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22"/>
  </p:notesMasterIdLst>
  <p:sldIdLst>
    <p:sldId id="256" r:id="rId2"/>
    <p:sldId id="265" r:id="rId3"/>
    <p:sldId id="271" r:id="rId4"/>
    <p:sldId id="258" r:id="rId5"/>
    <p:sldId id="257" r:id="rId6"/>
    <p:sldId id="259" r:id="rId7"/>
    <p:sldId id="281" r:id="rId8"/>
    <p:sldId id="272" r:id="rId9"/>
    <p:sldId id="280" r:id="rId10"/>
    <p:sldId id="266" r:id="rId11"/>
    <p:sldId id="261" r:id="rId12"/>
    <p:sldId id="267" r:id="rId13"/>
    <p:sldId id="277" r:id="rId14"/>
    <p:sldId id="284" r:id="rId15"/>
    <p:sldId id="282" r:id="rId16"/>
    <p:sldId id="283" r:id="rId17"/>
    <p:sldId id="278" r:id="rId18"/>
    <p:sldId id="260" r:id="rId19"/>
    <p:sldId id="28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25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0" d="100"/>
          <a:sy n="40" d="100"/>
        </p:scale>
        <p:origin x="2379" y="1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EE762-D4B2-47D8-81D6-BC98A2DEAE71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3F273-DAEB-45D9-A68D-25C45E93C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34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3F273-DAEB-45D9-A68D-25C45E93C50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2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67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5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81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4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34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0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79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51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04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0922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7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4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4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7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triarchia.ru/db/text/4666731.html" TargetMode="External"/><Relationship Id="rId2" Type="http://schemas.openxmlformats.org/officeDocument/2006/relationships/hyperlink" Target="http://www.patriarchia.ru/db/text/3479415.html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tkazniki.ru/programs/programma-profilaktika-sotsialnogo-sirotstva/proekt_pomoshch_semyam_v_slozhnoy_zhiznennoy_situatsii/" TargetMode="External"/><Relationship Id="rId2" Type="http://schemas.openxmlformats.org/officeDocument/2006/relationships/hyperlink" Target="https://smarteka.com/practices/ne-razlej-voda-profilaktika-socialnogo-sirotstv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rive.google.com/drive/folders/1300z23YNUuPKzXIX5vB908flug75cNl3?usp=share_link" TargetMode="External"/><Relationship Id="rId5" Type="http://schemas.openxmlformats.org/officeDocument/2006/relationships/hyperlink" Target="https://smarteka.com/practices/socialnyj-proekt-parusa-nadezdy" TargetMode="External"/><Relationship Id="rId4" Type="http://schemas.openxmlformats.org/officeDocument/2006/relationships/hyperlink" Target="https://drive.google.com/drive/folders/1BhksNQu5juWBNfJVzXmKu_NgQP84UJPn?usp=share_link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marteka.com/practices/ne-razlej-voda-vosstanovlenie-krovnyh-svazej-vospitannikov-sirotskih-ucrezdenij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diaconia.ru/files/52974e/ebeabc/889a27/000001/pomosch_crizisnym_semiam_pdf.pdf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E4AFD-5975-438D-A1F1-58BD98F1B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228" y="499242"/>
            <a:ext cx="7918168" cy="478220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  <a:t>ЦЕНТР ПО ВОПРОСАМ СЕМЕЙНОГО УСТРОЙСТВА</a:t>
            </a:r>
            <a:b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  <a:t> И ЦЕРКОВНОГО ПОПЕЧИТЕЛЬСТВА О ДЕТЯХ</a:t>
            </a:r>
            <a:b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при Синодальном отделе по благотворительности и социальному служению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BF7AE7-EF11-4575-992C-0E7421781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E321E0-BBCF-4FA7-BC2E-8440E4163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379" y="0"/>
            <a:ext cx="2154621" cy="215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163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8998F-0C10-49D3-8A60-DA608A1A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17" y="66338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  <a:t>Центр </a:t>
            </a:r>
            <a:b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преобразован в октябре 2022 г. из</a:t>
            </a:r>
            <a:b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  <a:t> Комиссии по церковным приютам и вопросам церковного попечительства о детях при Патриархе Московском и всея Руси</a:t>
            </a:r>
            <a:br>
              <a:rPr lang="ru-RU" sz="44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http://www.patriarchia.ru/db/text/1107054.html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808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5A379-8F27-459C-9EB8-25EE0DF4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algn="ctr">
              <a:lnSpc>
                <a:spcPct val="107000"/>
              </a:lnSpc>
            </a:pPr>
            <a:br>
              <a:rPr lang="ru-RU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166E4B5-53AF-40B4-8F3D-305A4EBF4950}"/>
              </a:ext>
            </a:extLst>
          </p:cNvPr>
          <p:cNvSpPr txBox="1"/>
          <p:nvPr/>
        </p:nvSpPr>
        <p:spPr>
          <a:xfrm>
            <a:off x="569758" y="0"/>
            <a:ext cx="9585461" cy="6974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Задачи Ресурсного Центра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содействие в развитии семейных форм устройства детей в Церкви</a:t>
            </a: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координация работы церковных учреждений для детей, </a:t>
            </a: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 опекунами и приемными семьями, с государственными органами опеки;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обучение и повышение квалификации церковных специалистов; формирование методической базы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поощрение и поддержка успешных проектов помощи детям;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церковных Школ приемных родителей;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служб сопровождения и поддержки кризисных кровных семей;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сообществ православных приемных семей;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другие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30552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721CF-555E-4B7D-ABD6-192614F19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71" y="3407485"/>
            <a:ext cx="8671574" cy="234763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900" b="1" dirty="0">
                <a:solidFill>
                  <a:schemeClr val="tx1"/>
                </a:solidFill>
              </a:rPr>
            </a:br>
            <a:r>
              <a:rPr lang="ru-RU" sz="4900" b="1" dirty="0">
                <a:solidFill>
                  <a:schemeClr val="tx1"/>
                </a:solidFill>
              </a:rPr>
              <a:t>О</a:t>
            </a:r>
            <a: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сновной принцип </a:t>
            </a:r>
            <a:b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церковной помощи детям сегодня - </a:t>
            </a:r>
            <a:br>
              <a:rPr lang="ru-RU" sz="4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признание</a:t>
            </a:r>
            <a:r>
              <a:rPr lang="ru-RU" sz="4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9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приоритета семейного воспитания</a:t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сохранение родной семьи</a:t>
            </a:r>
            <a:b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устройство в приемную семью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097C9B-F4DF-4F76-9CD4-C6062AEA3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914" y="4485939"/>
            <a:ext cx="8338088" cy="9574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DB367-BAA5-433E-9A70-F84129DF5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32319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8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EE21D-E097-415F-AFE3-F3D2A02CB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29" y="3154261"/>
            <a:ext cx="8686774" cy="3526238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/>
              <a:t>ПРИОРИТЕТ СЕМЕЙНОГО ВОСПИТАНИЯ ДЕТЕЙ</a:t>
            </a:r>
            <a:br>
              <a:rPr lang="ru-RU" dirty="0"/>
            </a:br>
            <a:r>
              <a:rPr lang="ru-RU" dirty="0">
                <a:solidFill>
                  <a:schemeClr val="tx1"/>
                </a:solidFill>
              </a:rPr>
              <a:t>«Основные принципы деятельности церковных приютов Русской Православной Церкви»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утвержден Священным Синодом в 2013 г.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  <a:hlinkClick r:id="rId2"/>
              </a:rPr>
              <a:t>http://www.patriarchia.ru/db/text/3479415.html</a:t>
            </a:r>
            <a:br>
              <a:rPr lang="ru-RU" sz="3100" dirty="0">
                <a:solidFill>
                  <a:schemeClr val="tx1"/>
                </a:solidFill>
              </a:rPr>
            </a:br>
            <a:br>
              <a:rPr lang="ru-RU" sz="31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«Принципы осуществления церковной заботы о детях-сиротах»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методические рекомендации, направлены во все епархии в 2016 г</a:t>
            </a:r>
            <a:r>
              <a:rPr lang="ru-RU" sz="3100" dirty="0"/>
              <a:t>.</a:t>
            </a:r>
            <a:br>
              <a:rPr lang="ru-RU" dirty="0"/>
            </a:br>
            <a:r>
              <a:rPr lang="en-US" sz="2700" dirty="0">
                <a:hlinkClick r:id="rId3"/>
              </a:rPr>
              <a:t>http://www.patriarchia.ru/db/text/4666731.html</a:t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4FCAC0-A231-4131-9468-176F4E2BF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75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09F3E-A8D4-428A-A61F-A67F8580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635" y="188029"/>
            <a:ext cx="8636438" cy="11572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4400" dirty="0">
                <a:solidFill>
                  <a:schemeClr val="accent2">
                    <a:lumMod val="75000"/>
                  </a:schemeClr>
                </a:solidFill>
              </a:rPr>
              <a:t>Реформа государственной системы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sz="3100" dirty="0">
                <a:solidFill>
                  <a:schemeClr val="accent2">
                    <a:lumMod val="75000"/>
                  </a:schemeClr>
                </a:solidFill>
              </a:rPr>
              <a:t>Постановление Правительства РФ от 24 мая 2014 года N 481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- </a:t>
            </a:r>
            <a:r>
              <a:rPr lang="ru-RU" sz="2900" b="1" dirty="0">
                <a:solidFill>
                  <a:schemeClr val="tx1"/>
                </a:solidFill>
              </a:rPr>
              <a:t>Устройство ребенка в семью</a:t>
            </a:r>
            <a:br>
              <a:rPr lang="ru-RU" sz="2900" dirty="0">
                <a:solidFill>
                  <a:schemeClr val="tx1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-</a:t>
            </a:r>
            <a:r>
              <a:rPr lang="ru-RU" sz="2900" b="1" dirty="0">
                <a:solidFill>
                  <a:schemeClr val="tx1"/>
                </a:solidFill>
              </a:rPr>
              <a:t>Временное нахождение в детском учреждении  </a:t>
            </a:r>
            <a:br>
              <a:rPr lang="ru-RU" sz="2900" dirty="0">
                <a:solidFill>
                  <a:schemeClr val="tx1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- </a:t>
            </a:r>
            <a:r>
              <a:rPr lang="ru-RU" sz="2900" b="1" dirty="0">
                <a:solidFill>
                  <a:schemeClr val="tx1"/>
                </a:solidFill>
              </a:rPr>
              <a:t>Школы приемных родителей</a:t>
            </a:r>
            <a:br>
              <a:rPr lang="ru-RU" sz="2900" dirty="0">
                <a:solidFill>
                  <a:schemeClr val="tx1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- к 2024 г. переход на </a:t>
            </a:r>
            <a:r>
              <a:rPr lang="ru-RU" sz="2900" b="1" dirty="0">
                <a:solidFill>
                  <a:schemeClr val="tx1"/>
                </a:solidFill>
              </a:rPr>
              <a:t>единый тип учреждений</a:t>
            </a:r>
            <a:r>
              <a:rPr lang="ru-RU" sz="2900" dirty="0">
                <a:solidFill>
                  <a:schemeClr val="tx1"/>
                </a:solidFill>
              </a:rPr>
              <a:t> для детей-сирот и единое подчинение</a:t>
            </a:r>
            <a:br>
              <a:rPr lang="ru-RU" sz="2900" dirty="0">
                <a:solidFill>
                  <a:schemeClr val="tx1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(в одном учреждении дети от 0 до 18 л., в т.ч. с инвалидностью)</a:t>
            </a:r>
            <a:br>
              <a:rPr lang="ru-RU" sz="29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4000" dirty="0">
                <a:solidFill>
                  <a:schemeClr val="tx1"/>
                </a:solidFill>
              </a:rPr>
            </a:br>
            <a:br>
              <a:rPr lang="ru-RU" sz="4000" dirty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6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0E6ED-C4FE-4735-9C85-017F9A00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численность детей-сирот и детей, оставшихся без попечения родителей, в Российской Федерации</a:t>
            </a:r>
            <a:b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406 тыс. </a:t>
            </a:r>
            <a: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человек, из них:</a:t>
            </a:r>
            <a:b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365 тыс</a:t>
            </a:r>
            <a: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детей находятся на воспитании в семьях</a:t>
            </a:r>
            <a:b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 тыс. </a:t>
            </a:r>
            <a:r>
              <a:rPr lang="ru-RU" sz="3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находятся под надзором в организациях для детей-сирот и детей, оставшихся без попечения родителей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870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79117-8960-4610-B024-75CDF8AC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9" y="1107730"/>
            <a:ext cx="8596668" cy="18265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Реформа государственной системы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(Постановление Правительства РФ от 24 мая 2014 года N 481)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2E6D8-6147-4505-ADCD-84434170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0973" y="2385671"/>
            <a:ext cx="8596668" cy="389030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За 8 лет число детей-сирот уменьшилось в 1,5 раза.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Число детей в детских домах сократилось в 2 раза (с 72 тыс. до 37 тыс.). </a:t>
            </a:r>
            <a:r>
              <a:rPr lang="ru-RU" sz="3200" i="1" dirty="0">
                <a:solidFill>
                  <a:schemeClr val="tx1"/>
                </a:solidFill>
              </a:rPr>
              <a:t>Последние 3 года число детей в сиротских учреждениях не меняется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В учреждениях остались дети-подростки и дети с инвалидностью</a:t>
            </a:r>
          </a:p>
        </p:txBody>
      </p:sp>
    </p:spTree>
    <p:extLst>
      <p:ext uri="{BB962C8B-B14F-4D97-AF65-F5344CB8AC3E}">
        <p14:creationId xmlns:p14="http://schemas.microsoft.com/office/powerpoint/2010/main" val="263291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7CA7B-4ECD-40B1-8652-DDF2B40B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55" y="1"/>
            <a:ext cx="8596668" cy="1258730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/>
              <a:t>Государственные программы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8A0037-1948-440F-B000-FD757C63B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542" y="629366"/>
            <a:ext cx="8596668" cy="8604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Программа  «Дети в семье</a:t>
            </a:r>
            <a:r>
              <a:rPr lang="ru-RU" sz="2400" dirty="0">
                <a:solidFill>
                  <a:schemeClr val="tx1"/>
                </a:solidFill>
              </a:rPr>
              <a:t>»</a:t>
            </a:r>
          </a:p>
          <a:p>
            <a:r>
              <a:rPr lang="ru-RU" dirty="0">
                <a:solidFill>
                  <a:schemeClr val="tx1"/>
                </a:solidFill>
              </a:rPr>
              <a:t>Цель: укрепление направления </a:t>
            </a:r>
            <a:r>
              <a:rPr lang="ru-RU" b="1" dirty="0">
                <a:solidFill>
                  <a:schemeClr val="tx1"/>
                </a:solidFill>
              </a:rPr>
              <a:t>профилактики социального сиротства</a:t>
            </a:r>
            <a:r>
              <a:rPr lang="ru-RU" dirty="0">
                <a:solidFill>
                  <a:schemeClr val="tx1"/>
                </a:solidFill>
              </a:rPr>
              <a:t>,  </a:t>
            </a:r>
            <a:r>
              <a:rPr lang="ru-RU" b="1" dirty="0">
                <a:solidFill>
                  <a:schemeClr val="tx1"/>
                </a:solidFill>
              </a:rPr>
              <a:t>помощь семьям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b="1" dirty="0">
                <a:solidFill>
                  <a:schemeClr val="tx1"/>
                </a:solidFill>
              </a:rPr>
              <a:t>находящимся в трудной ситуации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b="1" dirty="0">
                <a:solidFill>
                  <a:schemeClr val="tx1"/>
                </a:solidFill>
              </a:rPr>
              <a:t>реформирование органов опеки и попечительства и развитие семейного устройства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численности детей-сирот и детей, оставшихся без попечения родителей, в возрасте до 4 лет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Необоснованная госпитализация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реализации постановления Правительства РФ от 24.05.2014 N 481 «О деятельности организаций для детей-сирот и детей, оставшихся без попечения родителей, и об устройстве в них детей, оставшихся без попечения родителей»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практик </a:t>
            </a:r>
            <a:r>
              <a:rPr lang="ru-RU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реабилитации родителей от алкогольной зависимости в ситуации риска отобрания ребенка для сохранения семьи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8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50958-38A4-4483-BBA2-EE9A9CA5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83" y="233082"/>
            <a:ext cx="599240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Церкви: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поддержка </a:t>
            </a:r>
            <a:r>
              <a:rPr lang="ru-RU" b="1" dirty="0">
                <a:solidFill>
                  <a:schemeClr val="tx1"/>
                </a:solidFill>
              </a:rPr>
              <a:t>институциональных</a:t>
            </a:r>
            <a:r>
              <a:rPr lang="ru-RU" dirty="0">
                <a:solidFill>
                  <a:schemeClr val="tx1"/>
                </a:solidFill>
              </a:rPr>
              <a:t> форм устройства детей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Основная форма попечения о детях без родителей – детские приюты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(различной юридической формы)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Дети в приютах проживают до совершеннолетия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0E8108-E7B0-445F-AEAB-1B1AA9070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108" y="-1"/>
            <a:ext cx="5005892" cy="33437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869466-FE5C-4F0B-AD54-686014C88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177" y="3883510"/>
            <a:ext cx="4870823" cy="297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83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31E22-72AF-47DD-94D2-414E9DE3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5" y="-75501"/>
            <a:ext cx="8888108" cy="733197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В Церкви сегодня:</a:t>
            </a: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Более </a:t>
            </a:r>
            <a:r>
              <a:rPr lang="ru-RU" sz="2700" b="1" dirty="0">
                <a:solidFill>
                  <a:schemeClr val="tx1"/>
                </a:solidFill>
              </a:rPr>
              <a:t>40 приютов </a:t>
            </a:r>
            <a:r>
              <a:rPr lang="ru-RU" sz="2700" dirty="0">
                <a:solidFill>
                  <a:schemeClr val="tx1"/>
                </a:solidFill>
              </a:rPr>
              <a:t>(организаций, имеющих форму социально-реабилитационных центров, приютов, школ-пансионов и др.)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в них воспитывается более </a:t>
            </a:r>
            <a:r>
              <a:rPr lang="ru-RU" sz="2200" b="1" dirty="0">
                <a:solidFill>
                  <a:schemeClr val="tx1"/>
                </a:solidFill>
              </a:rPr>
              <a:t>1500 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детей 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90% - дети по заявлению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родителей, 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не имеющие статуса сироты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(В 2011 г -65 приютов, в 2018 г.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около 50). </a:t>
            </a:r>
            <a:br>
              <a:rPr lang="ru-RU" sz="2200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</a:t>
            </a:r>
            <a:r>
              <a:rPr lang="ru-RU" sz="2200" b="1" dirty="0">
                <a:solidFill>
                  <a:schemeClr val="tx1"/>
                </a:solidFill>
              </a:rPr>
              <a:t>20 приютов при монастырях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(половина от общего числа)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в них около </a:t>
            </a:r>
            <a:r>
              <a:rPr lang="ru-RU" sz="2200" b="1" dirty="0">
                <a:solidFill>
                  <a:schemeClr val="tx1"/>
                </a:solidFill>
              </a:rPr>
              <a:t>450 детей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</a:t>
            </a:r>
            <a:r>
              <a:rPr lang="ru-RU" sz="2200" b="1" dirty="0">
                <a:solidFill>
                  <a:schemeClr val="tx1"/>
                </a:solidFill>
              </a:rPr>
              <a:t>100 детей – </a:t>
            </a:r>
            <a:r>
              <a:rPr lang="ru-RU" sz="2200" dirty="0">
                <a:solidFill>
                  <a:schemeClr val="tx1"/>
                </a:solidFill>
              </a:rPr>
              <a:t>под опекой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монашествующих</a:t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D546BF-A5F4-4CAE-B424-5F05A9612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899" y="1898129"/>
            <a:ext cx="4597101" cy="306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47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D54CA-1DF7-4476-A4DD-6C5851BFE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09" y="170514"/>
            <a:ext cx="8948412" cy="141654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 Церкви-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Есть тенденция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к сокращению церковных приютов, работающих с детьми-сиротами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Возможные направления развития в приютах других форм работы:</a:t>
            </a:r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sz="3200" i="1" dirty="0">
                <a:solidFill>
                  <a:schemeClr val="tx1"/>
                </a:solidFill>
              </a:rPr>
              <a:t>работа с кровной семьей воспитанников</a:t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i="1" dirty="0">
                <a:solidFill>
                  <a:schemeClr val="tx1"/>
                </a:solidFill>
              </a:rPr>
              <a:t>- работа по подготовке приемных родителей </a:t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i="1" dirty="0">
                <a:solidFill>
                  <a:schemeClr val="tx1"/>
                </a:solidFill>
              </a:rPr>
              <a:t>- сопровождение приемных семей</a:t>
            </a:r>
          </a:p>
        </p:txBody>
      </p:sp>
    </p:spTree>
    <p:extLst>
      <p:ext uri="{BB962C8B-B14F-4D97-AF65-F5344CB8AC3E}">
        <p14:creationId xmlns:p14="http://schemas.microsoft.com/office/powerpoint/2010/main" val="419404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22519-7F86-4D6E-8575-F9E2EAF52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10" y="515007"/>
            <a:ext cx="9538722" cy="153451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       </a:t>
            </a:r>
            <a:r>
              <a:rPr lang="ru-RU" sz="3100" b="1" dirty="0">
                <a:solidFill>
                  <a:schemeClr val="accent5"/>
                </a:solidFill>
              </a:rPr>
              <a:t>АКТУАЛЬНЫЕ НАПРАВЛЕНИЯ РАЗВИТИЯ:</a:t>
            </a:r>
            <a:br>
              <a:rPr lang="ru-RU" sz="3100" b="1" dirty="0">
                <a:solidFill>
                  <a:schemeClr val="accent5"/>
                </a:solidFill>
              </a:rPr>
            </a:br>
            <a:br>
              <a:rPr lang="ru-RU" sz="4000" b="1" dirty="0">
                <a:solidFill>
                  <a:schemeClr val="accent5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1. </a:t>
            </a:r>
            <a:r>
              <a:rPr lang="ru-RU" sz="4000" b="1" dirty="0">
                <a:solidFill>
                  <a:schemeClr val="tx1"/>
                </a:solidFill>
              </a:rPr>
              <a:t>Профилактика социального сиротства</a:t>
            </a:r>
            <a:r>
              <a:rPr lang="ru-RU" sz="4000" dirty="0">
                <a:solidFill>
                  <a:schemeClr val="tx1"/>
                </a:solidFill>
              </a:rPr>
              <a:t>: </a:t>
            </a:r>
            <a:br>
              <a:rPr lang="ru-RU" sz="4000" dirty="0">
                <a:solidFill>
                  <a:schemeClr val="tx1"/>
                </a:solidFill>
              </a:rPr>
            </a:b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организация </a:t>
            </a:r>
            <a:r>
              <a:rPr lang="ru-RU" sz="3100" b="1" dirty="0">
                <a:solidFill>
                  <a:schemeClr val="tx1"/>
                </a:solidFill>
              </a:rPr>
              <a:t>комплексной работы </a:t>
            </a:r>
            <a:r>
              <a:rPr lang="ru-RU" sz="3100" dirty="0">
                <a:solidFill>
                  <a:schemeClr val="tx1"/>
                </a:solidFill>
              </a:rPr>
              <a:t>с семьями в трудной жизненной ситуации для предотвращения изъятия детей. </a:t>
            </a:r>
            <a:br>
              <a:rPr lang="ru-RU" sz="3100" dirty="0">
                <a:solidFill>
                  <a:schemeClr val="tx1"/>
                </a:solidFill>
              </a:rPr>
            </a:b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i="1" dirty="0">
                <a:solidFill>
                  <a:schemeClr val="tx1"/>
                </a:solidFill>
              </a:rPr>
              <a:t>Успешный опыт светских НКО:</a:t>
            </a:r>
            <a:br>
              <a:rPr lang="ru-RU" sz="3100" i="1" dirty="0">
                <a:solidFill>
                  <a:schemeClr val="tx1"/>
                </a:solidFill>
              </a:rPr>
            </a:br>
            <a:r>
              <a:rPr lang="ru-RU" sz="3100" i="1" dirty="0">
                <a:solidFill>
                  <a:schemeClr val="tx1"/>
                </a:solidFill>
              </a:rPr>
              <a:t> 80% семей удается помочь преодолеть кризис и сохранить детей в семье</a:t>
            </a:r>
            <a:br>
              <a:rPr lang="ru-RU" sz="3100" i="1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sz="2300" i="1" dirty="0">
                <a:solidFill>
                  <a:schemeClr val="tx1"/>
                </a:solidFill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892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C6654-5386-40EF-8660-4F16AC7F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520" y="168166"/>
            <a:ext cx="8596668" cy="13208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БФ «Дети наши» - Проект «Не разлей вода»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Системная помощь кризисным семьям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Описание и методические материалы: </a:t>
            </a:r>
            <a: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https://smarteka.com/practices/ne-razlej-voda-profilaktika-socialnogo-sirotstva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БФ «Волонтеры в помощь детям-сиротам» - ПРОЕКТ «ПОМОЩЬ СЕМЬЯМ В СЛОЖНОЙ ЖИЗНЕННОЙ СИТУАЦИИ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https://otkazniki.ru/programs/programma-profilaktika-sotsialnogo-sirotstva/proekt_pomoshch_semyam_v_slozhnoy_zhiznennoy_situatsii/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на методические материалы: </a:t>
            </a:r>
            <a: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https://drive.google.com/drive/folders/1BhksNQu5juWBNfJVzXmKu_NgQP84UJPn?usp=share_link</a:t>
            </a:r>
            <a:b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БФ «Константа». Проект «Паруса надежды». </a:t>
            </a: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 зависимым родителям.  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и методические материалы: </a:t>
            </a:r>
            <a: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https://smarteka.com/practices/socialnyj-proekt-parusa-nadezdy</a:t>
            </a:r>
            <a:b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БФ «Аистенок»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Работа с кризисными семьями.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Ссылка на методические материалы: </a:t>
            </a:r>
            <a: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https://drive.google.com/drive/folders/1300z23YNUuPKzXIX5vB908flug75cNl3?usp=share_link</a:t>
            </a:r>
            <a:br>
              <a:rPr lang="ru-RU" sz="18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1800" b="1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другие.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791979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C5497-8315-4BD9-ADAB-073908A45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prstClr val="black"/>
                </a:solidFill>
              </a:rPr>
              <a:t>2. Семейное устройство: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799D72-1957-4EA2-BA54-6D78EEEA6EFA}"/>
              </a:ext>
            </a:extLst>
          </p:cNvPr>
          <p:cNvSpPr txBox="1"/>
          <p:nvPr/>
        </p:nvSpPr>
        <p:spPr>
          <a:xfrm>
            <a:off x="750907" y="1413063"/>
            <a:ext cx="92129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организация православных Школ приемных родителей</a:t>
            </a:r>
          </a:p>
          <a:p>
            <a:b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сопровождение приемных семей</a:t>
            </a:r>
          </a:p>
          <a:p>
            <a:b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клубы приемных родителей, сообщества приемных семей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19857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77F44-ED0B-4F5B-AA7A-C4E7D5ED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14" y="0"/>
            <a:ext cx="8596668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3. Работа с воспитанниками приютов </a:t>
            </a:r>
            <a:r>
              <a:rPr lang="ru-RU" sz="3200" dirty="0">
                <a:solidFill>
                  <a:schemeClr val="tx1"/>
                </a:solidFill>
              </a:rPr>
              <a:t>и с их семьями:</a:t>
            </a:r>
            <a:endParaRPr lang="ru-RU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4CC7EE-2234-4B45-AA05-2C5D37DABBFD}"/>
              </a:ext>
            </a:extLst>
          </p:cNvPr>
          <p:cNvSpPr txBox="1"/>
          <p:nvPr/>
        </p:nvSpPr>
        <p:spPr>
          <a:xfrm>
            <a:off x="1261241" y="1030465"/>
            <a:ext cx="823748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- на возвращение в кровную семью</a:t>
            </a:r>
          </a:p>
          <a:p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- на восстановление и регулярное поддержание связей с кровной семьей</a:t>
            </a:r>
          </a:p>
          <a:p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- при невозможности возврата в кровную семью:  определение статуса ребенка и его дальнейшего жизненного маршрута</a:t>
            </a:r>
            <a:endParaRPr lang="ru-RU" sz="2800" i="1" dirty="0">
              <a:solidFill>
                <a:schemeClr val="tx1"/>
              </a:solidFill>
            </a:endParaRPr>
          </a:p>
          <a:p>
            <a:endParaRPr lang="ru-RU" sz="2400" i="1" dirty="0"/>
          </a:p>
          <a:p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БФ «Дети наши». Проект «Восстановление» — восстановление кровных связей воспитанников сиротских учреждений. 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и методические материалы: </a:t>
            </a:r>
            <a:r>
              <a:rPr lang="ru-RU" sz="24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https://smarteka.com/practices/ne-razlej-voda-vosstanovlenie-krovnyh-svazej-vospitannikov-sirotskih-ucrezdenij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72018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D867B-5B2F-46A9-9292-4821727B9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27" y="0"/>
            <a:ext cx="8596668" cy="13208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4</a:t>
            </a:r>
            <a:r>
              <a:rPr lang="ru-RU" sz="3200" dirty="0">
                <a:solidFill>
                  <a:schemeClr val="tx1"/>
                </a:solidFill>
              </a:rPr>
              <a:t>. </a:t>
            </a:r>
            <a:r>
              <a:rPr lang="ru-RU" sz="3200" b="1" dirty="0">
                <a:solidFill>
                  <a:schemeClr val="tx1"/>
                </a:solidFill>
              </a:rPr>
              <a:t>Помощь детям-сиротам в государственных учреждениях</a:t>
            </a:r>
            <a:r>
              <a:rPr lang="ru-RU" sz="3200" dirty="0">
                <a:solidFill>
                  <a:schemeClr val="tx1"/>
                </a:solidFill>
              </a:rPr>
              <a:t>:</a:t>
            </a:r>
            <a:br>
              <a:rPr lang="ru-RU" sz="2600" dirty="0">
                <a:solidFill>
                  <a:schemeClr val="tx1"/>
                </a:solidFill>
              </a:rPr>
            </a:b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>
                <a:solidFill>
                  <a:schemeClr val="tx1"/>
                </a:solidFill>
              </a:rPr>
              <a:t>- духовное окормление</a:t>
            </a:r>
            <a:br>
              <a:rPr lang="ru-RU" sz="2600" dirty="0">
                <a:solidFill>
                  <a:schemeClr val="tx1"/>
                </a:solidFill>
              </a:rPr>
            </a:b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>
                <a:solidFill>
                  <a:schemeClr val="tx1"/>
                </a:solidFill>
              </a:rPr>
              <a:t>- НАСТАВНИЧЕСТВО - </a:t>
            </a:r>
            <a:r>
              <a:rPr lang="ru-RU" sz="2600" b="1" dirty="0">
                <a:solidFill>
                  <a:schemeClr val="tx1"/>
                </a:solidFill>
              </a:rPr>
              <a:t>стать </a:t>
            </a:r>
            <a:r>
              <a:rPr lang="ru-RU" sz="2600" b="1" i="1" dirty="0">
                <a:solidFill>
                  <a:schemeClr val="tx1"/>
                </a:solidFill>
              </a:rPr>
              <a:t>наставником</a:t>
            </a:r>
            <a:r>
              <a:rPr lang="ru-RU" sz="2600" b="1" dirty="0">
                <a:solidFill>
                  <a:schemeClr val="tx1"/>
                </a:solidFill>
              </a:rPr>
              <a:t> для подростка</a:t>
            </a:r>
            <a:r>
              <a:rPr lang="ru-RU" sz="2600" dirty="0">
                <a:solidFill>
                  <a:schemeClr val="tx1"/>
                </a:solidFill>
              </a:rPr>
              <a:t>: регулярное личное взаимодействие(</a:t>
            </a:r>
            <a:r>
              <a:rPr lang="ru-RU" sz="2600" i="1" dirty="0">
                <a:solidFill>
                  <a:schemeClr val="tx1"/>
                </a:solidFill>
              </a:rPr>
              <a:t>необходимо пройти обучение</a:t>
            </a:r>
            <a:r>
              <a:rPr lang="ru-RU" sz="2600" dirty="0">
                <a:solidFill>
                  <a:schemeClr val="tx1"/>
                </a:solidFill>
              </a:rPr>
              <a:t>)</a:t>
            </a:r>
            <a:br>
              <a:rPr lang="ru-RU" sz="2600" dirty="0">
                <a:solidFill>
                  <a:schemeClr val="tx1"/>
                </a:solidFill>
              </a:rPr>
            </a:b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>
                <a:solidFill>
                  <a:schemeClr val="tx1"/>
                </a:solidFill>
              </a:rPr>
              <a:t>-организовывать регулярные полезные мастер-классы в учреждении</a:t>
            </a:r>
            <a:br>
              <a:rPr lang="ru-RU" sz="2600" dirty="0">
                <a:solidFill>
                  <a:schemeClr val="tx1"/>
                </a:solidFill>
              </a:rPr>
            </a:b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b="1" dirty="0">
                <a:solidFill>
                  <a:schemeClr val="accent5"/>
                </a:solidFill>
              </a:rPr>
              <a:t>- НЕ помогать подарками </a:t>
            </a:r>
            <a:br>
              <a:rPr lang="ru-RU" sz="2600" b="1" dirty="0">
                <a:solidFill>
                  <a:schemeClr val="accent5"/>
                </a:solidFill>
              </a:rPr>
            </a:br>
            <a:br>
              <a:rPr lang="ru-RU" sz="2600" b="1" dirty="0">
                <a:solidFill>
                  <a:schemeClr val="accent5"/>
                </a:solidFill>
              </a:rPr>
            </a:b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Содружество наставнических программ «ЗНАЧИМ»</a:t>
            </a:r>
            <a:b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</a:rPr>
              <a:t>https://tyznachim.ru/</a:t>
            </a:r>
            <a:b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2600" b="1" dirty="0">
                <a:solidFill>
                  <a:schemeClr val="accent5"/>
                </a:solidFill>
              </a:rPr>
            </a:br>
            <a:endParaRPr lang="ru-RU" sz="2600" dirty="0">
              <a:solidFill>
                <a:schemeClr val="accent5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CE27F0-31A9-4A89-A8E6-3C6BB899E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621" y="0"/>
            <a:ext cx="3867379" cy="257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79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42AD9-2191-4B73-B0D8-39CEF6EC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100" y="189188"/>
            <a:ext cx="8668835" cy="70419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                    ЦЕРКОВНЫЕ ПРОЕКТЫ</a:t>
            </a:r>
            <a:br>
              <a:rPr lang="ru-RU" sz="2700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b="1" dirty="0" err="1">
                <a:solidFill>
                  <a:schemeClr val="tx1"/>
                </a:solidFill>
              </a:rPr>
              <a:t>ПРОЕКТЫ</a:t>
            </a:r>
            <a:r>
              <a:rPr lang="ru-RU" sz="2700" b="1" dirty="0">
                <a:solidFill>
                  <a:schemeClr val="tx1"/>
                </a:solidFill>
              </a:rPr>
              <a:t> В СФЕРЕ ПРОФИЛАКТИКИ СОЦИАЛЬНОГО СИРОТСТВА. Работа с кризисными семьями.</a:t>
            </a:r>
            <a:br>
              <a:rPr lang="ru-RU" sz="2700" b="1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Опыт </a:t>
            </a:r>
            <a:r>
              <a:rPr lang="ru-RU" sz="2700" i="1" dirty="0">
                <a:solidFill>
                  <a:schemeClr val="tx1"/>
                </a:solidFill>
              </a:rPr>
              <a:t>Центра «Милосердие» г. Рыльск</a:t>
            </a:r>
            <a:br>
              <a:rPr lang="ru-RU" sz="2700" i="1" dirty="0">
                <a:solidFill>
                  <a:schemeClr val="tx1"/>
                </a:solidFill>
              </a:rPr>
            </a:br>
            <a:r>
              <a:rPr lang="en-US" sz="2700" i="1" dirty="0">
                <a:solidFill>
                  <a:schemeClr val="tx1"/>
                </a:solidFill>
                <a:hlinkClick r:id="rId2"/>
              </a:rPr>
              <a:t>https://www.diaconia.ru/files/52974e/ebeabc/889a27/000001/pomosch_crizisnym_semiam_pdf.pdf</a:t>
            </a:r>
            <a:br>
              <a:rPr lang="ru-RU" sz="2700" i="1" dirty="0">
                <a:solidFill>
                  <a:schemeClr val="tx1"/>
                </a:solidFill>
              </a:rPr>
            </a:b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Приют «Покров» (Воронеж)</a:t>
            </a:r>
            <a:br>
              <a:rPr lang="ru-RU" sz="2700" i="1" dirty="0">
                <a:solidFill>
                  <a:schemeClr val="tx1"/>
                </a:solidFill>
              </a:rPr>
            </a:b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«Свято-</a:t>
            </a:r>
            <a:r>
              <a:rPr lang="ru-RU" sz="2700" i="1" dirty="0" err="1">
                <a:solidFill>
                  <a:schemeClr val="tx1"/>
                </a:solidFill>
              </a:rPr>
              <a:t>Димитриевский</a:t>
            </a:r>
            <a:r>
              <a:rPr lang="ru-RU" sz="2700" i="1" dirty="0">
                <a:solidFill>
                  <a:schemeClr val="tx1"/>
                </a:solidFill>
              </a:rPr>
              <a:t> детский центр» (Москва)</a:t>
            </a:r>
            <a:br>
              <a:rPr lang="ru-RU" sz="2700" i="1" dirty="0">
                <a:solidFill>
                  <a:schemeClr val="tx1"/>
                </a:solidFill>
              </a:rPr>
            </a:b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«Мамин садик» (Киржач)</a:t>
            </a:r>
            <a:br>
              <a:rPr lang="ru-RU" sz="2700" i="1" dirty="0">
                <a:solidFill>
                  <a:schemeClr val="tx1"/>
                </a:solidFill>
              </a:rPr>
            </a:b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БФ «Созидая жизнь» (Выкса)</a:t>
            </a: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                                                     и другие</a:t>
            </a:r>
            <a:br>
              <a:rPr lang="ru-RU" sz="2200" b="1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3EFDF3-D5FD-4EDD-A4C4-3521C6893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128" y="3210909"/>
            <a:ext cx="4037686" cy="319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71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91A3A-D6FF-435C-A4E1-D277FFA4D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23" y="315311"/>
            <a:ext cx="10831493" cy="1320800"/>
          </a:xfrm>
        </p:spPr>
        <p:txBody>
          <a:bodyPr>
            <a:normAutofit fontScale="90000"/>
          </a:bodyPr>
          <a:lstStyle/>
          <a:p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ПРОЕКТЫ ПО СЕМЕЙНОМУ УСТРОЙСТВУ И СОПРОВОЖДЕНИЮ</a:t>
            </a:r>
            <a:b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Центр семейного устройства при Марфо-Мариинской обители (Москва)</a:t>
            </a:r>
            <a:b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Клуб приемных родителей («Милосердие-на-Дону»)</a:t>
            </a:r>
            <a:b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lang="ru-RU" sz="2200" dirty="0">
                <a:solidFill>
                  <a:prstClr val="black"/>
                </a:solidFill>
              </a:rPr>
              <a:t>Ассоциация приемных семей «Умиление» (С.-Петербург)</a:t>
            </a:r>
            <a:br>
              <a:rPr lang="ru-RU" sz="2200" dirty="0">
                <a:solidFill>
                  <a:prstClr val="black"/>
                </a:solidFill>
              </a:rPr>
            </a:br>
            <a:br>
              <a:rPr lang="ru-RU" sz="2200" dirty="0">
                <a:solidFill>
                  <a:prstClr val="black"/>
                </a:solidFill>
              </a:rPr>
            </a:br>
            <a:r>
              <a:rPr lang="ru-RU" sz="2200" dirty="0">
                <a:solidFill>
                  <a:prstClr val="black"/>
                </a:solidFill>
              </a:rPr>
              <a:t>Детские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дома, устраивающие в семьи детей с инвалидностью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Свято-Софийский социальный дом (Москва)</a:t>
            </a:r>
            <a:b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Елизаветинский детский дом (Москва)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Православные школы приемных родителей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ШПР при Марфо-Мариинской обители (Москва)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ШПР «Умиление» (С.-Петербург)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Клуб приемных </a:t>
            </a:r>
            <a:r>
              <a:rPr lang="ru-RU" sz="2200" dirty="0">
                <a:solidFill>
                  <a:prstClr val="black"/>
                </a:solidFill>
              </a:rPr>
              <a:t>родителей («Милосердие-на-Дону»)</a:t>
            </a:r>
            <a:br>
              <a:rPr kumimoji="0" lang="ru-RU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НАСТАВНИЧЕСТВО, ВОЛОНТЕРЫ В УЧРЕЖДЕНИЯХ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«Старший друг» («Милосердие-на-Дону»)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«Друзья детей» («Милосердие-на-Дону»)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                                                              и другие.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							</a:t>
            </a:r>
            <a:b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1734F-3CFA-451C-9EB4-0B2C0FEE6726}"/>
              </a:ext>
            </a:extLst>
          </p:cNvPr>
          <p:cNvSpPr txBox="1"/>
          <p:nvPr/>
        </p:nvSpPr>
        <p:spPr>
          <a:xfrm>
            <a:off x="8597462" y="2397948"/>
            <a:ext cx="29849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Таких проектов нужно</a:t>
            </a:r>
          </a:p>
          <a:p>
            <a:r>
              <a:rPr lang="ru-RU" sz="3200" b="1" i="1" dirty="0">
                <a:solidFill>
                  <a:srgbClr val="FF0000"/>
                </a:solidFill>
                <a:latin typeface="Trebuchet MS" panose="020B0603020202020204"/>
                <a:ea typeface="+mj-ea"/>
                <a:cs typeface="+mj-cs"/>
              </a:rPr>
              <a:t>Б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ОЛЬШЕ!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38456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6ECD5-F567-4160-9648-EB8F0617B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383" y="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Контакты:</a:t>
            </a:r>
            <a:br>
              <a:rPr lang="ru-RU" sz="5400" dirty="0"/>
            </a:br>
            <a:r>
              <a:rPr lang="ru-RU" sz="5400" dirty="0" err="1">
                <a:solidFill>
                  <a:schemeClr val="tx1"/>
                </a:solidFill>
              </a:rPr>
              <a:t>Аракелова</a:t>
            </a:r>
            <a:r>
              <a:rPr lang="ru-RU" sz="5400" dirty="0">
                <a:solidFill>
                  <a:schemeClr val="tx1"/>
                </a:solidFill>
              </a:rPr>
              <a:t> 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Александра </a:t>
            </a:r>
            <a:r>
              <a:rPr lang="ru-RU" sz="5400" dirty="0" err="1">
                <a:solidFill>
                  <a:schemeClr val="tx1"/>
                </a:solidFill>
              </a:rPr>
              <a:t>Сурэновна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8 (905) 710 89 98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>al.arakel@gmail.com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DA30DC-9E96-4B1F-8387-4AC0CFC2A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300" y="4319752"/>
            <a:ext cx="3910687" cy="27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953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2728</TotalTime>
  <Words>1390</Words>
  <Application>Microsoft Office PowerPoint</Application>
  <PresentationFormat>Широкоэкранный</PresentationFormat>
  <Paragraphs>49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Calibri</vt:lpstr>
      <vt:lpstr>Trebuchet MS</vt:lpstr>
      <vt:lpstr>Wingdings</vt:lpstr>
      <vt:lpstr>Wingdings 3</vt:lpstr>
      <vt:lpstr>Аспект</vt:lpstr>
      <vt:lpstr>   ЦЕНТР ПО ВОПРОСАМ СЕМЕЙНОГО УСТРОЙСТВА  И ЦЕРКОВНОГО ПОПЕЧИТЕЛЬСТВА О ДЕТЯХ при Синодальном отделе по благотворительности и социальному служению</vt:lpstr>
      <vt:lpstr>Центр  преобразован в октябре 2022 г. из  Комиссии по церковным приютам и вопросам церковного попечительства о детях при Патриархе Московском и всея Руси http://www.patriarchia.ru/db/text/1107054.html </vt:lpstr>
      <vt:lpstr> </vt:lpstr>
      <vt:lpstr> Основной принцип  церковной помощи детям сегодня -  признание приоритета семейного воспитания  - сохранение родной семьи - устройство в приемную семью</vt:lpstr>
      <vt:lpstr>      ПРИОРИТЕТ СЕМЕЙНОГО ВОСПИТАНИЯ ДЕТЕЙ «Основные принципы деятельности церковных приютов Русской Православной Церкви»  утвержден Священным Синодом в 2013 г. http://www.patriarchia.ru/db/text/3479415.html  «Принципы осуществления церковной заботы о детях-сиротах» методические рекомендации, направлены во все епархии в 2016 г. http://www.patriarchia.ru/db/text/4666731.html </vt:lpstr>
      <vt:lpstr>Реформа государственной системы (Постановление Правительства РФ от 24 мая 2014 года N 481) - Устройство ребенка в семью -Временное нахождение в детском учреждении   - Школы приемных родителей - к 2024 г. переход на единый тип учреждений для детей-сирот и единое подчинение (в одном учреждении дети от 0 до 18 л., в т.ч. с инвалидностью)    </vt:lpstr>
      <vt:lpstr>Общая численность детей-сирот и детей, оставшихся без попечения родителей, в Российской Федерации 406 тыс. человек, из них:  365 тыс.  детей находятся на воспитании в семьях  37 тыс. - находятся под надзором в организациях для детей-сирот и детей, оставшихся без попечения родителей  </vt:lpstr>
      <vt:lpstr>Реформа государственной системы (Постановление Правительства РФ от 24 мая 2014 года N 481)  </vt:lpstr>
      <vt:lpstr>Государственные программы </vt:lpstr>
      <vt:lpstr>В Церкви: поддержка институциональных форм устройства детей  Основная форма попечения о детях без родителей – детские приюты  (различной юридической формы)  Дети в приютах проживают до совершеннолетия</vt:lpstr>
      <vt:lpstr> В Церкви сегодня: Более 40 приютов (организаций, имеющих форму социально-реабилитационных центров, приютов, школ-пансионов и др.) в них воспитывается более 1500  детей   более 90% - дети по заявлению  родителей,  не имеющие статуса сироты  (В 2011 г -65 приютов, в 2018 г.  около 50).    Более 20 приютов при монастырях  (половина от общего числа) в них около 450 детей Более 100 детей – под опекой  монашествующих </vt:lpstr>
      <vt:lpstr>В Церкви-  Есть тенденция  к сокращению церковных приютов, работающих с детьми-сиротами  Возможные направления развития в приютах других форм работы:  - работа с кровной семьей воспитанников - работа по подготовке приемных родителей  - сопровождение приемных семей</vt:lpstr>
      <vt:lpstr>       АКТУАЛЬНЫЕ НАПРАВЛЕНИЯ РАЗВИТИЯ:  1. Профилактика социального сиротства:   организация комплексной работы с семьями в трудной жизненной ситуации для предотвращения изъятия детей.   Успешный опыт светских НКО:  80% семей удается помочь преодолеть кризис и сохранить детей в семье       </vt:lpstr>
      <vt:lpstr>      БФ «Дети наши» - Проект «Не разлей вода». Системная помощь кризисным семьям.  Описание и методические материалы: https://smarteka.com/practices/ne-razlej-voda-profilaktika-socialnogo-sirotstva    БФ «Волонтеры в помощь детям-сиротам» - ПРОЕКТ «ПОМОЩЬ СЕМЬЯМ В СЛОЖНОЙ ЖИЗНЕННОЙ СИТУАЦИИ» https://otkazniki.ru/programs/programma-profilaktika-sotsialnogo-sirotstva/proekt_pomoshch_semyam_v_slozhnoy_zhiznennoy_situatsii/ Ссылка на методические материалы: https://drive.google.com/drive/folders/1BhksNQu5juWBNfJVzXmKu_NgQP84UJPn?usp=share_link  БФ «Константа». Проект «Паруса надежды». Помощь зависимым родителям.   Описание и методические материалы: https://smarteka.com/practices/socialnyj-proekt-parusa-nadezdy  БФ «Аистенок». Работа с кризисными семьями.  Ссылка на методические материалы: https://drive.google.com/drive/folders/1300z23YNUuPKzXIX5vB908flug75cNl3?usp=share_link   и другие. </vt:lpstr>
      <vt:lpstr>2. Семейное устройство:</vt:lpstr>
      <vt:lpstr>3. Работа с воспитанниками приютов и с их семьями:</vt:lpstr>
      <vt:lpstr>4. Помощь детям-сиротам в государственных учреждениях:  - духовное окормление  - НАСТАВНИЧЕСТВО - стать наставником для подростка: регулярное личное взаимодействие(необходимо пройти обучение)  -организовывать регулярные полезные мастер-классы в учреждении  - НЕ помогать подарками   Содружество наставнических программ «ЗНАЧИМ» https://tyznachim.ru/  </vt:lpstr>
      <vt:lpstr>                     ЦЕРКОВНЫЕ ПРОЕКТЫ  ПРОЕКТЫ В СФЕРЕ ПРОФИЛАКТИКИ СОЦИАЛЬНОГО СИРОТСТВА. Работа с кризисными семьями.  Опыт Центра «Милосердие» г. Рыльск https://www.diaconia.ru/files/52974e/ebeabc/889a27/000001/pomosch_crizisnym_semiam_pdf.pdf  Приют «Покров» (Воронеж)  «Свято-Димитриевский детский центр» (Москва)  «Мамин садик» (Киржач)  БФ «Созидая жизнь» (Выкса)                                                      и другие </vt:lpstr>
      <vt:lpstr>ПРОЕКТЫ ПО СЕМЕЙНОМУ УСТРОЙСТВУ И СОПРОВОЖДЕНИЮ  - Центр семейного устройства при Марфо-Мариинской обители (Москва) - Клуб приемных родителей («Милосердие-на-Дону»)  Ассоциация приемных семей «Умиление» (С.-Петербург)  Детские дома, устраивающие в семьи детей с инвалидностью Свято-Софийский социальный дом (Москва) Елизаветинский детский дом (Москва)  Православные школы приемных родителей ШПР при Марфо-Мариинской обители (Москва) ШПР «Умиление» (С.-Петербург)  Клуб приемных родителей («Милосердие-на-Дону»)  НАСТАВНИЧЕСТВО, ВОЛОНТЕРЫ В УЧРЕЖДЕНИЯХ «Старший друг» («Милосердие-на-Дону») «Друзья детей» («Милосердие-на-Дону»)                                                                 и другие.          </vt:lpstr>
      <vt:lpstr>Контакты: Аракелова  Александра Сурэновна 8 (905) 710 89 98 al.arakel@gmail.com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МЕР  ПО РЕФОРМИРОВАНИЮ ЦЕРКОВНОГО ПОПЕЧИТЕЛЬСТВА  О ДЕТЯХ</dc:title>
  <dc:creator>Александра</dc:creator>
  <cp:lastModifiedBy>Александра</cp:lastModifiedBy>
  <cp:revision>95</cp:revision>
  <dcterms:created xsi:type="dcterms:W3CDTF">2022-06-27T08:18:31Z</dcterms:created>
  <dcterms:modified xsi:type="dcterms:W3CDTF">2023-02-20T12:50:07Z</dcterms:modified>
</cp:coreProperties>
</file>