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65" r:id="rId3"/>
    <p:sldId id="271" r:id="rId4"/>
    <p:sldId id="258" r:id="rId5"/>
    <p:sldId id="257" r:id="rId6"/>
    <p:sldId id="259" r:id="rId7"/>
    <p:sldId id="272" r:id="rId8"/>
    <p:sldId id="267" r:id="rId9"/>
    <p:sldId id="266" r:id="rId10"/>
    <p:sldId id="261" r:id="rId11"/>
    <p:sldId id="273" r:id="rId12"/>
    <p:sldId id="274" r:id="rId13"/>
    <p:sldId id="263" r:id="rId14"/>
    <p:sldId id="277" r:id="rId15"/>
    <p:sldId id="278" r:id="rId16"/>
    <p:sldId id="260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75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0" d="100"/>
          <a:sy n="40" d="100"/>
        </p:scale>
        <p:origin x="2379" y="1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EE762-D4B2-47D8-81D6-BC98A2DEAE7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3F273-DAEB-45D9-A68D-25C45E93C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34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3F273-DAEB-45D9-A68D-25C45E93C50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E4AFD-5975-438D-A1F1-58BD98F1B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184" y="1345323"/>
            <a:ext cx="7889819" cy="4782207"/>
          </a:xfrm>
        </p:spPr>
        <p:txBody>
          <a:bodyPr/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800" b="1" dirty="0">
                <a:solidFill>
                  <a:schemeClr val="tx1"/>
                </a:solidFill>
                <a:latin typeface="+mn-lt"/>
              </a:rPr>
              <a:t>ЦЕНТР ПО ВОПРОСАМ СЕМЕЙНОГО УСТРОЙСТВА И ЦЕРКОВНОГО ПОПЕЧИТЕЛЬСТВА О ДЕТЯХ</a:t>
            </a:r>
            <a:br>
              <a:rPr lang="ru-RU" sz="4800" b="1" dirty="0">
                <a:solidFill>
                  <a:schemeClr val="tx1"/>
                </a:solidFill>
                <a:latin typeface="+mn-lt"/>
              </a:rPr>
            </a:br>
            <a:r>
              <a:rPr lang="ru-RU" sz="3200" b="1" dirty="0">
                <a:solidFill>
                  <a:schemeClr val="tx1"/>
                </a:solidFill>
                <a:latin typeface="+mn-lt"/>
              </a:rPr>
              <a:t>при Синодальном отделе по благотворительности и социальному служению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BF7AE7-EF11-4575-992C-0E7421781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163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8998F-0C10-49D3-8A60-DA608A1A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17" y="66338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Центр </a:t>
            </a:r>
            <a:br>
              <a:rPr lang="ru-RU" sz="4400" dirty="0">
                <a:solidFill>
                  <a:schemeClr val="tx1"/>
                </a:solidFill>
              </a:rPr>
            </a:br>
            <a:r>
              <a:rPr lang="ru-RU" sz="4400" dirty="0">
                <a:solidFill>
                  <a:schemeClr val="tx1"/>
                </a:solidFill>
              </a:rPr>
              <a:t>преобразован в октябре 2022 г. из</a:t>
            </a:r>
            <a:br>
              <a:rPr lang="ru-RU" sz="4400" dirty="0">
                <a:solidFill>
                  <a:schemeClr val="tx1"/>
                </a:solidFill>
              </a:rPr>
            </a:br>
            <a:r>
              <a:rPr lang="ru-RU" sz="4400" dirty="0">
                <a:solidFill>
                  <a:schemeClr val="tx1"/>
                </a:solidFill>
              </a:rPr>
              <a:t> Комиссии по церковным приютам и вопросам церковного попечительства о детях при Патриархе Московском и всея Руси</a:t>
            </a:r>
          </a:p>
        </p:txBody>
      </p:sp>
    </p:spTree>
    <p:extLst>
      <p:ext uri="{BB962C8B-B14F-4D97-AF65-F5344CB8AC3E}">
        <p14:creationId xmlns:p14="http://schemas.microsoft.com/office/powerpoint/2010/main" val="3889808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5A379-8F27-459C-9EB8-25EE0DF4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algn="ctr">
              <a:lnSpc>
                <a:spcPct val="107000"/>
              </a:lnSpc>
            </a:pPr>
            <a:br>
              <a:rPr lang="ru-RU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166E4B5-53AF-40B4-8F3D-305A4EBF4950}"/>
              </a:ext>
            </a:extLst>
          </p:cNvPr>
          <p:cNvSpPr txBox="1"/>
          <p:nvPr/>
        </p:nvSpPr>
        <p:spPr>
          <a:xfrm>
            <a:off x="569758" y="0"/>
            <a:ext cx="9585461" cy="6452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Задачи Центра: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содействие в развитии семейных форм устройства детей в Церкви</a:t>
            </a: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координация работы церковных учреждений для детей,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 опекунами и приемными семьями, с государственными органами опеки;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популяризация в церковной среде идеи семейного воспитания детей;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обучение и аттестация церковных специалистов;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поощрение и поддержка успешных проектов помощи детям;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церковных Школ приемных родителей;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служб сопровождения и поддержки кризисных кровных семей;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сообществ православных приемных семей;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помощь семьям мобилизованных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другие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30552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721CF-555E-4B7D-ABD6-192614F19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71" y="3407485"/>
            <a:ext cx="8671574" cy="234763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900" b="1" dirty="0">
                <a:solidFill>
                  <a:schemeClr val="tx1"/>
                </a:solidFill>
              </a:rPr>
            </a:br>
            <a:r>
              <a:rPr lang="ru-RU" sz="4900" b="1" dirty="0">
                <a:solidFill>
                  <a:schemeClr val="tx1"/>
                </a:solidFill>
              </a:rPr>
              <a:t>О</a:t>
            </a:r>
            <a: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сновной принцип </a:t>
            </a:r>
            <a:b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церковной помощи детям сегодня - </a:t>
            </a:r>
            <a:br>
              <a:rPr lang="ru-RU" sz="4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признание</a:t>
            </a:r>
            <a:r>
              <a:rPr lang="ru-RU" sz="4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9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приоритета семейного воспитания</a:t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сохранение родной семьи</a:t>
            </a:r>
            <a:b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устройство в приемную семью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097C9B-F4DF-4F76-9CD4-C6062AEA3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914" y="4485939"/>
            <a:ext cx="8338088" cy="9574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DB367-BAA5-433E-9A70-F84129DF5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32319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8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EE21D-E097-415F-AFE3-F3D2A02CB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29" y="3154261"/>
            <a:ext cx="8686774" cy="3526238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/>
              <a:t>ПРИОРИТЕТ СЕМЕЙНОГО ВОСПИТАНИЯ ДЕТЕЙ</a:t>
            </a:r>
            <a:br>
              <a:rPr lang="ru-RU" dirty="0"/>
            </a:br>
            <a:r>
              <a:rPr lang="ru-RU" dirty="0">
                <a:solidFill>
                  <a:schemeClr val="tx1"/>
                </a:solidFill>
              </a:rPr>
              <a:t>«Основные принципы деятельности церковных приютов Русской Православной Церкви»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утвержден Священным Синодом в 2013 г.</a:t>
            </a:r>
            <a:br>
              <a:rPr lang="ru-RU" sz="3100" dirty="0">
                <a:solidFill>
                  <a:schemeClr val="tx1"/>
                </a:solidFill>
              </a:rPr>
            </a:br>
            <a:br>
              <a:rPr lang="ru-RU" sz="31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«Принципы осуществления церковной заботы о детях-сиротах»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методические рекомендации, направлены во все епархии в 2016 г</a:t>
            </a:r>
            <a:r>
              <a:rPr lang="ru-RU" sz="3100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4FCAC0-A231-4131-9468-176F4E2BF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75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09F3E-A8D4-428A-A61F-A67F8580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635" y="188029"/>
            <a:ext cx="8636438" cy="11572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4400" dirty="0">
                <a:solidFill>
                  <a:schemeClr val="accent2">
                    <a:lumMod val="75000"/>
                  </a:schemeClr>
                </a:solidFill>
              </a:rPr>
              <a:t>Реформа государственной системы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sz="3100" dirty="0">
                <a:solidFill>
                  <a:schemeClr val="accent2">
                    <a:lumMod val="75000"/>
                  </a:schemeClr>
                </a:solidFill>
              </a:rPr>
              <a:t>Постановление Правительства РФ от 24 мая 2014 года N 481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- </a:t>
            </a:r>
            <a:r>
              <a:rPr lang="ru-RU" sz="2200" b="1" dirty="0">
                <a:solidFill>
                  <a:schemeClr val="tx1"/>
                </a:solidFill>
              </a:rPr>
              <a:t>Устройство ребенка в семью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-</a:t>
            </a:r>
            <a:r>
              <a:rPr lang="ru-RU" sz="2200" b="1" dirty="0">
                <a:solidFill>
                  <a:schemeClr val="tx1"/>
                </a:solidFill>
              </a:rPr>
              <a:t>Временное нахождение в детском учреждении  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- </a:t>
            </a:r>
            <a:r>
              <a:rPr lang="ru-RU" sz="2200" b="1" dirty="0">
                <a:solidFill>
                  <a:schemeClr val="tx1"/>
                </a:solidFill>
              </a:rPr>
              <a:t>Школы приемных родителей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- к 2024 г. переход на </a:t>
            </a:r>
            <a:r>
              <a:rPr lang="ru-RU" sz="2200" b="1" dirty="0">
                <a:solidFill>
                  <a:schemeClr val="tx1"/>
                </a:solidFill>
              </a:rPr>
              <a:t>единый тип учреждений</a:t>
            </a:r>
            <a:r>
              <a:rPr lang="ru-RU" sz="2200" dirty="0">
                <a:solidFill>
                  <a:schemeClr val="tx1"/>
                </a:solidFill>
              </a:rPr>
              <a:t> для детей-сирот и единое подчинение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(в одном учреждении дети от 0 до 18 л., в т.ч. с инвалидностью)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- </a:t>
            </a:r>
            <a:r>
              <a:rPr lang="ru-RU" sz="2200" b="1" dirty="0">
                <a:solidFill>
                  <a:schemeClr val="tx1"/>
                </a:solidFill>
              </a:rPr>
              <a:t>профессиональные приемные семьи </a:t>
            </a:r>
            <a:r>
              <a:rPr lang="ru-RU" sz="2200" dirty="0">
                <a:solidFill>
                  <a:schemeClr val="tx1"/>
                </a:solidFill>
              </a:rPr>
              <a:t>для временного размещения детей (в некоторых регионах)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4000" dirty="0">
                <a:solidFill>
                  <a:schemeClr val="tx1"/>
                </a:solidFill>
              </a:rPr>
            </a:br>
            <a:br>
              <a:rPr lang="ru-RU" sz="4000" dirty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6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79117-8960-4610-B024-75CDF8AC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9" y="1107730"/>
            <a:ext cx="8596668" cy="18265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Реформа государственной системы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(Постановление Правительства РФ от 24 мая 2014 года N 481)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2E6D8-6147-4505-ADCD-84434170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0973" y="2385671"/>
            <a:ext cx="8596668" cy="389030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За 8 лет число детей-сирот уменьшилось в 1,5 раза.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Число детей в детских домах сократилось в 2 раза (с 72 тыс. до 35 тыс.). </a:t>
            </a:r>
            <a:r>
              <a:rPr lang="ru-RU" sz="3200" i="1" dirty="0">
                <a:solidFill>
                  <a:schemeClr val="tx1"/>
                </a:solidFill>
              </a:rPr>
              <a:t>Последние 3 года число детей в сиротских учреждениях не меняется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В учреждениях остались дети-подростки и дети с инвалидностью</a:t>
            </a:r>
          </a:p>
        </p:txBody>
      </p:sp>
    </p:spTree>
    <p:extLst>
      <p:ext uri="{BB962C8B-B14F-4D97-AF65-F5344CB8AC3E}">
        <p14:creationId xmlns:p14="http://schemas.microsoft.com/office/powerpoint/2010/main" val="26329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D54CA-1DF7-4476-A4DD-6C5851BFE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37" y="25459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 Церкви-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Есть тенденция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к сокращению церковных приютов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Почти нет тенденции к переориентированию приютов на другие формы работы: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sz="3200" i="1" dirty="0">
                <a:solidFill>
                  <a:schemeClr val="tx1"/>
                </a:solidFill>
              </a:rPr>
              <a:t>работа с кровной семьей </a:t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i="1" dirty="0">
                <a:solidFill>
                  <a:schemeClr val="tx1"/>
                </a:solidFill>
              </a:rPr>
              <a:t>- работа по подготовке приемных родителей </a:t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i="1" dirty="0">
                <a:solidFill>
                  <a:schemeClr val="tx1"/>
                </a:solidFill>
              </a:rPr>
              <a:t>- устройство в приемные семьи </a:t>
            </a:r>
            <a:br>
              <a:rPr lang="ru-RU" sz="3200" i="1" dirty="0">
                <a:solidFill>
                  <a:schemeClr val="tx1"/>
                </a:solidFill>
              </a:rPr>
            </a:br>
            <a:r>
              <a:rPr lang="ru-RU" sz="3200" i="1" dirty="0">
                <a:solidFill>
                  <a:schemeClr val="tx1"/>
                </a:solidFill>
              </a:rPr>
              <a:t>- сопровождение приемных семей</a:t>
            </a:r>
          </a:p>
        </p:txBody>
      </p:sp>
    </p:spTree>
    <p:extLst>
      <p:ext uri="{BB962C8B-B14F-4D97-AF65-F5344CB8AC3E}">
        <p14:creationId xmlns:p14="http://schemas.microsoft.com/office/powerpoint/2010/main" val="419404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50958-38A4-4483-BBA2-EE9A9CA5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83" y="233082"/>
            <a:ext cx="599240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Церкви: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поддержка </a:t>
            </a:r>
            <a:r>
              <a:rPr lang="ru-RU" b="1" dirty="0">
                <a:solidFill>
                  <a:schemeClr val="tx1"/>
                </a:solidFill>
              </a:rPr>
              <a:t>институциональных</a:t>
            </a:r>
            <a:r>
              <a:rPr lang="ru-RU" dirty="0">
                <a:solidFill>
                  <a:schemeClr val="tx1"/>
                </a:solidFill>
              </a:rPr>
              <a:t> форм устройства детей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Основная форма попечения о детях без родителей – детские приюты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(различной юридической формы)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Дети в приютах проживают до совершеннолетия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0E8108-E7B0-445F-AEAB-1B1AA9070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108" y="-1"/>
            <a:ext cx="5005892" cy="33437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869466-FE5C-4F0B-AD54-686014C88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177" y="3883510"/>
            <a:ext cx="4870823" cy="297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83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31E22-72AF-47DD-94D2-414E9DE3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5" y="-75501"/>
            <a:ext cx="8888108" cy="733197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chemeClr val="tx1"/>
                </a:solidFill>
              </a:rPr>
            </a:br>
            <a:r>
              <a:rPr lang="ru-RU" sz="2700" i="1" dirty="0">
                <a:solidFill>
                  <a:schemeClr val="tx1"/>
                </a:solidFill>
              </a:rPr>
              <a:t>В Церкви сегодня:</a:t>
            </a:r>
            <a:br>
              <a:rPr lang="ru-RU" sz="2700" i="1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Более </a:t>
            </a:r>
            <a:r>
              <a:rPr lang="ru-RU" sz="2700" b="1" dirty="0">
                <a:solidFill>
                  <a:schemeClr val="tx1"/>
                </a:solidFill>
              </a:rPr>
              <a:t>40 приютов </a:t>
            </a:r>
            <a:r>
              <a:rPr lang="ru-RU" sz="2700" dirty="0">
                <a:solidFill>
                  <a:schemeClr val="tx1"/>
                </a:solidFill>
              </a:rPr>
              <a:t>(организаций, имеющих форму социально-реабилитационных центров, приютов, школ-пансионов и др.)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в них воспитывается более </a:t>
            </a:r>
            <a:r>
              <a:rPr lang="ru-RU" sz="2200" b="1" dirty="0">
                <a:solidFill>
                  <a:schemeClr val="tx1"/>
                </a:solidFill>
              </a:rPr>
              <a:t>1500 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детей 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90% - дети по заявлению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родителей, 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не имеющие статуса сироты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(В 2011 г -65 приютов, в 2018 г.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около 50). </a:t>
            </a:r>
            <a:br>
              <a:rPr lang="ru-RU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5">
                    <a:lumMod val="75000"/>
                  </a:schemeClr>
                </a:solidFill>
              </a:rPr>
              <a:t>Дети лишаются права на устройство в семью</a:t>
            </a:r>
            <a:br>
              <a:rPr lang="ru-RU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5">
                    <a:lumMod val="75000"/>
                  </a:schemeClr>
                </a:solidFill>
              </a:rPr>
              <a:t> и права на государственные льготы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</a:t>
            </a:r>
            <a:r>
              <a:rPr lang="ru-RU" sz="2200" b="1" dirty="0">
                <a:solidFill>
                  <a:schemeClr val="tx1"/>
                </a:solidFill>
              </a:rPr>
              <a:t>20 приютов при монастырях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(половина от общего числа)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в них около </a:t>
            </a:r>
            <a:r>
              <a:rPr lang="ru-RU" sz="2200" b="1" dirty="0">
                <a:solidFill>
                  <a:schemeClr val="tx1"/>
                </a:solidFill>
              </a:rPr>
              <a:t>450 детей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Более </a:t>
            </a:r>
            <a:r>
              <a:rPr lang="ru-RU" sz="2200" b="1" dirty="0">
                <a:solidFill>
                  <a:schemeClr val="tx1"/>
                </a:solidFill>
              </a:rPr>
              <a:t>100 детей – </a:t>
            </a:r>
            <a:r>
              <a:rPr lang="ru-RU" sz="2200" dirty="0">
                <a:solidFill>
                  <a:schemeClr val="tx1"/>
                </a:solidFill>
              </a:rPr>
              <a:t>под опекой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 монашествующих</a:t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D546BF-A5F4-4CAE-B424-5F05A9612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899" y="1898129"/>
            <a:ext cx="4597101" cy="306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4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AD916-20C6-4116-BBE7-1BD610C9F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365" y="200809"/>
            <a:ext cx="8596668" cy="1320800"/>
          </a:xfrm>
        </p:spPr>
        <p:txBody>
          <a:bodyPr>
            <a:normAutofit fontScale="90000"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Почему так важно развивать и поддерживать семейные формы воспитания детей?</a:t>
            </a:r>
            <a:b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Воспитание детей ВНЕ СЕМЬИ, в отсутствие значимого взрослого:</a:t>
            </a:r>
            <a:b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Нарушение привязанности</a:t>
            </a:r>
            <a:b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</a:b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- </a:t>
            </a: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неумение строить долгосрочные отношения </a:t>
            </a: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– в семье, на работе, в обществе</a:t>
            </a:r>
            <a:b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</a:b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- </a:t>
            </a: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неумение заботиться о других, любить</a:t>
            </a: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, уважать, прощать, преодолевать трудности</a:t>
            </a:r>
            <a:b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</a:b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- </a:t>
            </a: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несамостоятельность, безответственность</a:t>
            </a:r>
            <a:b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</a:b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-</a:t>
            </a:r>
            <a:r>
              <a:rPr lang="ru-RU" sz="31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проблемы с воспитанием своих детей</a:t>
            </a:r>
            <a:r>
              <a:rPr lang="ru-RU" sz="31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, вторичное сиротство</a:t>
            </a:r>
            <a:endParaRPr lang="ru-RU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21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1241F-970E-48DC-B2A2-8DA38235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155" y="82475"/>
            <a:ext cx="8596668" cy="132080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Проблемы с кровной семьей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семья </a:t>
            </a:r>
            <a:r>
              <a:rPr lang="ru-RU" sz="28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инфантилизируется</a:t>
            </a:r>
            <a: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привыкает не брать ответственность за своего ребенка, деградирует</a:t>
            </a:r>
            <a:b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Социально неблагополучные семьи быстрее скатываются в неблагополучие</a:t>
            </a:r>
            <a: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потому что больше нет ответственности за ребенка, которая стимулировала их раньше. </a:t>
            </a:r>
            <a:b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Нужно выстраивать работу с кровной семьей ребенка, а не отгораживать ребенка от неблагополучной семьи</a:t>
            </a:r>
            <a:endParaRPr lang="ru-RU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7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35A60-86E6-4BF4-8B0E-B1D78A99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80" y="0"/>
            <a:ext cx="8596668" cy="107576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Воспитание детей при монастырях</a:t>
            </a:r>
            <a:r>
              <a:rPr lang="ru-RU" sz="4000" dirty="0">
                <a:solidFill>
                  <a:schemeClr val="tx1"/>
                </a:solidFill>
              </a:rPr>
              <a:t>:</a:t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опека монашествующих над детьми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монашеский распорядок жизни детей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негативное восприятие выпускниками опыта воспитания в монастыре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F1DD2C-5BC0-49F9-B938-167294248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474" y="1709366"/>
            <a:ext cx="4667189" cy="311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9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22519-7F86-4D6E-8575-F9E2EAF52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051" y="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                          </a:t>
            </a:r>
            <a:r>
              <a:rPr lang="ru-RU" sz="3100" b="1" dirty="0">
                <a:solidFill>
                  <a:schemeClr val="accent5"/>
                </a:solidFill>
              </a:rPr>
              <a:t>ЧТО НУЖНО ДЕЛАТЬ:</a:t>
            </a:r>
            <a:br>
              <a:rPr lang="ru-RU" sz="3100" b="1" dirty="0">
                <a:solidFill>
                  <a:schemeClr val="accent5"/>
                </a:solidFill>
              </a:rPr>
            </a:br>
            <a:br>
              <a:rPr lang="ru-RU" sz="3100" b="1" dirty="0">
                <a:solidFill>
                  <a:schemeClr val="accent5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1. </a:t>
            </a:r>
            <a:r>
              <a:rPr lang="ru-RU" sz="3100" b="1" dirty="0">
                <a:solidFill>
                  <a:schemeClr val="tx1"/>
                </a:solidFill>
              </a:rPr>
              <a:t>Профилактика социального сиротства</a:t>
            </a:r>
            <a:r>
              <a:rPr lang="ru-RU" sz="3100" dirty="0">
                <a:solidFill>
                  <a:schemeClr val="tx1"/>
                </a:solidFill>
              </a:rPr>
              <a:t>: организовывать работу с семьями в трудной жизненной ситуации для предотвращения изъятия детей. 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i="1" dirty="0">
                <a:solidFill>
                  <a:schemeClr val="tx1"/>
                </a:solidFill>
              </a:rPr>
              <a:t>Успешный опыт НКО: 80% семей удается помочь преодолеть кризис и сохранить детей в семье</a:t>
            </a: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r>
              <a:rPr lang="ru-RU" sz="3100" i="1" dirty="0">
                <a:solidFill>
                  <a:schemeClr val="tx1"/>
                </a:solidFill>
              </a:rPr>
              <a:t>2. </a:t>
            </a:r>
            <a:r>
              <a:rPr lang="ru-RU" sz="3100" b="1" dirty="0">
                <a:solidFill>
                  <a:schemeClr val="tx1"/>
                </a:solidFill>
              </a:rPr>
              <a:t>Работа с воспитанниками приютов </a:t>
            </a:r>
            <a:r>
              <a:rPr lang="ru-RU" sz="3100" dirty="0">
                <a:solidFill>
                  <a:schemeClr val="tx1"/>
                </a:solidFill>
              </a:rPr>
              <a:t>и с их семьями:</a:t>
            </a:r>
            <a:br>
              <a:rPr lang="ru-RU" sz="3100" i="1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- на возвращение в кровную семью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- на регулярное поддержание связей с кровной семьей</a:t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- при невозможности возврата в кровную семью – определение статуса ребенка</a:t>
            </a: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sz="2300" i="1" dirty="0">
                <a:solidFill>
                  <a:schemeClr val="tx1"/>
                </a:solidFill>
              </a:rPr>
            </a:br>
            <a:br>
              <a:rPr lang="ru-RU" sz="3100" i="1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892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D867B-5B2F-46A9-9292-4821727B9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27" y="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5"/>
                </a:solidFill>
              </a:rPr>
              <a:t>                   ЧТО НУЖНО ДЕЛАТЬ:</a:t>
            </a:r>
            <a:br>
              <a:rPr lang="ru-RU" sz="3600" b="1" dirty="0">
                <a:solidFill>
                  <a:schemeClr val="accent5"/>
                </a:solidFill>
              </a:rPr>
            </a:br>
            <a:r>
              <a:rPr kumimoji="0" lang="ru-RU" sz="2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3.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Семейное устройство: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организация православных Школ приемных родителей: подготовка православных приемных родителей, в т.ч. профессиональных приемных семей</a:t>
            </a:r>
            <a:br>
              <a:rPr kumimoji="0" lang="ru-RU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сопровождение приемных семей</a:t>
            </a:r>
            <a:br>
              <a:rPr kumimoji="0" lang="ru-RU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ru-RU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- клубы приемных родителей, сообщества приемных семей</a:t>
            </a:r>
            <a:br>
              <a:rPr lang="ru-RU" sz="2800" b="1" dirty="0">
                <a:solidFill>
                  <a:schemeClr val="accent5"/>
                </a:solidFill>
              </a:rPr>
            </a:br>
            <a:br>
              <a:rPr lang="ru-RU" sz="2800" b="1" dirty="0">
                <a:solidFill>
                  <a:schemeClr val="accent5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4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b="1" dirty="0">
                <a:solidFill>
                  <a:schemeClr val="tx1"/>
                </a:solidFill>
              </a:rPr>
              <a:t>Помощь детям-сиротам в государственных учреждениях</a:t>
            </a:r>
            <a:r>
              <a:rPr lang="ru-RU" sz="2800" dirty="0">
                <a:solidFill>
                  <a:schemeClr val="tx1"/>
                </a:solidFill>
              </a:rPr>
              <a:t>: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- духовное окормление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- стать </a:t>
            </a:r>
            <a:r>
              <a:rPr lang="ru-RU" sz="2800" i="1" dirty="0">
                <a:solidFill>
                  <a:schemeClr val="tx1"/>
                </a:solidFill>
              </a:rPr>
              <a:t>наставником</a:t>
            </a:r>
            <a:r>
              <a:rPr lang="ru-RU" sz="2800" dirty="0">
                <a:solidFill>
                  <a:schemeClr val="tx1"/>
                </a:solidFill>
              </a:rPr>
              <a:t> для подростка: регулярное личное взаимодействие(</a:t>
            </a:r>
            <a:r>
              <a:rPr lang="ru-RU" sz="2800" i="1" dirty="0">
                <a:solidFill>
                  <a:schemeClr val="tx1"/>
                </a:solidFill>
              </a:rPr>
              <a:t>необходимо пройти обучение</a:t>
            </a:r>
            <a:r>
              <a:rPr lang="ru-RU" sz="2800" dirty="0">
                <a:solidFill>
                  <a:schemeClr val="tx1"/>
                </a:solidFill>
              </a:rPr>
              <a:t>)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-организовывать полезные мастер-классы в учреждении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accent5"/>
                </a:solidFill>
              </a:rPr>
              <a:t>- нельзя: помогать подарками! </a:t>
            </a:r>
            <a:endParaRPr lang="ru-RU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79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42AD9-2191-4B73-B0D8-39CEF6EC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412" y="0"/>
            <a:ext cx="8668835" cy="945931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accent2">
                    <a:lumMod val="75000"/>
                  </a:schemeClr>
                </a:solidFill>
              </a:rPr>
              <a:t>			Успешные проекты в Церкви:</a:t>
            </a:r>
            <a:br>
              <a:rPr lang="ru-RU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Проекты в сфере профилактики 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социального сиротства</a:t>
            </a:r>
            <a:br>
              <a:rPr lang="ru-RU" sz="2700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Центр семейного устройства, 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Центры помощи семье и детям, 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в т.ч. детям с ОВЗ (Москва, Воронеж, Псков,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Козельск и др.)</a:t>
            </a:r>
            <a:br>
              <a:rPr lang="ru-RU" sz="2700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Детские дома, устраивающие в семьи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детей</a:t>
            </a:r>
            <a:br>
              <a:rPr lang="ru-RU" sz="2700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Православные школы приемных родителей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 (Москва, Санкт-Петербург)</a:t>
            </a:r>
            <a:br>
              <a:rPr lang="ru-RU" sz="2700" dirty="0">
                <a:solidFill>
                  <a:schemeClr val="tx1"/>
                </a:solidFill>
              </a:rPr>
            </a:b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Ассоциация приемных семей  (Санкт-Петербург)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							</a:t>
            </a:r>
            <a:r>
              <a:rPr lang="ru-RU" sz="2900" i="1" dirty="0"/>
              <a:t>Таких проектов нужно</a:t>
            </a:r>
            <a:br>
              <a:rPr lang="ru-RU" sz="2900" i="1" dirty="0"/>
            </a:br>
            <a:r>
              <a:rPr lang="ru-RU" sz="2900" i="1" dirty="0"/>
              <a:t>										больше!</a:t>
            </a:r>
            <a:br>
              <a:rPr lang="ru-RU" sz="2700" i="1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3EFDF3-D5FD-4EDD-A4C4-3521C6893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260" y="1612028"/>
            <a:ext cx="4192804" cy="331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71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6ECD5-F567-4160-9648-EB8F0617B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383" y="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Контакты:</a:t>
            </a:r>
            <a:br>
              <a:rPr lang="ru-RU" sz="5400" dirty="0"/>
            </a:br>
            <a:r>
              <a:rPr lang="ru-RU" sz="5400" dirty="0" err="1">
                <a:solidFill>
                  <a:schemeClr val="tx1"/>
                </a:solidFill>
              </a:rPr>
              <a:t>Аракелова</a:t>
            </a:r>
            <a:r>
              <a:rPr lang="ru-RU" sz="5400" dirty="0">
                <a:solidFill>
                  <a:schemeClr val="tx1"/>
                </a:solidFill>
              </a:rPr>
              <a:t> 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Александра </a:t>
            </a:r>
            <a:r>
              <a:rPr lang="ru-RU" sz="5400" dirty="0" err="1">
                <a:solidFill>
                  <a:schemeClr val="tx1"/>
                </a:solidFill>
              </a:rPr>
              <a:t>Сурэновна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8 (905) 710 89 98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>al.arakel@gmail.com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DA30DC-9E96-4B1F-8387-4AC0CFC2A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300" y="4319752"/>
            <a:ext cx="3910687" cy="27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953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1147</TotalTime>
  <Words>1034</Words>
  <Application>Microsoft Office PowerPoint</Application>
  <PresentationFormat>Широкоэкранный</PresentationFormat>
  <Paragraphs>32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Trebuchet MS</vt:lpstr>
      <vt:lpstr>Wingdings</vt:lpstr>
      <vt:lpstr>Wingdings 3</vt:lpstr>
      <vt:lpstr>Аспект</vt:lpstr>
      <vt:lpstr>   ЦЕНТР ПО ВОПРОСАМ СЕМЕЙНОГО УСТРОЙСТВА И ЦЕРКОВНОГО ПОПЕЧИТЕЛЬСТВА О ДЕТЯХ при Синодальном отделе по благотворительности и социальному служению</vt:lpstr>
      <vt:lpstr>Центр  преобразован в октябре 2022 г. из  Комиссии по церковным приютам и вопросам церковного попечительства о детях при Патриархе Московском и всея Руси</vt:lpstr>
      <vt:lpstr> </vt:lpstr>
      <vt:lpstr> Основной принцип  церковной помощи детям сегодня -  признание приоритета семейного воспитания  - сохранение родной семьи - устройство в приемную семью</vt:lpstr>
      <vt:lpstr>     ПРИОРИТЕТ СЕМЕЙНОГО ВОСПИТАНИЯ ДЕТЕЙ «Основные принципы деятельности церковных приютов Русской Православной Церкви»  утвержден Священным Синодом в 2013 г.  «Принципы осуществления церковной заботы о детях-сиротах» методические рекомендации, направлены во все епархии в 2016 г. </vt:lpstr>
      <vt:lpstr>Реформа государственной системы (Постановление Правительства РФ от 24 мая 2014 года N 481) - Устройство ребенка в семью -Временное нахождение в детском учреждении   - Школы приемных родителей - к 2024 г. переход на единый тип учреждений для детей-сирот и единое подчинение (в одном учреждении дети от 0 до 18 л., в т.ч. с инвалидностью) - профессиональные приемные семьи для временного размещения детей (в некоторых регионах)   </vt:lpstr>
      <vt:lpstr>Реформа государственной системы (Постановление Правительства РФ от 24 мая 2014 года N 481)  </vt:lpstr>
      <vt:lpstr>В Церкви-  Есть тенденция  к сокращению церковных приютов  Почти нет тенденции к переориентированию приютов на другие формы работы: - работа с кровной семьей  - работа по подготовке приемных родителей  - устройство в приемные семьи  - сопровождение приемных семей</vt:lpstr>
      <vt:lpstr>В Церкви: поддержка институциональных форм устройства детей  Основная форма попечения о детях без родителей – детские приюты  (различной юридической формы)  Дети в приютах проживают до совершеннолетия</vt:lpstr>
      <vt:lpstr> В Церкви сегодня: Более 40 приютов (организаций, имеющих форму социально-реабилитационных центров, приютов, школ-пансионов и др.) в них воспитывается более 1500  детей   более 90% - дети по заявлению  родителей,  не имеющие статуса сироты (В 2011 г -65 приютов, в 2018 г.  около 50).  Дети лишаются права на устройство в семью  и права на государственные льготы  Более 20 приютов при монастырях  (половина от общего числа) в них около 450 детей Более 100 детей – под опекой  монашествующих </vt:lpstr>
      <vt:lpstr>Почему так важно развивать и поддерживать семейные формы воспитания детей?  Воспитание детей ВНЕ СЕМЬИ, в отсутствие значимого взрослого:  - Нарушение привязанности - неумение строить долгосрочные отношения – в семье, на работе, в обществе - неумение заботиться о других, любить, уважать, прощать, преодолевать трудности - несамостоятельность, безответственность -проблемы с воспитанием своих детей, вторичное сиротство</vt:lpstr>
      <vt:lpstr>Проблемы с кровной семьей   семья инфантилизируется, привыкает не брать ответственность за своего ребенка, деградирует  Социально неблагополучные семьи быстрее скатываются в неблагополучие, потому что больше нет ответственности за ребенка, которая стимулировала их раньше.   Нужно выстраивать работу с кровной семьей ребенка, а не отгораживать ребенка от неблагополучной семьи</vt:lpstr>
      <vt:lpstr>  Воспитание детей при монастырях:  опека монашествующих над детьми         монашеский распорядок жизни детей  негативное восприятие выпускниками опыта воспитания в монастыре  </vt:lpstr>
      <vt:lpstr>                          ЧТО НУЖНО ДЕЛАТЬ:  1. Профилактика социального сиротства: организовывать работу с семьями в трудной жизненной ситуации для предотвращения изъятия детей.  Успешный опыт НКО: 80% семей удается помочь преодолеть кризис и сохранить детей в семье  2. Работа с воспитанниками приютов и с их семьями: - на возвращение в кровную семью - на регулярное поддержание связей с кровной семьей - при невозможности возврата в кровную семью – определение статуса ребенка    </vt:lpstr>
      <vt:lpstr>                   ЧТО НУЖНО ДЕЛАТЬ: 3. Семейное устройство: - организация православных Школ приемных родителей: подготовка православных приемных родителей, в т.ч. профессиональных приемных семей - сопровождение приемных семей - клубы приемных родителей, сообщества приемных семей  4. Помощь детям-сиротам в государственных учреждениях: - духовное окормление - стать наставником для подростка: регулярное личное взаимодействие(необходимо пройти обучение) -организовывать полезные мастер-классы в учреждении - нельзя: помогать подарками! </vt:lpstr>
      <vt:lpstr>   Успешные проекты в Церкви: Проекты в сфере профилактики  социального сиротства  Центр семейного устройства,  Центры помощи семье и детям,  в т.ч. детям с ОВЗ (Москва, Воронеж, Псков, Козельск и др.)  Детские дома, устраивающие в семьи детей  Православные школы приемных родителей  (Москва, Санкт-Петербург)  Ассоциация приемных семей  (Санкт-Петербург)        Таких проектов нужно           больше!  </vt:lpstr>
      <vt:lpstr>Контакты: Аракелова  Александра Сурэновна 8 (905) 710 89 98 al.arakel@gmail.com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МЕР  ПО РЕФОРМИРОВАНИЮ ЦЕРКОВНОГО ПОПЕЧИТЕЛЬСТВА  О ДЕТЯХ</dc:title>
  <dc:creator>Александра</dc:creator>
  <cp:lastModifiedBy>Александра</cp:lastModifiedBy>
  <cp:revision>46</cp:revision>
  <dcterms:created xsi:type="dcterms:W3CDTF">2022-06-27T08:18:31Z</dcterms:created>
  <dcterms:modified xsi:type="dcterms:W3CDTF">2022-12-15T11:40:14Z</dcterms:modified>
</cp:coreProperties>
</file>