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8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749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414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24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78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69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22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17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7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71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46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574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419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932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087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915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68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19A1B-4845-46E1-AB13-512861AF4097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70B51FA-4739-4137-96DE-FFB786A24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37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avina.n1966@gmail.com" TargetMode="External"/><Relationship Id="rId2" Type="http://schemas.openxmlformats.org/officeDocument/2006/relationships/hyperlink" Target="http://www.diaconia.ru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7243" y="105207"/>
            <a:ext cx="3151905" cy="12924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2" y="1397671"/>
            <a:ext cx="8915399" cy="2770359"/>
          </a:xfrm>
        </p:spPr>
        <p:txBody>
          <a:bodyPr anchor="ctr">
            <a:normAutofit/>
          </a:bodyPr>
          <a:lstStyle/>
          <a:p>
            <a:pPr algn="ctr"/>
            <a:r>
              <a:rPr lang="ru-RU" b="1" dirty="0"/>
              <a:t>С</a:t>
            </a:r>
            <a:r>
              <a:rPr lang="ru-RU" b="1" dirty="0" smtClean="0"/>
              <a:t>пециальный конкурс </a:t>
            </a:r>
            <a:br>
              <a:rPr lang="ru-RU" b="1" dirty="0" smtClean="0"/>
            </a:br>
            <a:r>
              <a:rPr lang="ru-RU" b="1" dirty="0" smtClean="0"/>
              <a:t>Фонда президентских грантов </a:t>
            </a:r>
            <a:r>
              <a:rPr lang="ru-RU" b="1" dirty="0" smtClean="0"/>
              <a:t>2022 </a:t>
            </a:r>
            <a:r>
              <a:rPr lang="ru-RU" b="1" dirty="0" smtClean="0"/>
              <a:t>года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5076144"/>
            <a:ext cx="8915399" cy="130655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Прием заявок</a:t>
            </a:r>
            <a:r>
              <a:rPr lang="ru-RU" sz="2000" dirty="0" smtClean="0"/>
              <a:t>: с 15 июля по 15 августа 23:30 </a:t>
            </a:r>
            <a:r>
              <a:rPr lang="ru-RU" sz="2000" dirty="0" err="1" smtClean="0"/>
              <a:t>мск</a:t>
            </a:r>
            <a:r>
              <a:rPr lang="ru-RU" sz="2000" dirty="0" smtClean="0"/>
              <a:t>. </a:t>
            </a:r>
            <a:endParaRPr lang="ru-RU" sz="2000" dirty="0"/>
          </a:p>
          <a:p>
            <a:r>
              <a:rPr lang="ru-RU" sz="2000" b="1" dirty="0" smtClean="0"/>
              <a:t>Начало реализации проектов</a:t>
            </a:r>
            <a:r>
              <a:rPr lang="ru-RU" sz="2000" dirty="0" smtClean="0"/>
              <a:t>: 1 октября 2022 или позже</a:t>
            </a:r>
          </a:p>
          <a:p>
            <a:r>
              <a:rPr lang="ru-RU" sz="2000" b="1" dirty="0" smtClean="0"/>
              <a:t>Окончание реализации проектов</a:t>
            </a:r>
            <a:r>
              <a:rPr lang="ru-RU" sz="2000" dirty="0" smtClean="0"/>
              <a:t>: 31 марта 2023 или раньше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174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640000" cy="1260000"/>
          </a:xfrm>
        </p:spPr>
        <p:txBody>
          <a:bodyPr/>
          <a:lstStyle/>
          <a:p>
            <a:pPr algn="ctr"/>
            <a:r>
              <a:rPr lang="ru-RU" b="1" dirty="0" smtClean="0"/>
              <a:t>Особенность </a:t>
            </a:r>
            <a:br>
              <a:rPr lang="ru-RU" b="1" dirty="0" smtClean="0"/>
            </a:br>
            <a:r>
              <a:rPr lang="ru-RU" b="1" dirty="0" smtClean="0"/>
              <a:t>специального конкурса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2925" y="2124173"/>
            <a:ext cx="8280000" cy="36000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ru-RU" sz="2000" dirty="0" smtClean="0"/>
              <a:t>На конкурс принимаются социальные проекты, связанные с оказанием помощи жителям </a:t>
            </a:r>
            <a:r>
              <a:rPr lang="ru-RU" sz="2000" dirty="0" smtClean="0"/>
              <a:t>Донбасса </a:t>
            </a:r>
            <a:r>
              <a:rPr lang="ru-RU" sz="2000" dirty="0" smtClean="0"/>
              <a:t>и освобождаемых территорий; </a:t>
            </a:r>
            <a:r>
              <a:rPr lang="ru-RU" sz="2000" dirty="0" smtClean="0"/>
              <a:t>людям, которые были вынуждены покинуть свои </a:t>
            </a:r>
            <a:r>
              <a:rPr lang="ru-RU" sz="2000" dirty="0" smtClean="0"/>
              <a:t>дома; </a:t>
            </a:r>
            <a:r>
              <a:rPr lang="ru-RU" sz="2000" dirty="0" smtClean="0"/>
              <a:t>получили </a:t>
            </a:r>
            <a:r>
              <a:rPr lang="ru-RU" sz="2000" dirty="0" smtClean="0"/>
              <a:t>травмы; </a:t>
            </a:r>
            <a:r>
              <a:rPr lang="ru-RU" sz="2000" dirty="0" smtClean="0"/>
              <a:t>а также уязвимым </a:t>
            </a:r>
            <a:r>
              <a:rPr lang="ru-RU" sz="2000" dirty="0" smtClean="0"/>
              <a:t>группам населения, </a:t>
            </a:r>
            <a:r>
              <a:rPr lang="ru-RU" sz="2000" dirty="0" smtClean="0"/>
              <a:t>на жизни которых отразились введенные против России </a:t>
            </a:r>
            <a:r>
              <a:rPr lang="ru-RU" sz="2000" dirty="0" smtClean="0"/>
              <a:t>санкции недружественных стран.</a:t>
            </a:r>
            <a:endParaRPr lang="ru-RU" sz="2000" dirty="0" smtClean="0"/>
          </a:p>
          <a:p>
            <a:pPr>
              <a:lnSpc>
                <a:spcPct val="110000"/>
              </a:lnSpc>
            </a:pPr>
            <a:r>
              <a:rPr lang="ru-RU" sz="2000" dirty="0"/>
              <a:t>В</a:t>
            </a:r>
            <a:r>
              <a:rPr lang="ru-RU" sz="2000" dirty="0" smtClean="0"/>
              <a:t> конкурсе могут участвовать НКО, у которых уже есть два текущих гранта от Фонда президентских грантов.</a:t>
            </a:r>
          </a:p>
          <a:p>
            <a:pPr>
              <a:lnSpc>
                <a:spcPct val="110000"/>
              </a:lnSpc>
            </a:pPr>
            <a:r>
              <a:rPr lang="ru-RU" sz="2000" dirty="0" smtClean="0"/>
              <a:t>Запрашиваемая сумма: до 1 млн., от 1 до 5 млн., от 5 до 15 млн. и свыше 15 млн.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1330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2028" y="474401"/>
            <a:ext cx="8276015" cy="1620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 грантовое направление: </a:t>
            </a:r>
            <a:br>
              <a:rPr lang="ru-RU" dirty="0" smtClean="0"/>
            </a:br>
            <a:r>
              <a:rPr lang="ru-RU" b="1" dirty="0" smtClean="0"/>
              <a:t>Развитие общественной дипломатии и поддержка соотечественников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8035" y="2408285"/>
            <a:ext cx="8604000" cy="3960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/>
              <a:t>Проекты для реализации на территории Донбасса </a:t>
            </a:r>
            <a:r>
              <a:rPr lang="ru-RU" sz="2000" b="1" dirty="0"/>
              <a:t>и освобождаемых </a:t>
            </a:r>
            <a:r>
              <a:rPr lang="ru-RU" sz="2000" b="1" dirty="0" smtClean="0"/>
              <a:t>территориях:</a:t>
            </a:r>
            <a:endParaRPr lang="ru-RU" sz="2000" b="1" dirty="0" smtClean="0"/>
          </a:p>
          <a:p>
            <a:pPr marL="0" indent="0">
              <a:buNone/>
            </a:pPr>
            <a:endParaRPr lang="ru-RU" sz="2000" dirty="0" smtClean="0"/>
          </a:p>
          <a:p>
            <a:pPr>
              <a:lnSpc>
                <a:spcPct val="110000"/>
              </a:lnSpc>
            </a:pPr>
            <a:r>
              <a:rPr lang="ru-RU" sz="2000" dirty="0" smtClean="0"/>
              <a:t>   Реализация </a:t>
            </a:r>
            <a:r>
              <a:rPr lang="ru-RU" sz="2000" dirty="0" smtClean="0"/>
              <a:t>социальных, благотворительных, образовательных, просветительских, экологических проектов на </a:t>
            </a:r>
            <a:r>
              <a:rPr lang="ru-RU" sz="2000" dirty="0" smtClean="0"/>
              <a:t>Донбассе и </a:t>
            </a:r>
            <a:r>
              <a:rPr lang="ru-RU" sz="2000" dirty="0"/>
              <a:t>освобождаемых территориях </a:t>
            </a:r>
            <a:r>
              <a:rPr lang="ru-RU" sz="2000" dirty="0" smtClean="0"/>
              <a:t>(в партнерстве с местными некоммерческими организациями и </a:t>
            </a:r>
            <a:r>
              <a:rPr lang="ru-RU" sz="2000" dirty="0" smtClean="0"/>
              <a:t>сообществами добровольцев)</a:t>
            </a:r>
          </a:p>
          <a:p>
            <a:pPr>
              <a:lnSpc>
                <a:spcPct val="110000"/>
              </a:lnSpc>
            </a:pPr>
            <a:r>
              <a:rPr lang="ru-RU" sz="2000" dirty="0" smtClean="0"/>
              <a:t>   Защита </a:t>
            </a:r>
            <a:r>
              <a:rPr lang="ru-RU" sz="2000" dirty="0" smtClean="0"/>
              <a:t>прав </a:t>
            </a:r>
            <a:r>
              <a:rPr lang="ru-RU" sz="2000" dirty="0" smtClean="0"/>
              <a:t>и интересов соотечественников, проживающих </a:t>
            </a:r>
            <a:r>
              <a:rPr lang="ru-RU" sz="2000" dirty="0" smtClean="0"/>
              <a:t>за </a:t>
            </a:r>
            <a:r>
              <a:rPr lang="ru-RU" sz="2000" dirty="0" smtClean="0"/>
              <a:t>рубежом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2018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473281"/>
            <a:ext cx="8640000" cy="1620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2 грантовое направление: </a:t>
            </a:r>
            <a:br>
              <a:rPr lang="ru-RU" dirty="0" smtClean="0"/>
            </a:br>
            <a:r>
              <a:rPr lang="ru-RU" b="1" dirty="0" smtClean="0"/>
              <a:t>Социальное обслуживание, социальная поддержка и защита граждан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2469325"/>
            <a:ext cx="8640000" cy="3600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 smtClean="0"/>
              <a:t>Проекты для реализации на территории России:</a:t>
            </a:r>
          </a:p>
          <a:p>
            <a:pPr marL="0" indent="0">
              <a:buNone/>
            </a:pPr>
            <a:endParaRPr lang="ru-RU" sz="2000" dirty="0" smtClean="0"/>
          </a:p>
          <a:p>
            <a:pPr>
              <a:lnSpc>
                <a:spcPct val="110000"/>
              </a:lnSpc>
            </a:pPr>
            <a:r>
              <a:rPr lang="ru-RU" sz="2000" dirty="0"/>
              <a:t> </a:t>
            </a:r>
            <a:r>
              <a:rPr lang="ru-RU" sz="2000" dirty="0" smtClean="0"/>
              <a:t>   </a:t>
            </a:r>
            <a:r>
              <a:rPr lang="ru-RU" sz="2000" dirty="0" smtClean="0"/>
              <a:t>Социальная </a:t>
            </a:r>
            <a:r>
              <a:rPr lang="ru-RU" sz="2000" dirty="0" smtClean="0"/>
              <a:t>поддержка и защита уязвимых групп российских граждан, на жизни которых наиболее сильно повлияли действия недружественных государств</a:t>
            </a:r>
          </a:p>
          <a:p>
            <a:pPr>
              <a:lnSpc>
                <a:spcPct val="110000"/>
              </a:lnSpc>
            </a:pPr>
            <a:r>
              <a:rPr lang="ru-RU" sz="2000" dirty="0" smtClean="0"/>
              <a:t>    Социальное сопровождение и реабилитация людей, получивших тяжелые травмы, социальная поддержка их семей</a:t>
            </a:r>
          </a:p>
          <a:p>
            <a:pPr>
              <a:lnSpc>
                <a:spcPct val="110000"/>
              </a:lnSpc>
            </a:pPr>
            <a:r>
              <a:rPr lang="ru-RU" sz="2000" dirty="0" smtClean="0"/>
              <a:t>    Оказание помощи людям, прибывшим с территорий Донбасса и </a:t>
            </a:r>
            <a:r>
              <a:rPr lang="ru-RU" sz="2000" dirty="0" smtClean="0"/>
              <a:t>Украины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673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1508" y="375559"/>
            <a:ext cx="9720000" cy="720000"/>
          </a:xfrm>
        </p:spPr>
        <p:txBody>
          <a:bodyPr/>
          <a:lstStyle/>
          <a:p>
            <a:r>
              <a:rPr lang="ru-RU" b="1" dirty="0" smtClean="0"/>
              <a:t>Самое важное в специальном конкурсе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0983" y="1231270"/>
            <a:ext cx="9000000" cy="5332491"/>
          </a:xfrm>
        </p:spPr>
        <p:txBody>
          <a:bodyPr>
            <a:noAutofit/>
          </a:bodyPr>
          <a:lstStyle/>
          <a:p>
            <a:r>
              <a:rPr lang="ru-RU" sz="2000" b="1" dirty="0"/>
              <a:t>А</a:t>
            </a:r>
            <a:r>
              <a:rPr lang="ru-RU" sz="2000" b="1" dirty="0" smtClean="0"/>
              <a:t>ктуальность проекта должна быть обоснована событиями последних месяцев на Донбассе и Украине</a:t>
            </a:r>
            <a:r>
              <a:rPr lang="ru-RU" sz="2000" dirty="0" smtClean="0"/>
              <a:t>: необходимо очень четко и доказательно показать, как события последних месяцев повлияли на целевую группу, и как проект связан с преодолением последствий именно этих событий («Проект», п. 8 «Описание проблемы целевой группы, обоснование социальной значимости проекта»).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ри оценке проектов </a:t>
            </a:r>
            <a:r>
              <a:rPr lang="ru-RU" sz="2000" b="1" dirty="0" smtClean="0"/>
              <a:t>наибольшую значимость имеет предшествующий опыт организации-заявителя</a:t>
            </a:r>
            <a:r>
              <a:rPr lang="ru-RU" sz="2000" dirty="0" smtClean="0"/>
              <a:t>: («Организация-заявитель», п. 30 «основные реализованные проекты и программы за последние 5 лет»).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ри планировании работы </a:t>
            </a:r>
            <a:r>
              <a:rPr lang="ru-RU" sz="2000" b="1" dirty="0" smtClean="0"/>
              <a:t>на территории Донбасса, организация-заявитель должна иметь там партнёра</a:t>
            </a:r>
            <a:r>
              <a:rPr lang="ru-RU" sz="2000" dirty="0" smtClean="0"/>
              <a:t>: это может быть орган гос. власти или НКО (подтверждается письмом поддержки) или волонтёр (подтверждается регистрацией в команду проекта через систему «Созидатели»).</a:t>
            </a:r>
          </a:p>
        </p:txBody>
      </p:sp>
    </p:spTree>
    <p:extLst>
      <p:ext uri="{BB962C8B-B14F-4D97-AF65-F5344CB8AC3E}">
        <p14:creationId xmlns:p14="http://schemas.microsoft.com/office/powerpoint/2010/main" val="341105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9000000" cy="1260000"/>
          </a:xfrm>
        </p:spPr>
        <p:txBody>
          <a:bodyPr/>
          <a:lstStyle/>
          <a:p>
            <a:pPr algn="ctr"/>
            <a:r>
              <a:rPr lang="ru-RU" b="1" dirty="0" smtClean="0"/>
              <a:t>Особенности бюджета специального конкурса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2066901"/>
            <a:ext cx="8751068" cy="3780000"/>
          </a:xfrm>
        </p:spPr>
        <p:txBody>
          <a:bodyPr>
            <a:normAutofit/>
          </a:bodyPr>
          <a:lstStyle/>
          <a:p>
            <a:r>
              <a:rPr lang="ru-RU" sz="2000" dirty="0"/>
              <a:t>Р</a:t>
            </a:r>
            <a:r>
              <a:rPr lang="ru-RU" sz="2000" dirty="0" smtClean="0"/>
              <a:t>асходы, которые были понесены организацией-заявителем с 1 июля 2022 и связаны с проектом, на который запрашивается грант, можно показать в бюджете как собственный вклад.</a:t>
            </a:r>
          </a:p>
          <a:p>
            <a:r>
              <a:rPr lang="ru-RU" sz="2000" dirty="0"/>
              <a:t>Н</a:t>
            </a:r>
            <a:r>
              <a:rPr lang="ru-RU" sz="2000" dirty="0" smtClean="0"/>
              <a:t>е рекомендуется предусматривать использование гранта на осуществление следующих расходов:</a:t>
            </a:r>
          </a:p>
          <a:p>
            <a:pPr marL="0" indent="0">
              <a:buNone/>
            </a:pPr>
            <a:r>
              <a:rPr lang="ru-RU" sz="2000" dirty="0" smtClean="0"/>
              <a:t> 1) благотворительную </a:t>
            </a:r>
            <a:r>
              <a:rPr lang="ru-RU" sz="2000" dirty="0" smtClean="0"/>
              <a:t>помощь в денежной форме;</a:t>
            </a:r>
          </a:p>
          <a:p>
            <a:pPr marL="0" indent="0">
              <a:buNone/>
            </a:pPr>
            <a:r>
              <a:rPr lang="ru-RU" sz="2000" dirty="0" smtClean="0"/>
              <a:t> 2) расходы </a:t>
            </a:r>
            <a:r>
              <a:rPr lang="ru-RU" sz="2000" dirty="0" smtClean="0"/>
              <a:t>на создание новых информационных ресурсов (сайтов) и расходы на продвижение в сети «Интернет», рекламу;</a:t>
            </a:r>
          </a:p>
          <a:p>
            <a:pPr marL="0" indent="0">
              <a:buNone/>
            </a:pPr>
            <a:r>
              <a:rPr lang="ru-RU" sz="2000" dirty="0" smtClean="0"/>
              <a:t> 3) использование </a:t>
            </a:r>
            <a:r>
              <a:rPr lang="ru-RU" sz="2000" dirty="0" smtClean="0"/>
              <a:t>наличных </a:t>
            </a:r>
            <a:r>
              <a:rPr lang="ru-RU" sz="2000" dirty="0" smtClean="0"/>
              <a:t>расчетов; лишь на компенсацию </a:t>
            </a:r>
            <a:r>
              <a:rPr lang="ru-RU" sz="2000" dirty="0" smtClean="0"/>
              <a:t>сотрудникам </a:t>
            </a:r>
            <a:r>
              <a:rPr lang="ru-RU" sz="2000" dirty="0" smtClean="0"/>
              <a:t>проекта по </a:t>
            </a:r>
            <a:r>
              <a:rPr lang="ru-RU" sz="2000" dirty="0" smtClean="0"/>
              <a:t>авансовому отчету.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839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41306"/>
            <a:ext cx="8640000" cy="720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Оплата труда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64553"/>
            <a:ext cx="9000000" cy="504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1. Оплата труда штатных работников (включая НДФЛ):</a:t>
            </a:r>
          </a:p>
          <a:p>
            <a:r>
              <a:rPr lang="ru-RU" sz="2000" dirty="0" smtClean="0"/>
              <a:t>если у организации-заявителя уже имеются гранты со сроками реализации проектов, пересекающимися со сроками проекта, представляемого на конкурс, и предполагающие оплату труда за счет грантовых средств, то занятость каждого из сотрудников организации по всем проектам не должна превышать 100 %.</a:t>
            </a:r>
          </a:p>
          <a:p>
            <a:pPr marL="0" indent="0">
              <a:buNone/>
            </a:pPr>
            <a:r>
              <a:rPr lang="ru-RU" sz="2000" b="1" dirty="0" smtClean="0"/>
              <a:t>2. Выплаты физическим лицам за оказание ими услуг по гражданско-правовым договорам (включая НДФЛ):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ри заключении гражданско-правовых договоров можно включать в сумму выплат компенсацию расходов на страхование жизни и здоровья исполнителя, проведение медицинских осмотров, исследований.</a:t>
            </a:r>
          </a:p>
          <a:p>
            <a:r>
              <a:rPr lang="ru-RU" sz="2000" dirty="0"/>
              <a:t>в</a:t>
            </a:r>
            <a:r>
              <a:rPr lang="ru-RU" sz="2000" dirty="0" smtClean="0"/>
              <a:t> данную статью можно включать расходы на оплату работы специалистов организаций-партнеров на Донбассе.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2397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70613"/>
            <a:ext cx="8640000" cy="720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Командировочные расходы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6785" y="1667954"/>
            <a:ext cx="9000000" cy="4680000"/>
          </a:xfrm>
        </p:spPr>
        <p:txBody>
          <a:bodyPr>
            <a:noAutofit/>
          </a:bodyPr>
          <a:lstStyle/>
          <a:p>
            <a:r>
              <a:rPr lang="ru-RU" sz="2000" dirty="0"/>
              <a:t>С</a:t>
            </a:r>
            <a:r>
              <a:rPr lang="ru-RU" sz="2000" dirty="0" smtClean="0"/>
              <a:t>уточные для сотрудников организации, работающих по трудовым договорам, в пределах допустимых сумм, не облагаемых НДФЛ (700 руб. в сутки для командировок по России и 2.500 руб. в сутки для обоснованных командировок за границу).</a:t>
            </a:r>
          </a:p>
          <a:p>
            <a:r>
              <a:rPr lang="ru-RU" sz="2000" dirty="0"/>
              <a:t>К</a:t>
            </a:r>
            <a:r>
              <a:rPr lang="ru-RU" sz="2000" dirty="0" smtClean="0"/>
              <a:t>омпенсации, предусмотренные гражданско-правовыми договорами, в части документально подтверждаемых расходов на питание исполнителей при оказании ими услуг по гражданско-правовому договору вне места их фактического проживания в пределах допустимых сумм, не облагаемых НДФЛ (700 руб. в сутки для поездок по России и 2.500 руб. в сутки для обоснованных поездок за границу), при условии, что обязательства организации компенсировать данные расходы вытекают из заключенных гражданско-правовых договоров.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463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5793" y="289131"/>
            <a:ext cx="9180000" cy="720000"/>
          </a:xfrm>
        </p:spPr>
        <p:txBody>
          <a:bodyPr/>
          <a:lstStyle/>
          <a:p>
            <a:r>
              <a:rPr lang="ru-RU" b="1" dirty="0" smtClean="0"/>
              <a:t>Расходы на проведение мероприятий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7842" y="1009131"/>
            <a:ext cx="9720000" cy="5760000"/>
          </a:xfrm>
        </p:spPr>
        <p:txBody>
          <a:bodyPr>
            <a:noAutofit/>
          </a:bodyPr>
          <a:lstStyle/>
          <a:p>
            <a:r>
              <a:rPr lang="ru-RU" sz="2000" dirty="0"/>
              <a:t>О</a:t>
            </a:r>
            <a:r>
              <a:rPr lang="ru-RU" sz="2000" dirty="0" smtClean="0"/>
              <a:t>казание прямой материальной помощи (например, обеспечение бесплатным питанием, продуктовыми наборами, одеждой, обувью, предметами первой необходимости, школьными наборами, формой, литературой и т.п.);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риобретение средств индивидуальной защиты, специальной одежды и обуви для обеспечения безопасности жизни и здоровья при проведении мероприятий;</a:t>
            </a:r>
          </a:p>
          <a:p>
            <a:r>
              <a:rPr lang="ru-RU" sz="2000" dirty="0"/>
              <a:t>М</a:t>
            </a:r>
            <a:r>
              <a:rPr lang="ru-RU" sz="2000" dirty="0" smtClean="0"/>
              <a:t>едицинские обследования и исследования, в том числе для получения инвалидности;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одготовка и получение документов для нуждающихся лиц, оплату государственных пошлин, перевод документов;</a:t>
            </a:r>
          </a:p>
          <a:p>
            <a:r>
              <a:rPr lang="ru-RU" sz="2000" dirty="0"/>
              <a:t>О</a:t>
            </a:r>
            <a:r>
              <a:rPr lang="ru-RU" sz="2000" dirty="0" smtClean="0"/>
              <a:t>рганизация оздоровления и отдыха для пострадавших лиц, включая детей, оплата медицинских услуг в рамках оздоровления;</a:t>
            </a:r>
          </a:p>
          <a:p>
            <a:r>
              <a:rPr lang="ru-RU" sz="2000" dirty="0"/>
              <a:t>О</a:t>
            </a:r>
            <a:r>
              <a:rPr lang="ru-RU" sz="2000" dirty="0" smtClean="0"/>
              <a:t>рганизация реабилитации и закупка средств реабилитации;</a:t>
            </a:r>
          </a:p>
          <a:p>
            <a:r>
              <a:rPr lang="ru-RU" sz="2000" dirty="0"/>
              <a:t>Т</a:t>
            </a:r>
            <a:r>
              <a:rPr lang="ru-RU" sz="2000" dirty="0" smtClean="0"/>
              <a:t>ранспортные услуги, в том числе расходы на такси и доставку оборудования</a:t>
            </a:r>
            <a:r>
              <a:rPr lang="ru-RU" sz="2000" dirty="0"/>
              <a:t>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67596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435574"/>
            <a:ext cx="8911687" cy="720000"/>
          </a:xfrm>
        </p:spPr>
        <p:txBody>
          <a:bodyPr/>
          <a:lstStyle/>
          <a:p>
            <a:pPr algn="ctr"/>
            <a:r>
              <a:rPr lang="ru-RU" b="1" dirty="0" smtClean="0"/>
              <a:t>Прочие прямые расходы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407736"/>
            <a:ext cx="9180000" cy="4680000"/>
          </a:xfrm>
        </p:spPr>
        <p:txBody>
          <a:bodyPr>
            <a:noAutofit/>
          </a:bodyPr>
          <a:lstStyle/>
          <a:p>
            <a:r>
              <a:rPr lang="ru-RU" sz="2000" dirty="0"/>
              <a:t>С</a:t>
            </a:r>
            <a:r>
              <a:rPr lang="ru-RU" sz="2000" dirty="0" smtClean="0"/>
              <a:t>трахование жизни и здоровья работников и добровольцев организации;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роведение медицинских осмотров, исследований для команды проекта, добровольцев, привлеченных специалистов;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риобретение средств индивидуальной защиты, специальной одежды и обуви для команды проекта, добровольцев (волонтеров), привлеченных специалистов, в том числе для обеспечения безопасности жизни и здоровья (если такие расходы не включены в статью «расходы на проведение мероприятий»);</a:t>
            </a:r>
          </a:p>
          <a:p>
            <a:r>
              <a:rPr lang="ru-RU" sz="2000" dirty="0"/>
              <a:t>О</a:t>
            </a:r>
            <a:r>
              <a:rPr lang="ru-RU" sz="2000" dirty="0" smtClean="0"/>
              <a:t>беспечение безопасности команды, охраны инвентаря и оборудования;</a:t>
            </a:r>
          </a:p>
          <a:p>
            <a:r>
              <a:rPr lang="ru-RU" sz="2000" dirty="0"/>
              <a:t>О</a:t>
            </a:r>
            <a:r>
              <a:rPr lang="ru-RU" sz="2000" dirty="0" smtClean="0"/>
              <a:t>бучение медицинских работников, входящих в команду проекта;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олучение необходимых разрешительных документов.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1973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90623" y="500927"/>
            <a:ext cx="7848000" cy="1280890"/>
          </a:xfrm>
        </p:spPr>
        <p:txBody>
          <a:bodyPr>
            <a:noAutofit/>
          </a:bodyPr>
          <a:lstStyle/>
          <a:p>
            <a:r>
              <a:rPr lang="ru-RU" sz="2000" dirty="0"/>
              <a:t>Подробно ознакомиться с деятельностью</a:t>
            </a:r>
            <a:br>
              <a:rPr lang="ru-RU" sz="2000" dirty="0"/>
            </a:br>
            <a:r>
              <a:rPr lang="ru-RU" sz="2000" b="1" dirty="0"/>
              <a:t>Синодального отдела по церковной благотворительности и социальному служению </a:t>
            </a:r>
            <a:r>
              <a:rPr lang="ru-RU" sz="2000" dirty="0"/>
              <a:t>Русской Православной Церкви</a:t>
            </a:r>
            <a:br>
              <a:rPr lang="ru-RU" sz="2000" dirty="0"/>
            </a:br>
            <a:r>
              <a:rPr lang="ru-RU" sz="2000" dirty="0"/>
              <a:t>можно на официальном сайте: </a:t>
            </a:r>
            <a:r>
              <a:rPr lang="ru-RU" sz="2000" b="1" dirty="0">
                <a:hlinkClick r:id="rId2"/>
              </a:rPr>
              <a:t>http://www.diaconia.ru</a:t>
            </a:r>
            <a:r>
              <a:rPr lang="ru-RU" sz="2000" b="1" dirty="0" smtClean="0">
                <a:hlinkClick r:id="rId2"/>
              </a:rPr>
              <a:t>/</a:t>
            </a:r>
            <a:r>
              <a:rPr lang="ru-RU" sz="2000" b="1" dirty="0" smtClean="0"/>
              <a:t> 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033780" y="2499402"/>
            <a:ext cx="4483003" cy="1800000"/>
          </a:xfrm>
        </p:spPr>
        <p:txBody>
          <a:bodyPr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2000" b="1" dirty="0"/>
              <a:t>Пантелеимон,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000" dirty="0"/>
              <a:t>епископ </a:t>
            </a:r>
            <a:r>
              <a:rPr lang="ru-RU" sz="2000" dirty="0" err="1"/>
              <a:t>Верейский</a:t>
            </a:r>
            <a:r>
              <a:rPr lang="ru-RU" sz="2000" dirty="0"/>
              <a:t>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000" dirty="0"/>
              <a:t>викарий Святейшего Патриарха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000" dirty="0"/>
              <a:t>Московского и всея Руси,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000" dirty="0"/>
              <a:t>председатель </a:t>
            </a:r>
            <a:r>
              <a:rPr lang="ru-RU" sz="2000" dirty="0" smtClean="0"/>
              <a:t>Отдела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333300" y="4766548"/>
            <a:ext cx="4788000" cy="1800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Савина Наталья Борисовна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к</a:t>
            </a:r>
            <a:r>
              <a:rPr lang="ru-RU" sz="2000" dirty="0" smtClean="0"/>
              <a:t>уратор СЗФО,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специалист </a:t>
            </a:r>
            <a:r>
              <a:rPr lang="ru-RU" sz="2000" dirty="0"/>
              <a:t>по социальной </a:t>
            </a:r>
            <a:r>
              <a:rPr lang="ru-RU" sz="2000" dirty="0" smtClean="0"/>
              <a:t>работе</a:t>
            </a: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телефон: </a:t>
            </a:r>
            <a:r>
              <a:rPr lang="ru-RU" sz="2000" b="1" dirty="0"/>
              <a:t>8-916-137-01-41</a:t>
            </a:r>
            <a:r>
              <a:rPr lang="ru-RU" sz="20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e-</a:t>
            </a:r>
            <a:r>
              <a:rPr lang="ru-RU" sz="2000" dirty="0" err="1"/>
              <a:t>mail</a:t>
            </a:r>
            <a:r>
              <a:rPr lang="ru-RU" sz="2000" dirty="0"/>
              <a:t>: </a:t>
            </a:r>
            <a:r>
              <a:rPr lang="ru-RU" sz="2000" b="1" dirty="0" smtClean="0">
                <a:hlinkClick r:id="rId3"/>
              </a:rPr>
              <a:t>savina.n1966@gmail.com</a:t>
            </a:r>
            <a:r>
              <a:rPr lang="ru-RU" sz="2000" b="1" dirty="0" smtClean="0"/>
              <a:t>  </a:t>
            </a:r>
            <a:endParaRPr lang="ru-RU" sz="2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9017" y="2319402"/>
            <a:ext cx="1775594" cy="25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963" y="242134"/>
            <a:ext cx="1798476" cy="17984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8787" t="5510" r="54293" b="58528"/>
          <a:stretch/>
        </p:blipFill>
        <p:spPr>
          <a:xfrm>
            <a:off x="1180771" y="4204355"/>
            <a:ext cx="1940295" cy="25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34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169</TotalTime>
  <Words>914</Words>
  <Application>Microsoft Office PowerPoint</Application>
  <PresentationFormat>Широкоэкранный</PresentationFormat>
  <Paragraphs>64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Легкий дым</vt:lpstr>
      <vt:lpstr>Специальный конкурс  Фонда президентских грантов 2022 года</vt:lpstr>
      <vt:lpstr>Особенность  специального конкурса</vt:lpstr>
      <vt:lpstr>1 грантовое направление:  Развитие общественной дипломатии и поддержка соотечественников</vt:lpstr>
      <vt:lpstr>2 грантовое направление:  Социальное обслуживание, социальная поддержка и защита граждан</vt:lpstr>
      <vt:lpstr>Самое важное в специальном конкурсе</vt:lpstr>
      <vt:lpstr>Особенности бюджета специального конкурса </vt:lpstr>
      <vt:lpstr>Оплата труда </vt:lpstr>
      <vt:lpstr>Командировочные расходы</vt:lpstr>
      <vt:lpstr>Расходы на проведение мероприятий</vt:lpstr>
      <vt:lpstr>Прочие прямые расходы</vt:lpstr>
      <vt:lpstr>Подробно ознакомиться с деятельностью Синодального отдела по церковной благотворительности и социальному служению Русской Православной Церкви можно на официальном сайте: http://www.diaconia.ru/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Специальный конкурс  Фонда президентских грантов</dc:title>
  <dc:creator>Diaconia</dc:creator>
  <cp:lastModifiedBy>Diaconia</cp:lastModifiedBy>
  <cp:revision>26</cp:revision>
  <dcterms:created xsi:type="dcterms:W3CDTF">2022-07-17T13:38:34Z</dcterms:created>
  <dcterms:modified xsi:type="dcterms:W3CDTF">2022-07-18T16:03:15Z</dcterms:modified>
</cp:coreProperties>
</file>