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9" r:id="rId3"/>
    <p:sldId id="268" r:id="rId4"/>
    <p:sldId id="256" r:id="rId5"/>
    <p:sldId id="259" r:id="rId6"/>
    <p:sldId id="261" r:id="rId7"/>
    <p:sldId id="260" r:id="rId8"/>
    <p:sldId id="257" r:id="rId9"/>
    <p:sldId id="270" r:id="rId10"/>
    <p:sldId id="262" r:id="rId11"/>
    <p:sldId id="264" r:id="rId12"/>
    <p:sldId id="265" r:id="rId13"/>
    <p:sldId id="266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8560" autoAdjust="0"/>
  </p:normalViewPr>
  <p:slideViewPr>
    <p:cSldViewPr>
      <p:cViewPr>
        <p:scale>
          <a:sx n="76" d="100"/>
          <a:sy n="76" d="100"/>
        </p:scale>
        <p:origin x="-99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712CF-157F-4105-901C-EABED6A620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DEDCF-E326-4116-9DB9-F9D385638D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94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602B0-CF33-4118-8C0A-4B94CA3DFE4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01C6C-BD1D-428E-BC05-24184CD3D8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489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047B5-5F06-4CD1-B18C-29139A753FB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755DC-9141-4D74-966E-5B1C280799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214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4EF8B-493F-4C0A-AF5B-E1D967FD0EB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6977C-630B-438A-9DFC-C879B2E7B4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446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EBBF5-636C-4D77-9F34-7DC98E6902C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D30B-3E61-497C-AD57-E7904435FEE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304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20E8D-47FD-4947-8142-8D72EEE93C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B51E-116D-4AD6-8C52-53E1888CAFE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530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8B203-C325-4D33-9DFB-51E2983F271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3EE6F-732F-43BC-8678-FE599CBF9E0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322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96D3A-654C-41BA-96CE-E8583A51CA4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B4575-4C17-4E00-9934-A8B6BECD935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4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F19E9-F46D-4BEB-8EA2-EAA95F1E24C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18DBF-3F0F-4439-9C1A-8F021480196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2966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AAFA1-F7F8-444D-AF9B-FBF87024085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7D9BC-EF7D-4467-A1FD-F47F4E8DB2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116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347E9-2FCB-469E-83A9-81F0350C27B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69598-A3D6-49C8-AB81-C80E7B5C322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05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91CB4-D727-4F5A-A0E4-79C62B8F071C}" type="datetimeFigureOut">
              <a:rPr lang="ru-RU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21.06.2022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E9A319-A402-4187-A889-1D1A3A0D0BD3}" type="slidenum">
              <a:rPr lang="ru-RU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89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488255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5000" b="1" dirty="0" smtClean="0">
                <a:solidFill>
                  <a:schemeClr val="accent4">
                    <a:lumMod val="75000"/>
                  </a:schemeClr>
                </a:solidFill>
              </a:rPr>
              <a:t>Практические аспекты организации приходской социальной службы</a:t>
            </a:r>
            <a:endParaRPr lang="ru-RU" sz="50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582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3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992888" cy="561662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/>
            </a:r>
            <a:b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/>
            </a:r>
            <a:b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3000" dirty="0" err="1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Варганова</a:t>
            </a:r>
            <a:r>
              <a:rPr lang="ru-RU" sz="30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 </a:t>
            </a:r>
            <a:r>
              <a:rPr lang="ru-RU" sz="30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Ольга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,</a:t>
            </a:r>
            <a:b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куратор социального служения епархий ЮФО и 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СКФО</a:t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2200" dirty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/>
            </a:r>
            <a:br>
              <a:rPr lang="ru-RU" sz="2200" dirty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координатор социальных проектов Казанской епархии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руководитель службы помощи нуждающимся 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«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Милосердие Казань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»</a:t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2200" dirty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/>
            </a:r>
            <a:br>
              <a:rPr lang="ru-RU" sz="2200" dirty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2200" dirty="0" err="1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соорганизатор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 Православной Службы Милосердия при социальном отделе Екатеринбургской епархии, приходской службы помощи нуждающимся «Милосердие Псков»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/>
            </a:r>
            <a:b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/>
            </a:r>
            <a:br>
              <a:rPr lang="ru-RU" sz="2000" dirty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</a:br>
            <a:r>
              <a:rPr lang="ru-RU" sz="3000" b="1" dirty="0" smtClean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+</a:t>
            </a:r>
            <a:r>
              <a:rPr lang="ru-RU" sz="3000" b="1" dirty="0">
                <a:solidFill>
                  <a:schemeClr val="accent4">
                    <a:lumMod val="75000"/>
                  </a:schemeClr>
                </a:solidFill>
                <a:latin typeface="Bahnschrift SemiBold" pitchFamily="34" charset="0"/>
              </a:rPr>
              <a:t>7 (912) 24 56 036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ahnschrift SemiBold" pitchFamily="34" charset="0"/>
              </a:rPr>
              <a:t/>
            </a:r>
            <a:b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ahnschrift SemiBold" pitchFamily="34" charset="0"/>
              </a:rPr>
            </a:b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ahnschrift SemiBold" pitchFamily="34" charset="0"/>
              </a:rPr>
              <a:t/>
            </a:r>
            <a:b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ahnschrift SemiBold" pitchFamily="34" charset="0"/>
              </a:rPr>
            </a:br>
            <a:endParaRPr lang="ru-RU" sz="3500" dirty="0" smtClean="0">
              <a:solidFill>
                <a:schemeClr val="accent4">
                  <a:lumMod val="50000"/>
                </a:schemeClr>
              </a:solidFill>
              <a:latin typeface="Bahnschrift SemiBold" pitchFamily="34" charset="0"/>
            </a:endParaRPr>
          </a:p>
        </p:txBody>
      </p:sp>
      <p:sp>
        <p:nvSpPr>
          <p:cNvPr id="46083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31640" y="4679425"/>
            <a:ext cx="1368152" cy="45719"/>
          </a:xfrm>
        </p:spPr>
        <p:txBody>
          <a:bodyPr/>
          <a:lstStyle/>
          <a:p>
            <a:r>
              <a:rPr lang="ru-RU" sz="100" b="1" dirty="0" smtClean="0">
                <a:solidFill>
                  <a:schemeClr val="accent4">
                    <a:lumMod val="50000"/>
                  </a:schemeClr>
                </a:solidFill>
                <a:latin typeface="Bahnschrift SemiBold" pitchFamily="34" charset="0"/>
              </a:rPr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1762712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00811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u="sng" dirty="0" smtClean="0">
                <a:solidFill>
                  <a:schemeClr val="accent4">
                    <a:lumMod val="75000"/>
                  </a:schemeClr>
                </a:solidFill>
              </a:rPr>
              <a:t>С чего начать? Этап </a:t>
            </a:r>
            <a:r>
              <a:rPr lang="en-US" u="sng" dirty="0" smtClean="0">
                <a:solidFill>
                  <a:schemeClr val="accent4">
                    <a:lumMod val="75000"/>
                  </a:schemeClr>
                </a:solidFill>
              </a:rPr>
              <a:t>I</a:t>
            </a:r>
            <a:r>
              <a:rPr lang="ru-RU" u="sng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ru-RU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992888" cy="5328592"/>
          </a:xfrm>
        </p:spPr>
        <p:txBody>
          <a:bodyPr>
            <a:normAutofit fontScale="62500" lnSpcReduction="20000"/>
          </a:bodyPr>
          <a:lstStyle/>
          <a:p>
            <a:pPr marL="514350" indent="-514350" algn="l">
              <a:buAutoNum type="arabicPeriod"/>
            </a:pP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Определите проблемы, которые будете решать</a:t>
            </a:r>
          </a:p>
          <a:p>
            <a:pPr marL="514350" indent="-514350" algn="l">
              <a:buAutoNum type="arabicPeriod"/>
            </a:pP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Проанализируйте внешнюю среду (возможности, трудности)</a:t>
            </a:r>
          </a:p>
          <a:p>
            <a:pPr algn="l"/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            - взаимоотношения с органами власти и управления</a:t>
            </a:r>
          </a:p>
          <a:p>
            <a:pPr algn="l"/>
            <a:r>
              <a:rPr lang="ru-RU" sz="3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           - </a:t>
            </a: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тенденция распределения ресурсов </a:t>
            </a:r>
            <a:endParaRPr lang="ru-RU" sz="36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/>
            <a:r>
              <a:rPr lang="ru-RU" sz="3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           - конечные потребители ваших услуг</a:t>
            </a:r>
            <a:b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            - кто с вами в одном поле</a:t>
            </a:r>
          </a:p>
          <a:p>
            <a:pPr algn="l"/>
            <a:r>
              <a:rPr lang="ru-RU" sz="3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           - </a:t>
            </a: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благотворители</a:t>
            </a:r>
            <a:endParaRPr lang="ru-RU" sz="36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/>
            <a:r>
              <a:rPr lang="ru-RU" sz="3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           - добровольцы</a:t>
            </a:r>
          </a:p>
          <a:p>
            <a:pPr algn="l"/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3.    Проанализируйте внутреннюю среду</a:t>
            </a:r>
          </a:p>
          <a:p>
            <a:pPr algn="l"/>
            <a:r>
              <a:rPr lang="ru-RU" sz="3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           - потенциал прихода</a:t>
            </a:r>
          </a:p>
          <a:p>
            <a:pPr algn="l"/>
            <a:r>
              <a:rPr lang="ru-RU" sz="3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           - существующие ресурсы</a:t>
            </a:r>
          </a:p>
          <a:p>
            <a:pPr algn="l"/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4.     Сформулируйте цели и направления деятельности</a:t>
            </a:r>
            <a:endParaRPr lang="ru-RU" sz="36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l"/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5.     Составьте план действий на определенный срок с ожидаемыми измеримыми результатами</a:t>
            </a:r>
          </a:p>
          <a:p>
            <a:pPr marL="514350" indent="-514350" algn="l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457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36815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9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9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Для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решения проблемы нам необходимо (наши общие цели):</a:t>
            </a:r>
            <a:r>
              <a:rPr lang="ru-RU" sz="3600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dirty="0">
                <a:solidFill>
                  <a:schemeClr val="accent4">
                    <a:lumMod val="75000"/>
                  </a:schemeClr>
                </a:solidFill>
              </a:rPr>
            </a:b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9654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Оказывать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помощь нуждающимся, основываясь на православных принципах служения ближнему,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не дублируя помощь со стороны государства.</a:t>
            </a:r>
          </a:p>
          <a:p>
            <a:pPr lvl="0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Проводить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миссионерскую работу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посредством социального служения.</a:t>
            </a:r>
          </a:p>
          <a:p>
            <a:pPr lvl="0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Содействовать духовному развитию личности,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улучшению морально-психологического состояния людей, их воспитанию, образованию, а также возрождению традиций милосердия.</a:t>
            </a:r>
          </a:p>
          <a:p>
            <a:pPr lvl="0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Привлекать, аккумулировать и распределять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финансовые, имущественные, информационные и человеческие ресурсы для реализации социальных и благотворительных проектов.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5366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2211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Направления деятельности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566124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  <a:defRPr/>
            </a:pPr>
            <a:r>
              <a:rPr lang="ru-RU" altLang="ru-RU" sz="5300" b="1" u="sng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ru-RU" altLang="ru-RU" sz="5300" b="1" u="sng" dirty="0">
                <a:solidFill>
                  <a:schemeClr val="accent4">
                    <a:lumMod val="75000"/>
                  </a:schemeClr>
                </a:solidFill>
              </a:rPr>
              <a:t>.  Работа с просителями</a:t>
            </a:r>
            <a:endParaRPr lang="ru-RU" altLang="ru-RU" sz="5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продуктовая помощь 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пункт помощи (склад)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социальное консультирование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юридическое консультирование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психологическая помощь</a:t>
            </a:r>
          </a:p>
          <a:p>
            <a:pPr>
              <a:defRPr/>
            </a:pPr>
            <a:endParaRPr lang="ru-RU" altLang="ru-RU" sz="53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ru-RU" altLang="ru-RU" sz="5300" b="1" u="sng" dirty="0">
                <a:solidFill>
                  <a:schemeClr val="accent4">
                    <a:lumMod val="75000"/>
                  </a:schemeClr>
                </a:solidFill>
              </a:rPr>
              <a:t>2. Работа с семьей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помощь многодетным и малообеспеченным семьям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семейные приходские клубы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репетиторство</a:t>
            </a:r>
          </a:p>
          <a:p>
            <a:pPr>
              <a:defRPr/>
            </a:pPr>
            <a:endParaRPr lang="ru-RU" altLang="ru-RU" sz="5300" b="1" u="sng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ru-RU" altLang="ru-RU" sz="5300" b="1" u="sng" dirty="0">
                <a:solidFill>
                  <a:schemeClr val="accent4">
                    <a:lumMod val="75000"/>
                  </a:schemeClr>
                </a:solidFill>
              </a:rPr>
              <a:t>3.  Помощь в медицинских и социальных учреждениях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733256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  <a:defRPr/>
            </a:pPr>
            <a:r>
              <a:rPr lang="ru-RU" altLang="ru-RU" sz="5300" b="1" u="sng" dirty="0">
                <a:solidFill>
                  <a:schemeClr val="accent4">
                    <a:lumMod val="75000"/>
                  </a:schemeClr>
                </a:solidFill>
              </a:rPr>
              <a:t>4.  Помощь по направлениям</a:t>
            </a:r>
            <a:endParaRPr lang="ru-RU" altLang="ru-RU" sz="5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противоабортная деятельность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помощь на дому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работа с людьми с психическими отклонениями 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работа с инвалидами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бездомные, кризисные случаи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помощь нарко- и </a:t>
            </a:r>
            <a:r>
              <a:rPr lang="ru-RU" altLang="ru-RU" sz="5300" dirty="0" smtClean="0">
                <a:solidFill>
                  <a:schemeClr val="accent4">
                    <a:lumMod val="75000"/>
                  </a:schemeClr>
                </a:solidFill>
              </a:rPr>
              <a:t>алкозависимым</a:t>
            </a:r>
            <a:endParaRPr lang="ru-RU" altLang="ru-RU" sz="53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defRPr/>
            </a:pPr>
            <a:endParaRPr lang="ru-RU" altLang="ru-RU" sz="53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ru-RU" altLang="ru-RU" sz="5300" b="1" u="sng" dirty="0">
                <a:solidFill>
                  <a:schemeClr val="accent4">
                    <a:lumMod val="75000"/>
                  </a:schemeClr>
                </a:solidFill>
              </a:rPr>
              <a:t>5.  Благотворительные акции</a:t>
            </a:r>
          </a:p>
          <a:p>
            <a:pPr marL="457200" indent="-457200">
              <a:buFontTx/>
              <a:buAutoNum type="arabicPeriod" startAt="5"/>
              <a:defRPr/>
            </a:pPr>
            <a:endParaRPr lang="ru-RU" altLang="ru-RU" sz="5300" b="1" u="sng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ru-RU" altLang="ru-RU" sz="5300" b="1" u="sng" dirty="0">
                <a:solidFill>
                  <a:schemeClr val="accent4">
                    <a:lumMod val="75000"/>
                  </a:schemeClr>
                </a:solidFill>
              </a:rPr>
              <a:t>6.  Работа с детьми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лагеря для детей и подростков</a:t>
            </a:r>
          </a:p>
          <a:p>
            <a:pPr>
              <a:defRPr/>
            </a:pPr>
            <a:r>
              <a:rPr lang="ru-RU" altLang="ru-RU" sz="5300" dirty="0">
                <a:solidFill>
                  <a:schemeClr val="accent4">
                    <a:lumMod val="75000"/>
                  </a:schemeClr>
                </a:solidFill>
              </a:rPr>
              <a:t>организация досуга и праздников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801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Планирование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8229600" cy="35283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712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>
            <a:normAutofit fontScale="92500"/>
          </a:bodyPr>
          <a:lstStyle/>
          <a:p>
            <a:pPr marL="0" lvl="0" indent="0" algn="ctr">
              <a:buNone/>
            </a:pPr>
            <a:r>
              <a:rPr lang="ru-RU" sz="4400" b="1" dirty="0" smtClean="0">
                <a:solidFill>
                  <a:schemeClr val="accent4">
                    <a:lumMod val="75000"/>
                  </a:schemeClr>
                </a:solidFill>
              </a:rPr>
              <a:t>Этап </a:t>
            </a:r>
            <a:r>
              <a:rPr lang="en-US" sz="4400" b="1" dirty="0" smtClean="0">
                <a:solidFill>
                  <a:schemeClr val="accent4">
                    <a:lumMod val="75000"/>
                  </a:schemeClr>
                </a:solidFill>
              </a:rPr>
              <a:t>II</a:t>
            </a:r>
            <a:endParaRPr lang="ru-RU" sz="4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514350" lvl="0" indent="-514350">
              <a:buAutoNum type="arabicPeriod"/>
            </a:pP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</a:rPr>
              <a:t>План по привлечению ресурсов (определение фандрайзинговой стратегии)</a:t>
            </a:r>
          </a:p>
          <a:p>
            <a:pPr marL="514350" lvl="0" indent="-514350">
              <a:buAutoNum type="arabicPeriod"/>
            </a:pP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</a:rPr>
              <a:t>План по привлечению и вовлечению добровольцев</a:t>
            </a:r>
          </a:p>
          <a:p>
            <a:pPr marL="514350" lvl="0" indent="-514350">
              <a:buAutoNum type="arabicPeriod"/>
            </a:pPr>
            <a:endParaRPr lang="ru-RU" sz="27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4400" b="1" dirty="0">
                <a:solidFill>
                  <a:schemeClr val="accent4">
                    <a:lumMod val="75000"/>
                  </a:schemeClr>
                </a:solidFill>
              </a:rPr>
              <a:t>Этап </a:t>
            </a:r>
            <a:r>
              <a:rPr lang="en-US" sz="4400" b="1" dirty="0" smtClean="0">
                <a:solidFill>
                  <a:schemeClr val="accent4">
                    <a:lumMod val="75000"/>
                  </a:schemeClr>
                </a:solidFill>
              </a:rPr>
              <a:t>III</a:t>
            </a:r>
            <a:endParaRPr lang="ru-RU" sz="2700" dirty="0">
              <a:solidFill>
                <a:schemeClr val="accent4">
                  <a:lumMod val="75000"/>
                </a:schemeClr>
              </a:solidFill>
            </a:endParaRPr>
          </a:p>
          <a:p>
            <a:pPr marL="514350" lvl="0" indent="-514350">
              <a:buAutoNum type="arabicPeriod"/>
            </a:pP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</a:rPr>
              <a:t>Название</a:t>
            </a:r>
            <a:r>
              <a:rPr lang="ru-RU" sz="2700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</a:rPr>
              <a:t>логотип</a:t>
            </a:r>
          </a:p>
          <a:p>
            <a:pPr marL="0" lvl="0" indent="0">
              <a:buNone/>
            </a:pP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</a:rPr>
              <a:t>2.   Отдельный </a:t>
            </a:r>
            <a:r>
              <a:rPr lang="ru-RU" sz="2700" dirty="0">
                <a:solidFill>
                  <a:schemeClr val="accent4">
                    <a:lumMod val="75000"/>
                  </a:schemeClr>
                </a:solidFill>
              </a:rPr>
              <a:t>номер </a:t>
            </a: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</a:rPr>
              <a:t>телефона</a:t>
            </a:r>
          </a:p>
          <a:p>
            <a:pPr marL="0" lvl="0" indent="0">
              <a:buNone/>
            </a:pP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</a:rPr>
              <a:t>3.   Визитка </a:t>
            </a:r>
            <a:endParaRPr lang="ru-RU" sz="2700" dirty="0">
              <a:solidFill>
                <a:schemeClr val="accent4">
                  <a:lumMod val="75000"/>
                </a:schemeClr>
              </a:solidFill>
            </a:endParaRPr>
          </a:p>
          <a:p>
            <a:pPr marL="514350" lvl="0" indent="-514350">
              <a:buAutoNum type="arabicPeriod" startAt="4"/>
            </a:pP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</a:rPr>
              <a:t>Информационный стенд</a:t>
            </a:r>
          </a:p>
          <a:p>
            <a:pPr marL="514350" lvl="0" indent="-514350">
              <a:buAutoNum type="arabicPeriod" startAt="4"/>
            </a:pP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</a:rPr>
              <a:t>Информационные листки по округу</a:t>
            </a:r>
          </a:p>
          <a:p>
            <a:pPr marL="0" lvl="0" indent="0">
              <a:buNone/>
            </a:pP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</a:rPr>
              <a:t>7.    Социальные сети</a:t>
            </a:r>
            <a:endParaRPr lang="ru-RU" sz="27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95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Привлечение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ресурсов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12568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личные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контакты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и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нтернет (соц.сети, сайт)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рассылки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гранты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сторонние НКО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с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оциальный отдел епархии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кружки для сбора пожертвований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акции,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мероприятия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у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величение узнаваемости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соглашение о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скидках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заимодействие с имеющимися благотворителями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328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4096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Этап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IV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 fontScale="92500" lnSpcReduction="20000"/>
          </a:bodyPr>
          <a:lstStyle/>
          <a:p>
            <a:pPr marL="514350" lvl="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Знакомство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с помощником благочинного по социальной работе, с руководителем епархиального социального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отдела</a:t>
            </a:r>
          </a:p>
          <a:p>
            <a:pPr marL="514350" lvl="0" indent="-514350">
              <a:buAutoNum type="arabicPeriod"/>
            </a:pP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  <a:p>
            <a:pPr marL="514350" lvl="0" indent="-514350">
              <a:buAutoNum type="arabicPeriod" startAt="2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Знакомство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с районными органами власти (администрация, социальный отдел, отдел здравоохранения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</a:p>
          <a:p>
            <a:pPr marL="514350" lvl="0" indent="-514350">
              <a:buAutoNum type="arabicPeriod" startAt="2"/>
            </a:pP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  <a:p>
            <a:pPr marL="514350" lvl="0" indent="-514350">
              <a:buAutoNum type="arabicPeriod" startAt="3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Знакомство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с организациями, находящимися с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вами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в одном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поле</a:t>
            </a:r>
          </a:p>
          <a:p>
            <a:pPr marL="514350" lvl="0" indent="-514350">
              <a:buAutoNum type="arabicPeriod" startAt="3"/>
            </a:pP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514350" lvl="0" indent="-514350">
              <a:buAutoNum type="arabicPeriod" startAt="3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Информация в пресс-службу епархии</a:t>
            </a:r>
          </a:p>
          <a:p>
            <a:pPr marL="514350" lvl="0" indent="-514350">
              <a:buAutoNum type="arabicPeriod" startAt="3"/>
            </a:pP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>
              <a:buNone/>
            </a:pP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370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76470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Приоритеты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(матрица </a:t>
            </a:r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</a:rPr>
              <a:t>Эйзенхауэра)</a:t>
            </a:r>
            <a:endParaRPr lang="ru-RU" sz="2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1943697"/>
              </p:ext>
            </p:extLst>
          </p:nvPr>
        </p:nvGraphicFramePr>
        <p:xfrm>
          <a:off x="395536" y="826447"/>
          <a:ext cx="8488682" cy="60056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12218"/>
                <a:gridCol w="4176464"/>
              </a:tblGrid>
              <a:tr h="2515736">
                <a:tc>
                  <a:txBody>
                    <a:bodyPr/>
                    <a:lstStyle/>
                    <a:p>
                      <a:pPr marL="342900" indent="-342900">
                        <a:buAutoNum type="alphaUcPeriod"/>
                      </a:pPr>
                      <a:r>
                        <a:rPr lang="ru-RU" sz="25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Важные и срочные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Сделать немедленно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Критические ситуации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Неотложные проблемы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Проекты с «горящим» сроком исполнения</a:t>
                      </a:r>
                      <a:endParaRPr lang="ru-RU" sz="220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B. </a:t>
                      </a:r>
                      <a:r>
                        <a:rPr lang="ru-RU" sz="25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Важные и несрочные.  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Сделать при первой возможности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Профилактические действия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Создание связей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Поиск новых возможностей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Планирование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Восстановление сил</a:t>
                      </a:r>
                      <a:endParaRPr lang="ru-RU" sz="200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740847"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C. </a:t>
                      </a:r>
                      <a:r>
                        <a:rPr lang="ru-RU" sz="25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Неважные и срочные</a:t>
                      </a:r>
                    </a:p>
                    <a:p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Делегировать</a:t>
                      </a:r>
                    </a:p>
                    <a:p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Отвлечение,</a:t>
                      </a:r>
                      <a:r>
                        <a:rPr lang="ru-RU" sz="2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некоторые телефонные звонки</a:t>
                      </a:r>
                    </a:p>
                    <a:p>
                      <a:r>
                        <a:rPr lang="ru-RU" sz="2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Какая-то корреспонденция, сообщения</a:t>
                      </a:r>
                    </a:p>
                    <a:p>
                      <a:r>
                        <a:rPr lang="ru-RU" sz="2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Некоторые заседания</a:t>
                      </a:r>
                    </a:p>
                    <a:p>
                      <a:r>
                        <a:rPr lang="ru-RU" sz="2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Предстоящие неотложные дела</a:t>
                      </a:r>
                    </a:p>
                    <a:p>
                      <a:r>
                        <a:rPr lang="ru-RU" sz="2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Распространенные виды деятельности</a:t>
                      </a:r>
                      <a:endParaRPr lang="ru-RU" sz="220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D. </a:t>
                      </a:r>
                      <a:r>
                        <a:rPr lang="ru-RU" sz="25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Неважные и несрочные</a:t>
                      </a:r>
                    </a:p>
                    <a:p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Отложить или забыть</a:t>
                      </a:r>
                    </a:p>
                    <a:p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Мелочи, отнимающие время</a:t>
                      </a:r>
                    </a:p>
                    <a:p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Звонки</a:t>
                      </a:r>
                    </a:p>
                    <a:p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Корреспонденция</a:t>
                      </a:r>
                    </a:p>
                    <a:p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Пустая потеря времени</a:t>
                      </a:r>
                    </a:p>
                    <a:p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Праздное времяпрепровождение</a:t>
                      </a:r>
                    </a:p>
                    <a:p>
                      <a:r>
                        <a:rPr lang="ru-RU" sz="2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«развлекательно-увлекательные дела»</a:t>
                      </a:r>
                      <a:endParaRPr lang="ru-RU" sz="220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5536" y="6165304"/>
            <a:ext cx="75608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500" dirty="0" smtClean="0"/>
          </a:p>
          <a:p>
            <a:endParaRPr lang="ru-RU" sz="2500" dirty="0"/>
          </a:p>
          <a:p>
            <a:endParaRPr lang="ru-RU" sz="2500" dirty="0" smtClean="0"/>
          </a:p>
          <a:p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225709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Взаимодействие с настоятелем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Согласование и утверждение планов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Согласование и утверждение фандрайзинговой стратегии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Согласование и утверждение бюджета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Согласование активностей с обязательным участием настоятеля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Приглашение на ВСЕ мероприятия в рамках деятельности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Организация мероприятий под настоятеля (беседа с добровольцами, беседа с подопечными)</a:t>
            </a:r>
          </a:p>
          <a:p>
            <a:pPr marL="0" indent="0"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6462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Ошибки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47260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Недостаток профессионализма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Длительный застой в самообучении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Отсутствие самодисциплины 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Отсутствие планирования (побежали….)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Отсутствие анализа и контактов с внешней средой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Игнорирование современных технологических возможностей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Самонадеяние и «гипермилосердие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»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Мотивация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Ищем как сэкономить, а не как привлечь ресурсы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3827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500" b="1" dirty="0">
                <a:solidFill>
                  <a:schemeClr val="accent4">
                    <a:lumMod val="75000"/>
                  </a:schemeClr>
                </a:solidFill>
              </a:rPr>
              <a:t>Задачи помощника благочинного </a:t>
            </a:r>
            <a:r>
              <a:rPr lang="ru-RU" sz="3500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5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500" b="1" dirty="0">
                <a:solidFill>
                  <a:schemeClr val="accent4">
                    <a:lumMod val="75000"/>
                  </a:schemeClr>
                </a:solidFill>
              </a:rPr>
              <a:t>по социальной работе:</a:t>
            </a:r>
            <a:endParaRPr lang="ru-RU" sz="3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межприходское сотрудничество;</a:t>
            </a:r>
          </a:p>
          <a:p>
            <a:pPr lvl="0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распределение мат.помощи по приходам и своевременное предоставление отчетности;</a:t>
            </a:r>
          </a:p>
          <a:p>
            <a:pPr lvl="0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центр гуманитарной помощи благочиния;</a:t>
            </a:r>
          </a:p>
          <a:p>
            <a:pPr lvl="0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база данных соц. и мед. учреждений на территории благочиния и социальных проектов храмов благочиния;</a:t>
            </a:r>
          </a:p>
          <a:p>
            <a:pPr lvl="0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взаимодействие с местными органами власти по направлению социального служения;</a:t>
            </a:r>
          </a:p>
          <a:p>
            <a:pPr lvl="0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отчетность;</a:t>
            </a:r>
          </a:p>
          <a:p>
            <a:pPr lvl="0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обучение.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13595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535</Words>
  <Application>Microsoft Office PowerPoint</Application>
  <PresentationFormat>Экран (4:3)</PresentationFormat>
  <Paragraphs>136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1_Тема Office</vt:lpstr>
      <vt:lpstr>Практические аспекты организации приходской социальной службы</vt:lpstr>
      <vt:lpstr>  Варганова Ольга, куратор социального служения епархий ЮФО и СКФО  координатор социальных проектов Казанской епархии  руководитель службы помощи нуждающимся  «Милосердие Казань»  соорганизатор Православной Службы Милосердия при социальном отделе Екатеринбургской епархии, приходской службы помощи нуждающимся «Милосердие Псков»  +7 (912) 24 56 036  </vt:lpstr>
      <vt:lpstr>С чего начать? Этап I.</vt:lpstr>
      <vt:lpstr> Для решения проблемы нам необходимо (наши общие цели): </vt:lpstr>
      <vt:lpstr>Направления деятельности</vt:lpstr>
      <vt:lpstr>Планирование</vt:lpstr>
      <vt:lpstr>Презентация PowerPoint</vt:lpstr>
      <vt:lpstr>Привлечение ресурсов</vt:lpstr>
      <vt:lpstr> Этап IV </vt:lpstr>
      <vt:lpstr>Приоритеты (матрица Эйзенхауэра)</vt:lpstr>
      <vt:lpstr>Взаимодействие с настоятелем</vt:lpstr>
      <vt:lpstr>Ошибки</vt:lpstr>
      <vt:lpstr>Задачи помощника благочинного  по социальной работе: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чего начать?</dc:title>
  <dc:creator>Ольга</dc:creator>
  <cp:lastModifiedBy>Ольга</cp:lastModifiedBy>
  <cp:revision>20</cp:revision>
  <dcterms:created xsi:type="dcterms:W3CDTF">2020-12-23T16:27:49Z</dcterms:created>
  <dcterms:modified xsi:type="dcterms:W3CDTF">2022-06-21T18:30:21Z</dcterms:modified>
</cp:coreProperties>
</file>