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9" r:id="rId3"/>
    <p:sldId id="320" r:id="rId4"/>
    <p:sldId id="281" r:id="rId5"/>
    <p:sldId id="282" r:id="rId6"/>
    <p:sldId id="257" r:id="rId7"/>
    <p:sldId id="299" r:id="rId8"/>
    <p:sldId id="301" r:id="rId9"/>
    <p:sldId id="300" r:id="rId10"/>
    <p:sldId id="322" r:id="rId11"/>
    <p:sldId id="323" r:id="rId12"/>
    <p:sldId id="324" r:id="rId13"/>
    <p:sldId id="325" r:id="rId14"/>
    <p:sldId id="321" r:id="rId15"/>
    <p:sldId id="303" r:id="rId16"/>
    <p:sldId id="293" r:id="rId17"/>
    <p:sldId id="284" r:id="rId18"/>
    <p:sldId id="285" r:id="rId19"/>
    <p:sldId id="288" r:id="rId20"/>
    <p:sldId id="286" r:id="rId21"/>
    <p:sldId id="258" r:id="rId22"/>
    <p:sldId id="330" r:id="rId23"/>
    <p:sldId id="331" r:id="rId24"/>
    <p:sldId id="291" r:id="rId25"/>
    <p:sldId id="287" r:id="rId26"/>
    <p:sldId id="290" r:id="rId27"/>
    <p:sldId id="294" r:id="rId28"/>
    <p:sldId id="307" r:id="rId29"/>
    <p:sldId id="261" r:id="rId30"/>
    <p:sldId id="296" r:id="rId31"/>
    <p:sldId id="259" r:id="rId32"/>
    <p:sldId id="262" r:id="rId33"/>
    <p:sldId id="263" r:id="rId34"/>
    <p:sldId id="264" r:id="rId35"/>
    <p:sldId id="327" r:id="rId36"/>
    <p:sldId id="328" r:id="rId37"/>
    <p:sldId id="329" r:id="rId38"/>
    <p:sldId id="295" r:id="rId39"/>
    <p:sldId id="297" r:id="rId40"/>
    <p:sldId id="265" r:id="rId41"/>
    <p:sldId id="316" r:id="rId42"/>
    <p:sldId id="326" r:id="rId43"/>
    <p:sldId id="341" r:id="rId44"/>
    <p:sldId id="275" r:id="rId45"/>
    <p:sldId id="276" r:id="rId46"/>
    <p:sldId id="277" r:id="rId47"/>
    <p:sldId id="313" r:id="rId48"/>
    <p:sldId id="342" r:id="rId49"/>
    <p:sldId id="343" r:id="rId50"/>
    <p:sldId id="346" r:id="rId51"/>
    <p:sldId id="344" r:id="rId52"/>
    <p:sldId id="347" r:id="rId53"/>
    <p:sldId id="345" r:id="rId54"/>
    <p:sldId id="332" r:id="rId55"/>
    <p:sldId id="334" r:id="rId56"/>
    <p:sldId id="348" r:id="rId57"/>
    <p:sldId id="339" r:id="rId58"/>
    <p:sldId id="335" r:id="rId59"/>
    <p:sldId id="340" r:id="rId60"/>
    <p:sldId id="349" r:id="rId61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4E1BA84-19F4-4D10-A660-A545A66F9253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A2E32F5-6571-480B-ACAD-6BF9EE1B41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onomy.gov.ru/material/dokumenty/reestr_socialno_orientirovannyh_nekommercheskih_organizaciy.html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minfin.gov.ru/ru/perfomance/budget/social_tools/social_order/approbation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n.starinova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366" y="1124744"/>
            <a:ext cx="8458200" cy="208823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Наша деятельность: правовое регулирование помощи в кризисных центрах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933056"/>
            <a:ext cx="8291264" cy="2736304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СТАРИНОВА </a:t>
            </a:r>
          </a:p>
          <a:p>
            <a:r>
              <a:rPr lang="ru-RU" b="1" dirty="0" smtClean="0"/>
              <a:t>НАТАЛЬЯ ЛЬВОВНА</a:t>
            </a:r>
          </a:p>
          <a:p>
            <a:endParaRPr lang="ru-RU" b="1" dirty="0" smtClean="0"/>
          </a:p>
          <a:p>
            <a:r>
              <a:rPr lang="ru-RU" sz="1500" b="1" dirty="0" smtClean="0"/>
              <a:t>руководитель юридического отдела </a:t>
            </a:r>
            <a:r>
              <a:rPr lang="ru-RU" sz="1500" dirty="0" smtClean="0"/>
              <a:t>Синодального отдела по церковной благотворительности и социальному служению Русской Православной Церкви</a:t>
            </a:r>
          </a:p>
          <a:p>
            <a:r>
              <a:rPr lang="ru-RU" sz="1500" b="1" dirty="0" smtClean="0"/>
              <a:t>преподаватель правовых основ социальной работы</a:t>
            </a:r>
            <a:r>
              <a:rPr lang="ru-RU" sz="1500" dirty="0" smtClean="0"/>
              <a:t>, кафедра социальной работы богословского факультета ПСТГУ</a:t>
            </a:r>
            <a:endParaRPr lang="ru-RU" sz="1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72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196753"/>
            <a:ext cx="7772400" cy="1224136"/>
          </a:xfr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О чем будем говорить?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636912"/>
            <a:ext cx="7772400" cy="3168352"/>
          </a:xfrm>
        </p:spPr>
        <p:txBody>
          <a:bodyPr/>
          <a:lstStyle/>
          <a:p>
            <a:r>
              <a:rPr lang="ru-RU" dirty="0"/>
              <a:t>- социальное обслуживание - что это такое и зачем оно приютам;</a:t>
            </a:r>
          </a:p>
          <a:p>
            <a:r>
              <a:rPr lang="ru-RU" dirty="0"/>
              <a:t>- виды социальных услуг;</a:t>
            </a:r>
          </a:p>
          <a:p>
            <a:r>
              <a:rPr lang="ru-RU" dirty="0"/>
              <a:t>- формы социальных услуг;</a:t>
            </a:r>
          </a:p>
          <a:p>
            <a:r>
              <a:rPr lang="ru-RU" dirty="0"/>
              <a:t> - стандарты социальных услуг; </a:t>
            </a:r>
          </a:p>
          <a:p>
            <a:r>
              <a:rPr lang="ru-RU" dirty="0"/>
              <a:t>- </a:t>
            </a:r>
            <a:r>
              <a:rPr lang="ru-RU" dirty="0" smtClean="0"/>
              <a:t>финансирование </a:t>
            </a:r>
            <a:r>
              <a:rPr lang="ru-RU" dirty="0"/>
              <a:t>негосударственной помощи;</a:t>
            </a:r>
          </a:p>
          <a:p>
            <a:r>
              <a:rPr lang="ru-RU" dirty="0"/>
              <a:t>- поддержка социально-ориентированных НКО.</a:t>
            </a:r>
          </a:p>
        </p:txBody>
      </p:sp>
    </p:spTree>
    <p:extLst>
      <p:ext uri="{BB962C8B-B14F-4D97-AF65-F5344CB8AC3E}">
        <p14:creationId xmlns:p14="http://schemas.microsoft.com/office/powerpoint/2010/main" val="9079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Почему это важно?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b="1" dirty="0" smtClean="0"/>
              <a:t>Социальная </a:t>
            </a:r>
            <a:r>
              <a:rPr lang="ru-RU" b="1" dirty="0"/>
              <a:t>услуга - действие или действия </a:t>
            </a:r>
            <a:r>
              <a:rPr lang="ru-RU" dirty="0"/>
              <a:t>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</a:t>
            </a:r>
            <a:r>
              <a:rPr lang="ru-RU" dirty="0" smtClean="0"/>
              <a:t>потребности.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sz="1900" dirty="0" smtClean="0"/>
              <a:t>Ст. 3 федерального закона </a:t>
            </a:r>
            <a:r>
              <a:rPr lang="ru-RU" sz="1900" dirty="0"/>
              <a:t>от 28.12.2013 N 442-ФЗ</a:t>
            </a:r>
          </a:p>
          <a:p>
            <a:pPr marL="109728" indent="0">
              <a:buNone/>
            </a:pPr>
            <a:r>
              <a:rPr lang="ru-RU" sz="1900" dirty="0"/>
              <a:t>Об основах социального обслуживания граждан в Российской Федерации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870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4000" dirty="0" smtClean="0"/>
              <a:t>Нормативно-правовые акты федерального уровня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5609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  <a:solidFill>
            <a:srgbClr val="D6E9EA"/>
          </a:solidFill>
          <a:ln w="57150">
            <a:solidFill>
              <a:srgbClr val="0070C0"/>
            </a:solidFill>
          </a:ln>
        </p:spPr>
        <p:txBody>
          <a:bodyPr>
            <a:normAutofit fontScale="55000" lnSpcReduction="20000"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ru-RU" b="1" dirty="0"/>
              <a:t>Федеральный закон от 28.12.2013 N </a:t>
            </a:r>
            <a:r>
              <a:rPr lang="ru-RU" b="1" dirty="0" smtClean="0"/>
              <a:t>442-ФЗ Об </a:t>
            </a:r>
            <a:r>
              <a:rPr lang="ru-RU" b="1" dirty="0"/>
              <a:t>основах социального обслуживания граждан в Российской </a:t>
            </a:r>
            <a:r>
              <a:rPr lang="ru-RU" b="1" dirty="0" smtClean="0"/>
              <a:t>Федерации</a:t>
            </a:r>
          </a:p>
          <a:p>
            <a:endParaRPr lang="ru-RU" b="1" dirty="0"/>
          </a:p>
          <a:p>
            <a:pPr marL="109728" indent="0">
              <a:buNone/>
            </a:pPr>
            <a:r>
              <a:rPr lang="ru-RU" b="1" dirty="0" smtClean="0"/>
              <a:t>Федеральный </a:t>
            </a:r>
            <a:r>
              <a:rPr lang="ru-RU" b="1" dirty="0"/>
              <a:t>закон от 12.01.1996 N </a:t>
            </a:r>
            <a:r>
              <a:rPr lang="ru-RU" b="1" dirty="0" smtClean="0"/>
              <a:t>7-ФЗ  "</a:t>
            </a:r>
            <a:r>
              <a:rPr lang="ru-RU" b="1" dirty="0"/>
              <a:t>О некоммерческих </a:t>
            </a:r>
            <a:r>
              <a:rPr lang="ru-RU" b="1" dirty="0" smtClean="0"/>
              <a:t>организациях«</a:t>
            </a:r>
          </a:p>
          <a:p>
            <a:endParaRPr lang="ru-RU" b="1" dirty="0"/>
          </a:p>
          <a:p>
            <a:pPr marL="109728" indent="0">
              <a:buNone/>
            </a:pPr>
            <a:r>
              <a:rPr lang="ru-RU" b="1" dirty="0"/>
              <a:t>Федеральный закон от 13.07.2020 № 189-ФЗ «О государственном (муниципальном) социальном заказе на оказание государственных (муниципальных) услуг в социальной сфере</a:t>
            </a:r>
            <a:r>
              <a:rPr lang="ru-RU" b="1" dirty="0" smtClean="0"/>
              <a:t>»</a:t>
            </a:r>
          </a:p>
          <a:p>
            <a:endParaRPr lang="ru-RU" b="1" dirty="0"/>
          </a:p>
          <a:p>
            <a:pPr marL="109728" indent="0">
              <a:buNone/>
            </a:pPr>
            <a:r>
              <a:rPr lang="ru-RU" b="1" dirty="0"/>
              <a:t>Федеральный закон от 13.07.2020 № 190-ФЗ «О внесении изменений в отдельные законодательные акты Российской Федерации в связи с принятием Федерального закона «О государственном (муниципальном) социальном заказе на оказание государственных (муниципальных) услуг в социальной сфере»,</a:t>
            </a:r>
          </a:p>
          <a:p>
            <a:pPr marL="109728" indent="0">
              <a:buNone/>
            </a:pPr>
            <a:r>
              <a:rPr lang="ru-RU" b="1" dirty="0"/>
              <a:t>Федеральный закон от 13.07.2020 № 191-ФЗ «О внесении изменения в статью 149 части второй Налогового кодекса Российской Федерации в связи с принятием Федерального закона «О государственном (муниципальном) социальном заказе на оказание государственных (муниципальных) услуг в социальной сфере»,</a:t>
            </a:r>
          </a:p>
          <a:p>
            <a:pPr marL="109728" indent="0">
              <a:buNone/>
            </a:pPr>
            <a:r>
              <a:rPr lang="ru-RU" b="1" dirty="0"/>
              <a:t>Федеральный закон от 13.07.2020 № 192-ФЗ «О внесении изменений в Бюджетный кодекс Российской Федерации в связи с принятием Федерального закона «О государственном (муниципальном) социальном заказе на оказание государственных (муниципальных) услуг в социальной сфере</a:t>
            </a:r>
            <a:r>
              <a:rPr lang="ru-RU" b="1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19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Полномочия государственных органов субъектов Федерации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1100" dirty="0"/>
              <a:t>К полномочиям органов государственной власти субъектов Российской Федерации в сфере социального обслуживания относятся</a:t>
            </a:r>
            <a:r>
              <a:rPr lang="ru-RU" sz="1100" dirty="0" smtClean="0"/>
              <a:t>:</a:t>
            </a:r>
          </a:p>
          <a:p>
            <a:pPr marL="109728" indent="0">
              <a:buNone/>
            </a:pPr>
            <a:endParaRPr lang="ru-RU" sz="1100" dirty="0"/>
          </a:p>
          <a:p>
            <a:r>
              <a:rPr lang="ru-RU" sz="1100" dirty="0"/>
              <a:t>1) правовое регулирование и организация социального обслуживания в субъектах Российской Федерации в пределах полномочий, установленных настоящим Федеральным законом;</a:t>
            </a:r>
          </a:p>
          <a:p>
            <a:r>
              <a:rPr lang="ru-RU" sz="1100" dirty="0"/>
              <a:t>2) определение уполномоченного органа субъекта Российской Федерации, в том числе на признание граждан нуждающимися в социальном обслуживании, а также на составление индивидуальной программы;</a:t>
            </a:r>
          </a:p>
          <a:p>
            <a:r>
              <a:rPr lang="ru-RU" sz="1100" dirty="0"/>
              <a:t>3) координация деятельности поставщиков социальных услуг, общественных организаций и иных организаций, осуществляющих деятельность в сфере социального обслуживания, в субъекте Российской Федерации;</a:t>
            </a:r>
          </a:p>
          <a:p>
            <a:r>
              <a:rPr lang="ru-RU" sz="1100" dirty="0"/>
              <a:t>4) утверждение регламента межведомственного взаимодействия органов государственной власти субъекта Российской Федерации в связи с реализацией полномочий субъекта Российской Федерации в сфере социального обслуживания;</a:t>
            </a:r>
          </a:p>
          <a:p>
            <a:r>
              <a:rPr lang="ru-RU" sz="1100" dirty="0"/>
              <a:t>5) утверждение нормативов штатной численности организаций социального обслуживания субъекта Российской Федерации, нормативов обеспечения мягким инвентарем и площадью жилых помещений при предоставлении социальных услуг указанными организациями;</a:t>
            </a:r>
          </a:p>
          <a:p>
            <a:r>
              <a:rPr lang="ru-RU" sz="1100" dirty="0"/>
              <a:t>6) утверждение норм питания в организациях социального обслуживания субъекта Российской Федерации;</a:t>
            </a:r>
          </a:p>
          <a:p>
            <a:r>
              <a:rPr lang="ru-RU" sz="1100" dirty="0"/>
              <a:t>7) формирование и ведение реестра поставщиков социальных услуг и регистра получателей социальных услуг;</a:t>
            </a:r>
          </a:p>
          <a:p>
            <a:r>
              <a:rPr lang="ru-RU" sz="1100" dirty="0"/>
              <a:t>8) разработка, финансовое обеспечение и реализация региональных программ социального обслуживания;</a:t>
            </a:r>
          </a:p>
          <a:p>
            <a:r>
              <a:rPr lang="ru-RU" sz="1100" dirty="0"/>
              <a:t>9) утверждение законом субъекта Российской Федерации перечня социальных услуг, предоставляемых поставщиками социальных услуг, с учетом примерного перечня социальных услуг по видам социальных услуг, утверждаемого в соответствии с пунктом 3 части 1 статьи 7 настоящего Федерального закона;</a:t>
            </a:r>
          </a:p>
          <a:p>
            <a:pPr marL="109728" indent="0">
              <a:buNone/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28515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05776"/>
          </a:xfrm>
        </p:spPr>
        <p:txBody>
          <a:bodyPr>
            <a:normAutofit fontScale="40000" lnSpcReduction="20000"/>
          </a:bodyPr>
          <a:lstStyle/>
          <a:p>
            <a:r>
              <a:rPr lang="ru-RU" dirty="0"/>
              <a:t>10) утверждение порядка предоставления социальных услуг поставщиками социальных услуг;</a:t>
            </a:r>
          </a:p>
          <a:p>
            <a:r>
              <a:rPr lang="ru-RU" dirty="0"/>
              <a:t>11) установление порядка утверждения тарифов на социальные услуги на основании </a:t>
            </a:r>
            <a:r>
              <a:rPr lang="ru-RU" dirty="0" err="1"/>
              <a:t>подушевых</a:t>
            </a:r>
            <a:r>
              <a:rPr lang="ru-RU" dirty="0"/>
              <a:t> нормативов финансирования социальных услуг;</a:t>
            </a:r>
          </a:p>
          <a:p>
            <a:r>
              <a:rPr lang="ru-RU" dirty="0"/>
              <a:t>12) утверждение порядка организации осуществления регионального государственного контроля (надзора) в сфере социального обслуживания с указанием органа субъекта Российской Федерации, уполномоченного на осуществление такого контроля;</a:t>
            </a:r>
          </a:p>
          <a:p>
            <a:r>
              <a:rPr lang="ru-RU" dirty="0"/>
              <a:t>13) установление предельной величины среднедушевого дохода для предоставления социальных услуг бесплатно;</a:t>
            </a:r>
          </a:p>
          <a:p>
            <a:r>
              <a:rPr lang="ru-RU" dirty="0"/>
              <a:t>14) утверждение размера платы за предоставление социальных услуг и порядка ее взимания;</a:t>
            </a:r>
          </a:p>
          <a:p>
            <a:r>
              <a:rPr lang="ru-RU" dirty="0"/>
              <a:t>15) обеспечение бесплатного доступа к информации о поставщиках социальных услуг, предоставляемых ими социальных услугах, видах социальных услуг, сроках, порядке и об условиях их предоставления, о тарифах на эти услуги, в том числе через средства массовой информации, включая размещение информации на официальных сайтах в сети "Интернет";</a:t>
            </a:r>
          </a:p>
          <a:p>
            <a:r>
              <a:rPr lang="ru-RU" dirty="0"/>
              <a:t>16) установление мер социальной поддержки и стимулирования работников организаций социального обслуживания субъекта Российской Федерации;</a:t>
            </a:r>
          </a:p>
          <a:p>
            <a:r>
              <a:rPr lang="ru-RU" dirty="0"/>
              <a:t>17) организация профессионального обучения, профессионального образования и дополнительного профессионального образования работников поставщиков социальных услуг;</a:t>
            </a:r>
          </a:p>
          <a:p>
            <a:r>
              <a:rPr lang="ru-RU" dirty="0"/>
              <a:t>18) ведение учета и отчетности в сфере социального обслуживания в субъекте Российской Федерации;</a:t>
            </a:r>
          </a:p>
          <a:p>
            <a:r>
              <a:rPr lang="ru-RU" dirty="0"/>
              <a:t>19) установление порядка реализации программ в сфере социального обслуживания, в том числе инвестиционных программ;</a:t>
            </a:r>
          </a:p>
          <a:p>
            <a:r>
              <a:rPr lang="ru-RU" dirty="0"/>
              <a:t>20) организация поддержки социально ориентированных некоммерческих организаций, благотворителей и добровольцев, осуществляющих деятельность в сфере социального обслуживания в субъектах Российской Федерации в соответствии с федеральными законами и законами субъектов Российской Федерации;</a:t>
            </a:r>
          </a:p>
          <a:p>
            <a:r>
              <a:rPr lang="ru-RU" dirty="0"/>
              <a:t>21) разработка и реализация мероприятий по формированию и развитию рынка социальных услуг, в том числе по развитию негосударственных организаций социального обслуживания;</a:t>
            </a:r>
          </a:p>
          <a:p>
            <a:r>
              <a:rPr lang="ru-RU" dirty="0"/>
              <a:t>22) разработка и апробация методик и технологий в сфере социального обслуживания;</a:t>
            </a:r>
          </a:p>
          <a:p>
            <a:r>
              <a:rPr lang="ru-RU" dirty="0"/>
              <a:t>23) утверждение порядка межведомственного взаимодействия органов государственной власти субъектов Российской Федерации при предоставлении социальных услуг и социального сопровождения;</a:t>
            </a:r>
          </a:p>
          <a:p>
            <a:r>
              <a:rPr lang="ru-RU" dirty="0"/>
              <a:t>24) утверждение номенклатуры организаций социального обслуживания в субъекте Российской Федерации;</a:t>
            </a:r>
          </a:p>
          <a:p>
            <a:r>
              <a:rPr lang="ru-RU" dirty="0"/>
              <a:t>24.1) создание условий для организации проведения независимой оценки качества оказания услуг организациями социального обслуживания;</a:t>
            </a:r>
          </a:p>
          <a:p>
            <a:r>
              <a:rPr lang="ru-RU" dirty="0"/>
              <a:t>(п. 24.1 введен Федеральным законом от 21.07.2014 N 256-ФЗ)</a:t>
            </a:r>
          </a:p>
          <a:p>
            <a:r>
              <a:rPr lang="ru-RU" dirty="0"/>
              <a:t>25) иные полномочия, предусмотренные настоящим Федеральным законом и другими федеральными законами.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46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268760"/>
            <a:ext cx="7772400" cy="207451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dirty="0" smtClean="0"/>
              <a:t>Информирование граждан и организаций по вопросам социального обслуживания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Примеры по субъектам Федерации:</a:t>
            </a:r>
          </a:p>
          <a:p>
            <a:pPr marL="388620" indent="-342900">
              <a:buFontTx/>
              <a:buChar char="-"/>
            </a:pPr>
            <a:r>
              <a:rPr lang="ru-RU" dirty="0"/>
              <a:t>Р</a:t>
            </a:r>
            <a:r>
              <a:rPr lang="ru-RU" dirty="0" smtClean="0"/>
              <a:t>азмещение информации на сайте уполномоченного органа;</a:t>
            </a:r>
          </a:p>
          <a:p>
            <a:pPr marL="388620" indent="-342900">
              <a:buFontTx/>
              <a:buChar char="-"/>
            </a:pPr>
            <a:r>
              <a:rPr lang="ru-RU" dirty="0" smtClean="0"/>
              <a:t>Публикация нормативно-правовых актов.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037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Тамбовская </a:t>
            </a:r>
            <a:r>
              <a:rPr lang="ru-RU" sz="2400" b="1" dirty="0" smtClean="0"/>
              <a:t>область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Управление </a:t>
            </a:r>
            <a:r>
              <a:rPr lang="ru-RU" sz="2400" dirty="0"/>
              <a:t>социальной защиты и семейной политики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7992888" cy="4873030"/>
          </a:xfrm>
        </p:spPr>
      </p:pic>
    </p:spTree>
    <p:extLst>
      <p:ext uri="{BB962C8B-B14F-4D97-AF65-F5344CB8AC3E}">
        <p14:creationId xmlns:p14="http://schemas.microsoft.com/office/powerpoint/2010/main" val="1134911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r>
              <a:rPr lang="ru-RU" sz="2800" b="1" dirty="0" smtClean="0"/>
              <a:t>Республика Дагестан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Министерство труда и социального развития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596" y="1758950"/>
            <a:ext cx="5158808" cy="4814888"/>
          </a:xfrm>
        </p:spPr>
      </p:pic>
    </p:spTree>
    <p:extLst>
      <p:ext uri="{BB962C8B-B14F-4D97-AF65-F5344CB8AC3E}">
        <p14:creationId xmlns:p14="http://schemas.microsoft.com/office/powerpoint/2010/main" val="3944237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r>
              <a:rPr lang="ru-RU" sz="2800" b="1" dirty="0" smtClean="0"/>
              <a:t>Свердловская область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Министерство социальной политики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16113"/>
            <a:ext cx="7560840" cy="4657725"/>
          </a:xfrm>
        </p:spPr>
      </p:pic>
    </p:spTree>
    <p:extLst>
      <p:ext uri="{BB962C8B-B14F-4D97-AF65-F5344CB8AC3E}">
        <p14:creationId xmlns:p14="http://schemas.microsoft.com/office/powerpoint/2010/main" val="2355668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r>
              <a:rPr lang="ru-RU" sz="2800" b="1" dirty="0" smtClean="0"/>
              <a:t>Краснодарский край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Министерство труда и социального развития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50924"/>
            <a:ext cx="8229600" cy="4703964"/>
          </a:xfrm>
        </p:spPr>
      </p:pic>
    </p:spTree>
    <p:extLst>
      <p:ext uri="{BB962C8B-B14F-4D97-AF65-F5344CB8AC3E}">
        <p14:creationId xmlns:p14="http://schemas.microsoft.com/office/powerpoint/2010/main" val="137934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r>
              <a:rPr lang="ru-RU" sz="2800" b="1" dirty="0" smtClean="0"/>
              <a:t>Забайкальский край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Министерство труда и социальной защиты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1273"/>
            <a:ext cx="8229600" cy="4670241"/>
          </a:xfrm>
        </p:spPr>
      </p:pic>
    </p:spTree>
    <p:extLst>
      <p:ext uri="{BB962C8B-B14F-4D97-AF65-F5344CB8AC3E}">
        <p14:creationId xmlns:p14="http://schemas.microsoft.com/office/powerpoint/2010/main" val="2430981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Autofit/>
          </a:bodyPr>
          <a:lstStyle/>
          <a:p>
            <a:r>
              <a:rPr lang="ru-RU" sz="2400" b="1" dirty="0"/>
              <a:t>Брянская область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Департамент семьи, социальной и демографической политики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84" y="2249488"/>
            <a:ext cx="6601032" cy="4324350"/>
          </a:xfrm>
        </p:spPr>
      </p:pic>
    </p:spTree>
    <p:extLst>
      <p:ext uri="{BB962C8B-B14F-4D97-AF65-F5344CB8AC3E}">
        <p14:creationId xmlns:p14="http://schemas.microsoft.com/office/powerpoint/2010/main" val="1924402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/>
              <a:t>Приморский край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Министерство труда и социальной политики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369" y="1916113"/>
            <a:ext cx="6207261" cy="4657725"/>
          </a:xfrm>
        </p:spPr>
      </p:pic>
    </p:spTree>
    <p:extLst>
      <p:ext uri="{BB962C8B-B14F-4D97-AF65-F5344CB8AC3E}">
        <p14:creationId xmlns:p14="http://schemas.microsoft.com/office/powerpoint/2010/main" val="3308374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Термины в законе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Закон определяет, что такое социальное обслуживание и что такое социальная услуга.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Закон определяет виды и формы социальных услуг. 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Закон дает понятия </a:t>
            </a:r>
            <a:r>
              <a:rPr lang="ru-RU" dirty="0"/>
              <a:t>"получатель социальных услуг", "поставщик социальных услуг", </a:t>
            </a:r>
            <a:r>
              <a:rPr lang="ru-RU" dirty="0" smtClean="0"/>
              <a:t>"</a:t>
            </a:r>
            <a:r>
              <a:rPr lang="ru-RU" dirty="0"/>
              <a:t>стандарт социальной услуги" 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198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Социальные услуги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Понятие.</a:t>
            </a:r>
          </a:p>
          <a:p>
            <a:r>
              <a:rPr lang="ru-RU" dirty="0" smtClean="0"/>
              <a:t>Виды.</a:t>
            </a:r>
          </a:p>
          <a:p>
            <a:r>
              <a:rPr lang="ru-RU" dirty="0" smtClean="0"/>
              <a:t>Примерный перечень.</a:t>
            </a:r>
          </a:p>
          <a:p>
            <a:r>
              <a:rPr lang="ru-RU" dirty="0" smtClean="0"/>
              <a:t>Формы предоставления.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229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Социальная услуга – что это такое? </a:t>
            </a:r>
            <a:br>
              <a:rPr lang="ru-RU" dirty="0" smtClean="0"/>
            </a:br>
            <a:r>
              <a:rPr lang="ru-RU" dirty="0" smtClean="0"/>
              <a:t>ст. </a:t>
            </a:r>
            <a:r>
              <a:rPr lang="ru-RU" dirty="0"/>
              <a:t>3, </a:t>
            </a:r>
            <a:r>
              <a:rPr lang="ru-RU" dirty="0" err="1"/>
              <a:t>п.п</a:t>
            </a:r>
            <a:r>
              <a:rPr lang="ru-RU" dirty="0"/>
              <a:t>. 2</a:t>
            </a:r>
            <a:r>
              <a:rPr lang="ru-RU" dirty="0" smtClean="0"/>
              <a:t>. 442-ФЗ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Социальная </a:t>
            </a:r>
            <a:r>
              <a:rPr lang="ru-RU" dirty="0"/>
              <a:t>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</a:t>
            </a:r>
            <a:r>
              <a:rPr lang="ru-RU" dirty="0" smtClean="0"/>
              <a:t>потребности.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1015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Формы социального обслуживания</a:t>
            </a:r>
            <a:br>
              <a:rPr lang="ru-RU" dirty="0"/>
            </a:br>
            <a:r>
              <a:rPr lang="ru-RU" dirty="0" smtClean="0"/>
              <a:t>ст. 19 442-ФЗ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Социальные </a:t>
            </a:r>
            <a:r>
              <a:rPr lang="ru-RU" dirty="0"/>
              <a:t>услуги предоставляются их получателям в форме социального обслуживания </a:t>
            </a:r>
            <a:r>
              <a:rPr lang="ru-RU" b="1" dirty="0"/>
              <a:t>на дому, или в полустационарной форме, или в стационарной форме.</a:t>
            </a:r>
          </a:p>
          <a:p>
            <a:r>
              <a:rPr lang="ru-RU" dirty="0" smtClean="0"/>
              <a:t>Социальные </a:t>
            </a:r>
            <a:r>
              <a:rPr lang="ru-RU" dirty="0"/>
              <a:t>услуги в полустационарной форме предоставляются их получателям организацией социального обслуживания </a:t>
            </a:r>
            <a:r>
              <a:rPr lang="ru-RU" b="1" dirty="0"/>
              <a:t>в определенное время суток.</a:t>
            </a:r>
          </a:p>
          <a:p>
            <a:r>
              <a:rPr lang="ru-RU" dirty="0" smtClean="0"/>
              <a:t>Социальные </a:t>
            </a:r>
            <a:r>
              <a:rPr lang="ru-RU" dirty="0"/>
              <a:t>услуги в стационарной форме предоставляются их получателям при </a:t>
            </a:r>
            <a:r>
              <a:rPr lang="ru-RU" b="1" dirty="0"/>
              <a:t>постоянном, временном (на срок, определенный индивидуальной программой) или пятидневном (в неделю) круглосуточном проживании</a:t>
            </a:r>
            <a:r>
              <a:rPr lang="ru-RU" dirty="0"/>
              <a:t> в организации социального обслуживания. </a:t>
            </a:r>
          </a:p>
        </p:txBody>
      </p:sp>
    </p:spTree>
    <p:extLst>
      <p:ext uri="{BB962C8B-B14F-4D97-AF65-F5344CB8AC3E}">
        <p14:creationId xmlns:p14="http://schemas.microsoft.com/office/powerpoint/2010/main" val="507047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 smtClean="0"/>
              <a:t>Какие бывают </a:t>
            </a:r>
            <a:r>
              <a:rPr lang="ru-RU" sz="2800" dirty="0" err="1" smtClean="0"/>
              <a:t>соц.услуги</a:t>
            </a:r>
            <a:r>
              <a:rPr lang="ru-RU" sz="2800" dirty="0" smtClean="0"/>
              <a:t> и какая наша деятельность попадает в это понятие? ст. 20 442-ФЗ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 fontScale="25000" lnSpcReduction="20000"/>
          </a:bodyPr>
          <a:lstStyle/>
          <a:p>
            <a:endParaRPr lang="ru-RU" sz="5600" dirty="0" smtClean="0"/>
          </a:p>
          <a:p>
            <a:r>
              <a:rPr lang="ru-RU" sz="6000" dirty="0" smtClean="0"/>
              <a:t>1</a:t>
            </a:r>
            <a:r>
              <a:rPr lang="ru-RU" sz="6000" dirty="0"/>
              <a:t>) </a:t>
            </a:r>
            <a:r>
              <a:rPr lang="ru-RU" sz="6000" b="1" dirty="0"/>
              <a:t>социально-бытовые</a:t>
            </a:r>
            <a:r>
              <a:rPr lang="ru-RU" sz="6000" dirty="0"/>
              <a:t>, направленные на поддержание жизнедеятельности получателей социальных услуг в быту;</a:t>
            </a:r>
          </a:p>
          <a:p>
            <a:r>
              <a:rPr lang="ru-RU" sz="6000" dirty="0"/>
              <a:t>2) </a:t>
            </a:r>
            <a:r>
              <a:rPr lang="ru-RU" sz="6000" b="1" dirty="0"/>
              <a:t>социально-медицинские</a:t>
            </a:r>
            <a:r>
              <a:rPr lang="ru-RU" sz="6000" dirty="0"/>
              <a:t>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здоровья;</a:t>
            </a:r>
          </a:p>
          <a:p>
            <a:r>
              <a:rPr lang="ru-RU" sz="6000" dirty="0"/>
              <a:t>3) </a:t>
            </a:r>
            <a:r>
              <a:rPr lang="ru-RU" sz="6000" b="1" dirty="0"/>
              <a:t>социально-психологические</a:t>
            </a:r>
            <a:r>
              <a:rPr lang="ru-RU" sz="6000" dirty="0"/>
              <a:t>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r>
              <a:rPr lang="ru-RU" sz="6000" dirty="0"/>
              <a:t>4) </a:t>
            </a:r>
            <a:r>
              <a:rPr lang="ru-RU" sz="6000" b="1" dirty="0"/>
              <a:t>социально-педагогические</a:t>
            </a:r>
            <a:r>
              <a:rPr lang="ru-RU" sz="6000" dirty="0"/>
              <a:t>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r>
              <a:rPr lang="ru-RU" sz="6000" dirty="0"/>
              <a:t>5) </a:t>
            </a:r>
            <a:r>
              <a:rPr lang="ru-RU" sz="6000" b="1" dirty="0"/>
              <a:t>социально-трудовые</a:t>
            </a:r>
            <a:r>
              <a:rPr lang="ru-RU" sz="6000" dirty="0"/>
              <a:t>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r>
              <a:rPr lang="ru-RU" sz="6000" dirty="0"/>
              <a:t>6) </a:t>
            </a:r>
            <a:r>
              <a:rPr lang="ru-RU" sz="6000" b="1" dirty="0"/>
              <a:t>социально-правовые</a:t>
            </a:r>
            <a:r>
              <a:rPr lang="ru-RU" sz="6000" dirty="0"/>
              <a:t>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r>
              <a:rPr lang="ru-RU" sz="6000" dirty="0"/>
              <a:t>7) </a:t>
            </a:r>
            <a:r>
              <a:rPr lang="ru-RU" sz="6000" b="1" dirty="0"/>
              <a:t>услуги в целях повышения коммуникативного потенциала</a:t>
            </a:r>
            <a:r>
              <a:rPr lang="ru-RU" sz="6000" dirty="0"/>
              <a:t> получателей социальных услуг, имеющих ограничения жизнедеятельности, в том числе детей-инвалидов;</a:t>
            </a:r>
          </a:p>
          <a:p>
            <a:r>
              <a:rPr lang="ru-RU" sz="6000" dirty="0"/>
              <a:t>8) </a:t>
            </a:r>
            <a:r>
              <a:rPr lang="ru-RU" sz="6000" b="1" dirty="0"/>
              <a:t>срочные</a:t>
            </a:r>
            <a:r>
              <a:rPr lang="ru-RU" sz="6000" dirty="0"/>
              <a:t> социальные услуги</a:t>
            </a:r>
            <a:r>
              <a:rPr lang="ru-RU" sz="6000" dirty="0" smtClean="0"/>
              <a:t>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321017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Как поточнее узнать, какие конкретно действия являются </a:t>
            </a:r>
            <a:r>
              <a:rPr lang="ru-RU" sz="2800" dirty="0" err="1" smtClean="0"/>
              <a:t>соц.услугами</a:t>
            </a:r>
            <a:r>
              <a:rPr lang="ru-RU" sz="2800" dirty="0" smtClean="0"/>
              <a:t>?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Перечень </a:t>
            </a:r>
            <a:r>
              <a:rPr lang="ru-RU" dirty="0" err="1" smtClean="0"/>
              <a:t>соц.услуг</a:t>
            </a:r>
            <a:r>
              <a:rPr lang="ru-RU" dirty="0" smtClean="0"/>
              <a:t> утверждается </a:t>
            </a:r>
            <a:r>
              <a:rPr lang="ru-RU" dirty="0"/>
              <a:t>законом субъекта Российской </a:t>
            </a:r>
            <a:r>
              <a:rPr lang="ru-RU" dirty="0" smtClean="0"/>
              <a:t>Федерации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Примерный перечень:</a:t>
            </a:r>
          </a:p>
          <a:p>
            <a:pPr marL="109728" indent="0">
              <a:buNone/>
            </a:pPr>
            <a:r>
              <a:rPr lang="ru-RU" dirty="0" smtClean="0"/>
              <a:t>Постановление </a:t>
            </a:r>
            <a:r>
              <a:rPr lang="ru-RU" dirty="0"/>
              <a:t>Правительства</a:t>
            </a:r>
          </a:p>
          <a:p>
            <a:pPr marL="109728" indent="0">
              <a:buNone/>
            </a:pPr>
            <a:r>
              <a:rPr lang="ru-RU" dirty="0"/>
              <a:t>Российской Федерации</a:t>
            </a:r>
          </a:p>
          <a:p>
            <a:pPr marL="109728" indent="0">
              <a:buNone/>
            </a:pPr>
            <a:r>
              <a:rPr lang="ru-RU" dirty="0"/>
              <a:t>от 24 ноября 2014 г. N 1236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064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/>
              <a:t>Стандарты социальных услуг </a:t>
            </a:r>
            <a:br>
              <a:rPr lang="ru-RU" dirty="0" smtClean="0"/>
            </a:br>
            <a:r>
              <a:rPr lang="ru-RU" dirty="0" smtClean="0"/>
              <a:t>ч. 3 ст. 2 442-ФЗ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Стандарт социальной услуги включает в себя:</a:t>
            </a:r>
          </a:p>
          <a:p>
            <a:pPr marL="109728" indent="0">
              <a:buNone/>
            </a:pPr>
            <a:r>
              <a:rPr lang="ru-RU" dirty="0"/>
              <a:t>1) описание социальной услуги, в том числе ее объем;</a:t>
            </a:r>
          </a:p>
          <a:p>
            <a:pPr marL="109728" indent="0">
              <a:buNone/>
            </a:pPr>
            <a:r>
              <a:rPr lang="ru-RU" dirty="0"/>
              <a:t>2) сроки предоставления социальной услуги;</a:t>
            </a:r>
          </a:p>
          <a:p>
            <a:pPr marL="109728" indent="0">
              <a:buNone/>
            </a:pPr>
            <a:r>
              <a:rPr lang="ru-RU" dirty="0"/>
              <a:t>3) </a:t>
            </a:r>
            <a:r>
              <a:rPr lang="ru-RU" dirty="0" err="1"/>
              <a:t>подушевой</a:t>
            </a:r>
            <a:r>
              <a:rPr lang="ru-RU" dirty="0"/>
              <a:t> норматив финансирования социальной услуги;</a:t>
            </a:r>
          </a:p>
          <a:p>
            <a:pPr marL="109728" indent="0">
              <a:buNone/>
            </a:pPr>
            <a:r>
              <a:rPr lang="ru-RU" dirty="0"/>
              <a:t>4) показатели качества и оценку результатов предоставления социальной услуги;</a:t>
            </a:r>
          </a:p>
          <a:p>
            <a:pPr marL="109728" indent="0">
              <a:buNone/>
            </a:pPr>
            <a:r>
              <a:rPr lang="ru-RU" dirty="0"/>
              <a:t>5) условия предоставления социальной услуги, в том числе условия доступности предоставления социальной услуги для инвалидов и других лиц с учетом ограничений их жизнедеятельности;</a:t>
            </a:r>
          </a:p>
          <a:p>
            <a:pPr marL="109728" indent="0">
              <a:buNone/>
            </a:pPr>
            <a:r>
              <a:rPr lang="ru-RU" dirty="0"/>
              <a:t>6) иные необходимые для предоставления социальной услуги положения.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974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оказания социальных услуг ч. 2 ст. 27 442-ФЗ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dirty="0"/>
              <a:t>Порядок предоставления социальных услуг устанавливается по формам социального обслуживания, видам социальных услуг и включает в себя:</a:t>
            </a:r>
          </a:p>
          <a:p>
            <a:r>
              <a:rPr lang="ru-RU" dirty="0"/>
              <a:t>1) наименование социальной услуги;</a:t>
            </a:r>
          </a:p>
          <a:p>
            <a:r>
              <a:rPr lang="ru-RU" dirty="0"/>
              <a:t>2) стандарт социальной услуги;</a:t>
            </a:r>
          </a:p>
          <a:p>
            <a:r>
              <a:rPr lang="ru-RU" dirty="0"/>
              <a:t>3) правила предоставления социальной услуги бесплатно либо за плату или частичную плату;</a:t>
            </a:r>
          </a:p>
          <a:p>
            <a:r>
              <a:rPr lang="ru-RU" dirty="0"/>
              <a:t>4) требования к деятельности поставщика социальной услуги в сфере социального обслуживания;</a:t>
            </a:r>
          </a:p>
          <a:p>
            <a:r>
              <a:rPr lang="ru-RU" dirty="0"/>
              <a:t>5) перечень документов, необходимых для предоставления социальной услуги, с указанием документов и информации, которые должен представить получатель социальной услуги, и документов, которые подлежат представлению в рамках межведомственного информационного взаимодействия или представляются получателем социальной услуги по собственной инициативе;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098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Срочные социальные услуги </a:t>
            </a:r>
            <a:br>
              <a:rPr lang="ru-RU" dirty="0" smtClean="0"/>
            </a:br>
            <a:r>
              <a:rPr lang="ru-RU" dirty="0" smtClean="0"/>
              <a:t>ст</a:t>
            </a:r>
            <a:r>
              <a:rPr lang="ru-RU" dirty="0"/>
              <a:t>. 21 442-ФЗ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Срочные </a:t>
            </a:r>
            <a:r>
              <a:rPr lang="ru-RU" dirty="0"/>
              <a:t>социальные </a:t>
            </a:r>
            <a:r>
              <a:rPr lang="ru-RU" dirty="0" smtClean="0"/>
              <a:t>услуги предоставляются </a:t>
            </a:r>
            <a:r>
              <a:rPr lang="ru-RU" b="1" dirty="0"/>
              <a:t>без составления индивидуальной программы и без заключения договора о предоставлении социальных услуг в целях оказания неотложной помощи</a:t>
            </a:r>
            <a:r>
              <a:rPr lang="ru-RU" dirty="0"/>
              <a:t> в сроки, обусловленные нуждаемостью получателя социальных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244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Срочные социальные услуги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Срочные социальные услуги включают в себя:</a:t>
            </a:r>
          </a:p>
          <a:p>
            <a:pPr marL="109728" indent="0">
              <a:buNone/>
            </a:pPr>
            <a:r>
              <a:rPr lang="ru-RU" dirty="0"/>
              <a:t>1) обеспечение бесплатным горячим питанием или наборами продуктов;</a:t>
            </a:r>
          </a:p>
          <a:p>
            <a:pPr marL="109728" indent="0">
              <a:buNone/>
            </a:pPr>
            <a:r>
              <a:rPr lang="ru-RU" dirty="0"/>
              <a:t>2) обеспечение одеждой, обувью и другими предметами первой необходимости;</a:t>
            </a:r>
          </a:p>
          <a:p>
            <a:pPr marL="109728" indent="0">
              <a:buNone/>
            </a:pPr>
            <a:r>
              <a:rPr lang="ru-RU" dirty="0"/>
              <a:t>3) содействие в получении временного жилого помещения;</a:t>
            </a:r>
          </a:p>
          <a:p>
            <a:pPr marL="109728" indent="0">
              <a:buNone/>
            </a:pPr>
            <a:r>
              <a:rPr lang="ru-RU" dirty="0"/>
              <a:t>4) содействие в получении юридической помощи в целях защиты прав и законных интересов получателей социальных услуг;</a:t>
            </a:r>
          </a:p>
          <a:p>
            <a:pPr marL="109728" indent="0">
              <a:buNone/>
            </a:pPr>
            <a:r>
              <a:rPr lang="ru-RU" dirty="0"/>
              <a:t>5) содействие в получении экстренной психологической помощи с привлечением к этой работе психологов и священнослужителей;</a:t>
            </a:r>
          </a:p>
          <a:p>
            <a:pPr marL="109728" indent="0">
              <a:buNone/>
            </a:pPr>
            <a:r>
              <a:rPr lang="ru-RU" dirty="0"/>
              <a:t>6) иные срочные социальные услуги.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7621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Социальное </a:t>
            </a:r>
            <a:r>
              <a:rPr lang="ru-RU" dirty="0"/>
              <a:t>сопровождение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b="1" dirty="0" smtClean="0"/>
              <a:t>Социальное сопровождение </a:t>
            </a:r>
            <a:r>
              <a:rPr lang="ru-RU" dirty="0" smtClean="0"/>
              <a:t>- содействие </a:t>
            </a:r>
            <a:r>
              <a:rPr lang="ru-RU" dirty="0"/>
              <a:t>в предоставлении медицинской, психологической, педагогической, юридической, социальной помощи, не относящейся к социальным </a:t>
            </a:r>
            <a:r>
              <a:rPr lang="ru-RU" dirty="0" smtClean="0"/>
              <a:t>услугам.</a:t>
            </a:r>
          </a:p>
          <a:p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При </a:t>
            </a:r>
            <a:r>
              <a:rPr lang="ru-RU" dirty="0"/>
              <a:t>необходимости гражданам, в том числе родителям, опекунам, попечителям, иным законным представителям несовершеннолетних детей, оказывается содействие в предоставлении медицинской, психологической, педагогической, юридической, социальной помощи, не относящейся к социальным услугам (социальное сопровождение).</a:t>
            </a:r>
          </a:p>
          <a:p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Социальное </a:t>
            </a:r>
            <a:r>
              <a:rPr lang="ru-RU" dirty="0"/>
              <a:t>сопровождение осуществляется путем привлечения организаций, предоставляющих такую помощь, на основе межведомственного </a:t>
            </a:r>
            <a:r>
              <a:rPr lang="ru-RU" dirty="0" smtClean="0"/>
              <a:t>взаимодействия. </a:t>
            </a:r>
            <a:r>
              <a:rPr lang="ru-RU" dirty="0"/>
              <a:t>Мероприятия по социальному сопровождению отражаются в индивидуальной программе.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965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Получатель социальных услуг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Понятие.</a:t>
            </a:r>
          </a:p>
          <a:p>
            <a:r>
              <a:rPr lang="ru-RU" dirty="0" smtClean="0"/>
              <a:t>Порядок обращения за социальными услугами.</a:t>
            </a:r>
          </a:p>
          <a:p>
            <a:r>
              <a:rPr lang="ru-RU" dirty="0" smtClean="0"/>
              <a:t>Нуждаемость в социальном обслуживании.</a:t>
            </a:r>
          </a:p>
          <a:p>
            <a:r>
              <a:rPr lang="ru-RU" dirty="0" smtClean="0"/>
              <a:t>Порядок получения социальных услуг.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715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Получатель социальных услуг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Получатель </a:t>
            </a:r>
            <a:r>
              <a:rPr lang="ru-RU" dirty="0"/>
              <a:t>социальных услуг - гражданин, который </a:t>
            </a:r>
            <a:r>
              <a:rPr lang="ru-RU" b="1" dirty="0"/>
              <a:t>признан нуждающимся в социальном обслуживании </a:t>
            </a:r>
            <a:r>
              <a:rPr lang="ru-RU" dirty="0"/>
              <a:t>и которому предоставляются социальная услуга или социальные </a:t>
            </a:r>
            <a:r>
              <a:rPr lang="ru-RU" dirty="0" smtClean="0"/>
              <a:t>услуги.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6943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Как понять, могут ли человеку оказываться социальные услуги?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В законе </a:t>
            </a:r>
            <a:r>
              <a:rPr lang="ru-RU" dirty="0"/>
              <a:t>не содержится понятия </a:t>
            </a:r>
            <a:r>
              <a:rPr lang="ru-RU" dirty="0" smtClean="0"/>
              <a:t>«трудная </a:t>
            </a:r>
            <a:r>
              <a:rPr lang="ru-RU" dirty="0"/>
              <a:t>жизненная </a:t>
            </a:r>
            <a:r>
              <a:rPr lang="ru-RU" dirty="0" smtClean="0"/>
              <a:t>ситуация», а четко </a:t>
            </a:r>
            <a:r>
              <a:rPr lang="ru-RU" dirty="0"/>
              <a:t>установлены обстоятельства, при наличии которых граждане признаются нуждающимися в социальном обслуживании (статья 15 Закона).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855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Нуждаемость в социальном обслуживании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1) полная или частичная утрата способности либо возможности осуществлять самообслуживание, самостоятельно передвигаться, обеспечивать основные жизненные потребности в силу заболевания, травмы, возраста или наличия инвалидности;</a:t>
            </a:r>
          </a:p>
          <a:p>
            <a:r>
              <a:rPr lang="ru-RU" dirty="0"/>
              <a:t>2) наличие в семье инвалида или инвалидов, в том числе ребенка-инвалида или детей-инвалидов, нуждающихся в постоянном постороннем уходе;</a:t>
            </a:r>
          </a:p>
          <a:p>
            <a:r>
              <a:rPr lang="ru-RU" dirty="0"/>
              <a:t>3) наличие ребенка или детей (в том числе находящихся под опекой, попечительством), испытывающих трудности в социальной адаптации;</a:t>
            </a:r>
          </a:p>
          <a:p>
            <a:r>
              <a:rPr lang="ru-RU" dirty="0"/>
              <a:t>4) отсутствие возможности обеспечения ухода (в том числе временного) за инвалидом, ребенком, детьми, а также отсутствие попечения над ними;</a:t>
            </a:r>
          </a:p>
          <a:p>
            <a:r>
              <a:rPr lang="ru-RU" dirty="0"/>
              <a:t>5) наличие внутрисемейного конфликта, в том числе с лицами с наркотической или алкогольной зависимостью, лицами, имеющими пристрастие к азартным играм, лицами, страдающими психическими расстройствами, наличие насилия в семье;</a:t>
            </a:r>
          </a:p>
          <a:p>
            <a:r>
              <a:rPr lang="ru-RU" dirty="0"/>
              <a:t>6) отсутствие определенного места жительства, в том числе у лица, не достигшего возраста двадцати трех лет и завершившего пребывание в организации для детей-сирот и детей, оставшихся без попечения родителей;</a:t>
            </a:r>
          </a:p>
          <a:p>
            <a:r>
              <a:rPr lang="ru-RU" dirty="0"/>
              <a:t>7) отсутствие работы и средств к существованию;</a:t>
            </a:r>
          </a:p>
          <a:p>
            <a:r>
              <a:rPr lang="ru-RU" dirty="0"/>
              <a:t>8) наличие иных обстоятельств, которые нормативными правовыми актами субъекта Российской Федерации признаны ухудшающими или способными ухудшить условия жизнедеятельности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4084504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Заявительный принцип социального облуживания ст. 14 442-ФЗ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Социальное обслуживание основывается на заявительном принципе. Предоставление социальных услуг и отказ от них возможны только с учетом волеизъявления получателя. О предоставлении социальных услуг гражданин (его законный представитель) может обращаться непосредственно сам или по его просьбе иные граждане, государственные органы, органы местного самоуправления, общественные объединения как в уполномоченный орган государственной власти субъекта Российской Федерации либо непосредственно к поставщику социальных услуг с письменным либо электронным заявлением о предоставлении социального </a:t>
            </a:r>
            <a:r>
              <a:rPr lang="ru-RU" dirty="0" smtClean="0"/>
              <a:t>обслуживания.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0654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Индивидуальная программа предоставления социальных услуг ст. 16 442-ФЗ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900" dirty="0"/>
              <a:t>Закон предполагает индивидуальный подход к установлению получателям необходимых им социальных услуг исходя из потребности гражданина в социальных услугах. </a:t>
            </a:r>
            <a:endParaRPr lang="ru-RU" sz="2900" dirty="0" smtClean="0"/>
          </a:p>
          <a:p>
            <a:r>
              <a:rPr lang="ru-RU" sz="2900" dirty="0" smtClean="0"/>
              <a:t>Индивидуальная </a:t>
            </a:r>
            <a:r>
              <a:rPr lang="ru-RU" sz="2900" dirty="0"/>
              <a:t>программа является документом, в котором указаны форма социального обслуживания, виды, объем, периодичность, условия, сроки предоставления социальных услуг, перечень рекомендуемых поставщиков социальных услуг, а также мероприятия по социальному </a:t>
            </a:r>
            <a:r>
              <a:rPr lang="ru-RU" sz="2900" dirty="0" smtClean="0"/>
              <a:t>сопровождению.</a:t>
            </a:r>
          </a:p>
          <a:p>
            <a:r>
              <a:rPr lang="ru-RU" sz="2900" dirty="0" smtClean="0"/>
              <a:t>Индивидуальная </a:t>
            </a:r>
            <a:r>
              <a:rPr lang="ru-RU" sz="2900" dirty="0"/>
              <a:t>программа для гражданина или его законного представителя имеет рекомендательный характер, для поставщика социальных услуг - обязательный характер</a:t>
            </a:r>
            <a:r>
              <a:rPr lang="ru-RU" sz="2900" dirty="0" smtClean="0"/>
              <a:t>.</a:t>
            </a:r>
          </a:p>
          <a:p>
            <a:r>
              <a:rPr lang="ru-RU" sz="2900" dirty="0" smtClean="0"/>
              <a:t>Как именно заполняется индивидуальная программа по всем разделам – уточняем в региональном законодательстве.</a:t>
            </a:r>
            <a:endParaRPr lang="ru-RU" sz="2900" dirty="0"/>
          </a:p>
          <a:p>
            <a:endParaRPr lang="ru-RU" sz="2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281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Индивидуальная программа предоставления социальных услуг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Составленная индивидуальная программа предоставления социальных услуг пересматривается в зависимости от изменения потребности гражданина в социальных услугах не реже чем раз в три года.</a:t>
            </a:r>
          </a:p>
          <a:p>
            <a:r>
              <a:rPr lang="ru-RU" dirty="0"/>
              <a:t>В случае изменения места жительства получателя социальных услуг индивидуальная программа, составленная по прежнему месту жительства, сохраняет свое действие в объеме перечня социальных услуг, установленного в субъекте Российской Федерации по новому месту жительства, до составления индивидуальной программы по новому месту жительства в сроки и в порядке, которые установлены статьей 16 Закона.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574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Договор на социальное обслуживание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dirty="0"/>
              <a:t>Социальные услуги предоставляются гражданину </a:t>
            </a:r>
            <a:r>
              <a:rPr lang="ru-RU" b="1" dirty="0"/>
              <a:t>на основании договора о предоставлении социальных услуг, заключаемого между поставщиком социальных услуг и гражданином или его законным представителем</a:t>
            </a:r>
            <a:r>
              <a:rPr lang="ru-RU" dirty="0"/>
              <a:t>, в течение суток с даты представления индивидуальной программы поставщику социальных услуг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Существенными </a:t>
            </a:r>
            <a:r>
              <a:rPr lang="ru-RU" dirty="0"/>
              <a:t>условиями договора о предоставлении социальных услуг являются положения, определенные индивидуальной программой, а также стоимость социальных услуг в случае, если они предоставляются за плату или частичную плату.</a:t>
            </a:r>
          </a:p>
        </p:txBody>
      </p:sp>
    </p:spTree>
    <p:extLst>
      <p:ext uri="{BB962C8B-B14F-4D97-AF65-F5344CB8AC3E}">
        <p14:creationId xmlns:p14="http://schemas.microsoft.com/office/powerpoint/2010/main" val="2639176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Платное и бесплатное социальное обслуживание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Предоставление социальных услуг бесплатно.</a:t>
            </a:r>
          </a:p>
          <a:p>
            <a:r>
              <a:rPr lang="ru-RU" dirty="0" smtClean="0"/>
              <a:t>Как рассчитывается плата.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971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/>
          </a:bodyPr>
          <a:lstStyle/>
          <a:p>
            <a:r>
              <a:rPr lang="ru-RU" sz="2800" dirty="0" smtClean="0"/>
              <a:t>Кому именно </a:t>
            </a:r>
            <a:r>
              <a:rPr lang="ru-RU" sz="2800" dirty="0" err="1" smtClean="0"/>
              <a:t>соц.услуги</a:t>
            </a:r>
            <a:r>
              <a:rPr lang="ru-RU" sz="2800" dirty="0" smtClean="0"/>
              <a:t> могут оказываться государством бесплатно? ст. 31 442-ФЗ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31504"/>
            <a:ext cx="8229600" cy="474303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Социальные услуги в форме социального обслуживания на дому, в полустационарной и стационарной формах социального обслуживания предоставляются бесплатно:</a:t>
            </a:r>
          </a:p>
          <a:p>
            <a:pPr marL="109728" indent="0">
              <a:buNone/>
            </a:pPr>
            <a:r>
              <a:rPr lang="ru-RU" b="1" dirty="0"/>
              <a:t>1) несовершеннолетним детям;</a:t>
            </a:r>
          </a:p>
          <a:p>
            <a:pPr marL="109728" indent="0">
              <a:buNone/>
            </a:pPr>
            <a:r>
              <a:rPr lang="ru-RU" b="1" dirty="0"/>
              <a:t>2) лицам, пострадавшим в результате чрезвычайных ситуаций, вооруженных межнациональных (межэтнических) конфликтов.</a:t>
            </a:r>
          </a:p>
          <a:p>
            <a:r>
              <a:rPr lang="ru-RU" dirty="0"/>
              <a:t>2. Социальные услуги в форме социального обслуживания на дому и в полустационарной форме социального обслуживания предоставляются </a:t>
            </a:r>
            <a:r>
              <a:rPr lang="ru-RU" b="1" dirty="0"/>
              <a:t>бесплатно, если на дату обращения среднедушевой доход получателя социальных услуг, рассчитанный </a:t>
            </a:r>
            <a:r>
              <a:rPr lang="ru-RU" dirty="0"/>
              <a:t>в соответствии с нормативными правовыми актами Российской Федерации, </a:t>
            </a:r>
            <a:r>
              <a:rPr lang="ru-RU" b="1" dirty="0"/>
              <a:t>ниже предельной величины или равен предельной величине среднедушевого дохода для предоставления социальных услуг бесплатно, установленной законом субъекта Российской Федерации</a:t>
            </a:r>
            <a:r>
              <a:rPr lang="ru-RU" dirty="0"/>
              <a:t>.</a:t>
            </a:r>
          </a:p>
          <a:p>
            <a:r>
              <a:rPr lang="ru-RU" dirty="0"/>
              <a:t>3. Нормативными правовыми актами субъектов Российской Федерации могут быть предусмотрены иные категории граждан, которым социальные услуги предоставляются бесплатно.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188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Autofit/>
          </a:bodyPr>
          <a:lstStyle/>
          <a:p>
            <a:r>
              <a:rPr lang="ru-RU" sz="2800" dirty="0" smtClean="0"/>
              <a:t>Если человек не вправе получить услуги бесплатно, как узнать плату? Ст. 32 442-ФЗ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dirty="0"/>
              <a:t> Размер ежемесячной платы за предоставление социальных услуг в форме социального обслуживания </a:t>
            </a:r>
            <a:r>
              <a:rPr lang="ru-RU" b="1" dirty="0"/>
              <a:t>на дому и в полустационарной форме </a:t>
            </a:r>
            <a:r>
              <a:rPr lang="ru-RU" dirty="0"/>
              <a:t>социального обслуживания рассчитывается на основе тарифов на социальные услуги, но не может превышать пятьдесят процентов разницы между величиной среднедушевого дохода получателя социальной услуги и предельной величиной среднедушевого дохода</a:t>
            </a:r>
          </a:p>
          <a:p>
            <a:pPr marL="109728" indent="0">
              <a:buNone/>
            </a:pPr>
            <a:r>
              <a:rPr lang="ru-RU" dirty="0"/>
              <a:t>Размер ежемесячной платы за предоставление социальных услуг </a:t>
            </a:r>
            <a:r>
              <a:rPr lang="ru-RU" b="1" dirty="0"/>
              <a:t>в стационарной форме социального обслуживания </a:t>
            </a:r>
            <a:r>
              <a:rPr lang="ru-RU" dirty="0"/>
              <a:t>рассчитывается на основе тарифов на социальные услуги, но не может превышать семьдесят пять процентов среднедушевого дохода получателя социальных услуг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849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Поставщик социальных услуг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Понятие.</a:t>
            </a:r>
          </a:p>
          <a:p>
            <a:r>
              <a:rPr lang="ru-RU" dirty="0" smtClean="0"/>
              <a:t>Реестр поставщиков социальных услуг.</a:t>
            </a:r>
          </a:p>
          <a:p>
            <a:r>
              <a:rPr lang="ru-RU" dirty="0" smtClean="0"/>
              <a:t>Финансирование социального обслуживания.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2811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Какая организация может быть поставщиком социальных услуг?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 smtClean="0"/>
              <a:t>Поставщик </a:t>
            </a:r>
            <a:r>
              <a:rPr lang="ru-RU" dirty="0"/>
              <a:t>социальных услуг - </a:t>
            </a:r>
            <a:r>
              <a:rPr lang="ru-RU" b="1" dirty="0"/>
              <a:t>юридическое лицо независимо от его организационно-правовой формы и (или) индивидуальный предприниматель</a:t>
            </a:r>
            <a:r>
              <a:rPr lang="ru-RU" dirty="0"/>
              <a:t>, осуществляющие социальное </a:t>
            </a:r>
            <a:r>
              <a:rPr lang="ru-RU" dirty="0" smtClean="0"/>
              <a:t>обслуживание.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Организациями </a:t>
            </a:r>
            <a:r>
              <a:rPr lang="ru-RU" dirty="0"/>
              <a:t>социального обслуживания являются организации, осуществляющие социальное обслуживание на дому, полустационарное социальное обслуживание, стационарное социальное обслуживание.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814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Реестр поставщиков социальных услуг – что это такое?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субъектах Российской Федерации формируются и ведутся реестр поставщиков социальных услуг и регистр получателей социальных услуг (статьи 24 - 26 Закона). </a:t>
            </a:r>
            <a:endParaRPr lang="ru-RU" dirty="0" smtClean="0"/>
          </a:p>
          <a:p>
            <a:r>
              <a:rPr lang="ru-RU" dirty="0" smtClean="0"/>
              <a:t>Реестр </a:t>
            </a:r>
            <a:r>
              <a:rPr lang="ru-RU" dirty="0"/>
              <a:t>поставщиков социальных услуг размещается в открытом доступе на официальном сайте уполномоченного органа государственной власти субъекта Российской Федерации в информационно-телекоммуникационной сети Интернет в соответствии с требованиями законодательства Российской Федерации. </a:t>
            </a:r>
          </a:p>
        </p:txBody>
      </p:sp>
    </p:spTree>
    <p:extLst>
      <p:ext uri="{BB962C8B-B14F-4D97-AF65-F5344CB8AC3E}">
        <p14:creationId xmlns:p14="http://schemas.microsoft.com/office/powerpoint/2010/main" val="930826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/>
          <a:lstStyle/>
          <a:p>
            <a:r>
              <a:rPr lang="ru-RU" dirty="0" smtClean="0"/>
              <a:t>Реестр – информационная система.</a:t>
            </a:r>
          </a:p>
          <a:p>
            <a:r>
              <a:rPr lang="ru-RU" dirty="0" smtClean="0"/>
              <a:t>В реестр включаются сведения о поставщиках социальных услуг, включение сведений – на добровольной основе.</a:t>
            </a:r>
          </a:p>
          <a:p>
            <a:r>
              <a:rPr lang="ru-RU" dirty="0" smtClean="0"/>
              <a:t>Гражданам обеспечивается доступ к информации из реестра – способ узнать о всех поставщиках, включая негосударственные.</a:t>
            </a:r>
          </a:p>
          <a:p>
            <a:r>
              <a:rPr lang="ru-RU" dirty="0" smtClean="0"/>
              <a:t>Поставщики социальных услуг, включенные в реестр могут получать компенсации за оказанные социальные услуги.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029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Финансирование социального обслуживания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28702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Финансирование для организаций, входящих в реестр поставщиков социальных услуг.</a:t>
            </a:r>
          </a:p>
          <a:p>
            <a:endParaRPr lang="ru-RU" dirty="0"/>
          </a:p>
          <a:p>
            <a:r>
              <a:rPr lang="ru-RU" dirty="0" smtClean="0"/>
              <a:t>Поддержка социально-ориентированных НКО.</a:t>
            </a:r>
          </a:p>
          <a:p>
            <a:endParaRPr lang="ru-RU" dirty="0" smtClean="0"/>
          </a:p>
          <a:p>
            <a:r>
              <a:rPr lang="ru-RU" dirty="0" smtClean="0"/>
              <a:t>Государственный </a:t>
            </a:r>
            <a:r>
              <a:rPr lang="ru-RU" dirty="0"/>
              <a:t>(</a:t>
            </a:r>
            <a:r>
              <a:rPr lang="ru-RU" dirty="0" smtClean="0"/>
              <a:t>муниципальный) социальный заказ </a:t>
            </a:r>
            <a:r>
              <a:rPr lang="ru-RU" dirty="0"/>
              <a:t>на оказание государственных (муниципальных) услуг в социальной </a:t>
            </a:r>
            <a:r>
              <a:rPr lang="ru-RU" dirty="0" smtClean="0"/>
              <a:t>сфере</a:t>
            </a:r>
          </a:p>
          <a:p>
            <a:r>
              <a:rPr lang="ru-RU" b="1" dirty="0"/>
              <a:t>Федеральный закон от 13.07.2020 N </a:t>
            </a:r>
            <a:r>
              <a:rPr lang="ru-RU" b="1" dirty="0" smtClean="0"/>
              <a:t>189-ФЗ  </a:t>
            </a:r>
            <a:r>
              <a:rPr lang="ru-RU" dirty="0" smtClean="0"/>
              <a:t>«О </a:t>
            </a:r>
            <a:r>
              <a:rPr lang="ru-RU" dirty="0"/>
              <a:t>государственном (муниципальном) социальном заказе на оказание государственных (муниципальных) услуг в социальной </a:t>
            </a:r>
            <a:r>
              <a:rPr lang="ru-RU" dirty="0" smtClean="0"/>
              <a:t>сфере»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440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СОЦИАЛЬНОЕ ОБСЛУЖИВАНИЕ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8661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Где можно найти средства на оказание социальных услуг? ч. 1 ст. 30 442-ФЗ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/>
              <a:t>Источниками финансового обеспечения социального обслуживания являются:</a:t>
            </a:r>
          </a:p>
          <a:p>
            <a:r>
              <a:rPr lang="ru-RU" dirty="0"/>
              <a:t>1) средства бюджетов бюджетной системы Российской Федерации;</a:t>
            </a:r>
          </a:p>
          <a:p>
            <a:r>
              <a:rPr lang="ru-RU" dirty="0"/>
              <a:t>2) благотворительные взносы и пожертвования;</a:t>
            </a:r>
          </a:p>
          <a:p>
            <a:r>
              <a:rPr lang="ru-RU" dirty="0"/>
              <a:t>3) средства получателей социальных услуг при предоставлении социальных услуг за плату или частичную плату;</a:t>
            </a:r>
          </a:p>
          <a:p>
            <a:r>
              <a:rPr lang="ru-RU" dirty="0"/>
              <a:t>4) доходы от предпринимательской и иной приносящей доход деятельности, осуществляемой организациями социального обслуживания, а также иные не запрещенные законом источники.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541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 smtClean="0"/>
              <a:t>Финансирование социального обслуживания для некоммерческих организаций ч. 4 ст. 30 442-ФЗ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dirty="0"/>
              <a:t>Финансовое обеспечение предоставления социальных услуг </a:t>
            </a:r>
            <a:r>
              <a:rPr lang="ru-RU" b="1" dirty="0"/>
              <a:t>негосударственными организациями, индивидуальными предпринимателями, осуществляющими деятельность по социальному обслуживанию, и предоставляющими социальные услуги социально ориентированными некоммерческими организациями </a:t>
            </a:r>
            <a:r>
              <a:rPr lang="ru-RU" dirty="0"/>
              <a:t>осуществляется путем предоставления </a:t>
            </a:r>
            <a:r>
              <a:rPr lang="ru-RU" b="1" dirty="0"/>
              <a:t>субсидий из соответствующего бюджета </a:t>
            </a:r>
            <a:r>
              <a:rPr lang="ru-RU" dirty="0"/>
              <a:t>бюджетной системы Российской Федерации в соответствии с бюджетным законодательством Российской Федерации, </a:t>
            </a:r>
            <a:r>
              <a:rPr lang="ru-RU" b="1" dirty="0"/>
              <a:t>проведения закупок социальных услуг </a:t>
            </a:r>
            <a:r>
              <a:rPr lang="ru-RU" dirty="0"/>
              <a:t>в соответствии с законодательством Российской Федерации о контрактной системе в сфере закупок товаров, работ, услуг для обеспечения государственных и муниципальных нужд, а также </a:t>
            </a:r>
            <a:r>
              <a:rPr lang="ru-RU" b="1" dirty="0"/>
              <a:t>за счет средств получателей социальных услуг при предоставлении социальных услуг за плату или частичную плату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442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Компенсация затрат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Гражданин вправе обратиться к иному поставщику, который не включен в индивидуальную программу, но состоит в реестре поставщиков в субъекте Российской Федерации. При этом поставщику компенсируются затраты на предоставление социальных услуг в соответствии со стоимостью индивидуальной программы, рассчитанной по </a:t>
            </a:r>
            <a:r>
              <a:rPr lang="ru-RU" dirty="0" err="1"/>
              <a:t>подушевым</a:t>
            </a:r>
            <a:r>
              <a:rPr lang="ru-RU" dirty="0"/>
              <a:t> нормативам финансирования социальной услуги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 smtClean="0"/>
              <a:t> </a:t>
            </a:r>
          </a:p>
          <a:p>
            <a:pPr marL="109728" indent="0">
              <a:buNone/>
            </a:pPr>
            <a:r>
              <a:rPr lang="ru-RU" dirty="0" smtClean="0"/>
              <a:t>Порядок </a:t>
            </a:r>
            <a:r>
              <a:rPr lang="ru-RU" dirty="0"/>
              <a:t>расчета стоимости социальных услуг по видам социальных услуг и формам социального обслуживания на основании </a:t>
            </a:r>
            <a:r>
              <a:rPr lang="ru-RU" dirty="0" err="1"/>
              <a:t>подушевых</a:t>
            </a:r>
            <a:r>
              <a:rPr lang="ru-RU" dirty="0"/>
              <a:t> нормативов финансирования социальных услуг утверждается уполномоченным органом субъекта Российской Федерации.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187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Тарифы на социальные услуги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Расчет тарифов по услугам – каждая услуга имеет свою цену, с учетом ее объема.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порядка утверждения тарифов на социальные услуги на основании </a:t>
            </a:r>
            <a:r>
              <a:rPr lang="ru-RU" dirty="0" err="1" smtClean="0"/>
              <a:t>подушевых</a:t>
            </a:r>
            <a:r>
              <a:rPr lang="ru-RU" dirty="0" smtClean="0"/>
              <a:t> нормативов, с точными суммами за каждую услугу – </a:t>
            </a:r>
            <a:r>
              <a:rPr lang="ru-RU" b="1" dirty="0" smtClean="0"/>
              <a:t>в документах субъекта Федерации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Исходя из тарифов будет рассчитываться компенсация поставщику социальных услуг.</a:t>
            </a:r>
          </a:p>
          <a:p>
            <a:r>
              <a:rPr lang="ru-RU" dirty="0" smtClean="0"/>
              <a:t>Исходя из тарифов будет рассчитываться плата за услуги для получателя социальных услуг.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342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СОЦИАЛЬНО-ОРИЕНТИРОВАННЫЕ НКО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28083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ПРИЗНАКИ: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виды деятельности</a:t>
            </a:r>
          </a:p>
          <a:p>
            <a:pPr marL="109728" indent="0">
              <a:buNone/>
            </a:pPr>
            <a:r>
              <a:rPr lang="ru-RU" dirty="0"/>
              <a:t>п</a:t>
            </a:r>
            <a:r>
              <a:rPr lang="ru-RU" dirty="0" smtClean="0"/>
              <a:t>олучение государственной поддержки</a:t>
            </a:r>
          </a:p>
          <a:p>
            <a:pPr marL="109728" indent="0">
              <a:buNone/>
            </a:pPr>
            <a:r>
              <a:rPr lang="ru-RU" dirty="0" smtClean="0"/>
              <a:t>включение в реестр СО 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36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864096"/>
          </a:xfr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Autofit/>
          </a:bodyPr>
          <a:lstStyle/>
          <a:p>
            <a:r>
              <a:rPr lang="ru-RU" sz="2800" dirty="0" smtClean="0"/>
              <a:t>Кто такие СО НКО? </a:t>
            </a:r>
            <a:br>
              <a:rPr lang="ru-RU" sz="2800" dirty="0" smtClean="0"/>
            </a:br>
            <a:r>
              <a:rPr lang="ru-RU" sz="2800" dirty="0" smtClean="0"/>
              <a:t>ст. 31.1 7-ФЗ об НКО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445624" cy="5017744"/>
          </a:xfrm>
        </p:spPr>
        <p:txBody>
          <a:bodyPr>
            <a:normAutofit fontScale="40000" lnSpcReduction="20000"/>
          </a:bodyPr>
          <a:lstStyle/>
          <a:p>
            <a:pPr marL="109728" indent="0">
              <a:buNone/>
            </a:pPr>
            <a:r>
              <a:rPr lang="ru-RU" dirty="0"/>
              <a:t>1) социальное обслуживание, социальная поддержка и защита граждан;</a:t>
            </a:r>
          </a:p>
          <a:p>
            <a:pPr marL="109728" indent="0">
              <a:buNone/>
            </a:pPr>
            <a:r>
              <a:rPr lang="ru-RU" dirty="0" smtClean="0"/>
              <a:t>2</a:t>
            </a:r>
            <a:r>
              <a:rPr lang="ru-RU" dirty="0"/>
              <a:t>) подготовка населения к преодолению последствий стихийных бедствий, экологических, техногенных или иных катастроф, к предотвращению несчастных случаев;</a:t>
            </a:r>
          </a:p>
          <a:p>
            <a:pPr marL="109728" indent="0">
              <a:buNone/>
            </a:pPr>
            <a:r>
              <a:rPr lang="ru-RU" dirty="0"/>
              <a:t>3) оказание помощи пострадавшим в результате стихийных бедствий, экологических, техногенных или иных катастроф, социальных, национальных, религиозных конфликтов, беженцам и вынужденным переселенцам;</a:t>
            </a:r>
          </a:p>
          <a:p>
            <a:pPr marL="109728" indent="0">
              <a:buNone/>
            </a:pPr>
            <a:r>
              <a:rPr lang="ru-RU" dirty="0"/>
              <a:t>4) охрана окружающей среды и защита животных;</a:t>
            </a:r>
          </a:p>
          <a:p>
            <a:pPr marL="109728" indent="0">
              <a:buNone/>
            </a:pPr>
            <a:r>
              <a:rPr lang="ru-RU" dirty="0"/>
              <a:t>5) охрана и в соответствии с установленными требованиями содержание объектов (в том числе зданий, сооружений) и территорий, имеющих историческое, культовое, культурное или природоохранное значение, и мест захоронений;</a:t>
            </a:r>
          </a:p>
          <a:p>
            <a:pPr marL="109728" indent="0">
              <a:buNone/>
            </a:pPr>
            <a:r>
              <a:rPr lang="ru-RU" dirty="0"/>
              <a:t>6) оказание юридической помощи на безвозмездной или на льготной основе гражданам и некоммерческим организациям и правовое просвещение населения, деятельность по защите прав и свобод человека и гражданина;</a:t>
            </a:r>
          </a:p>
          <a:p>
            <a:pPr marL="109728" indent="0">
              <a:buNone/>
            </a:pPr>
            <a:r>
              <a:rPr lang="ru-RU" dirty="0"/>
              <a:t>7) профилактика социально опасных форм поведения граждан;</a:t>
            </a:r>
          </a:p>
          <a:p>
            <a:pPr marL="109728" indent="0">
              <a:buNone/>
            </a:pPr>
            <a:r>
              <a:rPr lang="ru-RU" dirty="0"/>
              <a:t>8) благотворительная деятельность, а также деятельность в области организации и поддержки благотворительности и добровольчества (</a:t>
            </a:r>
            <a:r>
              <a:rPr lang="ru-RU" dirty="0" err="1"/>
              <a:t>волонтерства</a:t>
            </a:r>
            <a:r>
              <a:rPr lang="ru-RU" dirty="0"/>
              <a:t>);</a:t>
            </a:r>
          </a:p>
          <a:p>
            <a:pPr marL="109728" indent="0">
              <a:buNone/>
            </a:pPr>
            <a:r>
              <a:rPr lang="ru-RU" dirty="0" smtClean="0"/>
              <a:t>9</a:t>
            </a:r>
            <a:r>
              <a:rPr lang="ru-RU" dirty="0"/>
              <a:t>) деятельность в области образования, просвещения, науки, культуры, искусства, здравоохранения, профилактики и охраны здоровья граждан, пропаганды здорового образа жизни, улучшения морально-психологического состояния граждан, физической культуры и спорта и содействие указанной деятельности, а также содействие духовному развитию личности;</a:t>
            </a:r>
          </a:p>
          <a:p>
            <a:pPr marL="109728" indent="0">
              <a:buNone/>
            </a:pPr>
            <a:r>
              <a:rPr lang="ru-RU" dirty="0"/>
              <a:t>10) формирование в обществе нетерпимости к коррупционному поведению;</a:t>
            </a:r>
          </a:p>
          <a:p>
            <a:pPr marL="109728" indent="0">
              <a:buNone/>
            </a:pPr>
            <a:r>
              <a:rPr lang="ru-RU" dirty="0" smtClean="0"/>
              <a:t>(11</a:t>
            </a:r>
            <a:r>
              <a:rPr lang="ru-RU" dirty="0"/>
              <a:t>) развитие межнационального сотрудничества, сохранение и защита самобытности, культуры, языков и традиций народов Российской Федерации;</a:t>
            </a:r>
          </a:p>
          <a:p>
            <a:pPr marL="109728" indent="0">
              <a:buNone/>
            </a:pPr>
            <a:r>
              <a:rPr lang="ru-RU" dirty="0" smtClean="0"/>
              <a:t>12</a:t>
            </a:r>
            <a:r>
              <a:rPr lang="ru-RU" dirty="0"/>
              <a:t>) деятельность в сфере патриотического, в том числе военно-патриотического, воспитания граждан Российской Федерации;</a:t>
            </a:r>
          </a:p>
          <a:p>
            <a:pPr marL="109728" indent="0">
              <a:buNone/>
            </a:pPr>
            <a:r>
              <a:rPr lang="ru-RU" dirty="0" smtClean="0"/>
              <a:t>13</a:t>
            </a:r>
            <a:r>
              <a:rPr lang="ru-RU" dirty="0"/>
              <a:t>) проведение поисковой работы, направленной на выявление неизвестных воинских захоронений и непогребенных останков защитников Отечества, установление имен погибших и пропавших без вести при защите Отечества;</a:t>
            </a:r>
          </a:p>
          <a:p>
            <a:pPr marL="109728" indent="0">
              <a:buNone/>
            </a:pPr>
            <a:r>
              <a:rPr lang="ru-RU" dirty="0" smtClean="0"/>
              <a:t>14</a:t>
            </a:r>
            <a:r>
              <a:rPr lang="ru-RU" dirty="0"/>
              <a:t>) участие в профилактике и (или) тушении пожаров и проведении аварийно-спасательных работ;</a:t>
            </a:r>
          </a:p>
          <a:p>
            <a:pPr marL="109728" indent="0">
              <a:buNone/>
            </a:pPr>
            <a:r>
              <a:rPr lang="ru-RU" dirty="0" smtClean="0"/>
              <a:t>15</a:t>
            </a:r>
            <a:r>
              <a:rPr lang="ru-RU" dirty="0"/>
              <a:t>) социальная и культурная адаптация и интеграция мигрантов;</a:t>
            </a:r>
          </a:p>
          <a:p>
            <a:pPr marL="109728" indent="0">
              <a:buNone/>
            </a:pPr>
            <a:r>
              <a:rPr lang="ru-RU" dirty="0" smtClean="0"/>
              <a:t>16</a:t>
            </a:r>
            <a:r>
              <a:rPr lang="ru-RU" dirty="0"/>
              <a:t>) мероприятия по медицинской реабилитации и социальной реабилитации, социальной и трудовой </a:t>
            </a:r>
            <a:r>
              <a:rPr lang="ru-RU" dirty="0" err="1"/>
              <a:t>реинтеграции</a:t>
            </a:r>
            <a:r>
              <a:rPr lang="ru-RU" dirty="0"/>
              <a:t> лиц, осуществляющих незаконное потребление наркотических средств или психотропных веществ;</a:t>
            </a:r>
          </a:p>
          <a:p>
            <a:pPr marL="109728" indent="0">
              <a:buNone/>
            </a:pPr>
            <a:r>
              <a:rPr lang="ru-RU" dirty="0" smtClean="0"/>
              <a:t>(17</a:t>
            </a:r>
            <a:r>
              <a:rPr lang="ru-RU" dirty="0"/>
              <a:t>) содействие повышению мобильности трудовых ресурсов;</a:t>
            </a:r>
          </a:p>
          <a:p>
            <a:pPr marL="109728" indent="0">
              <a:buNone/>
            </a:pPr>
            <a:r>
              <a:rPr lang="ru-RU" dirty="0" smtClean="0"/>
              <a:t>18</a:t>
            </a:r>
            <a:r>
              <a:rPr lang="ru-RU" dirty="0"/>
              <a:t>) увековечение памяти жертв политических репрессий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922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909" y="692696"/>
            <a:ext cx="8229600" cy="1066800"/>
          </a:xfr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/>
              <a:t>Виды поддержки для </a:t>
            </a:r>
            <a:r>
              <a:rPr lang="ru-RU" dirty="0"/>
              <a:t>СО НКО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</a:t>
            </a:r>
            <a:r>
              <a:rPr lang="ru-RU" dirty="0"/>
              <a:t>. 31.1 7-ФЗ об НКО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dirty="0"/>
              <a:t>Оказание поддержки социально ориентированным некоммерческим организациям осуществляется в следующих формах:</a:t>
            </a:r>
          </a:p>
          <a:p>
            <a:pPr marL="109728" indent="0">
              <a:buNone/>
            </a:pPr>
            <a:r>
              <a:rPr lang="ru-RU" dirty="0"/>
              <a:t>1) финансовая, имущественная, информационная, консультационная поддержка, а также поддержка в области подготовки, дополнительного профессионального образования работников и добровольцев (волонтеров) социально ориентированных некоммерческих организаций;</a:t>
            </a:r>
          </a:p>
          <a:p>
            <a:pPr marL="109728" indent="0">
              <a:buNone/>
            </a:pPr>
            <a:r>
              <a:rPr lang="ru-RU" dirty="0" smtClean="0"/>
              <a:t>2</a:t>
            </a:r>
            <a:r>
              <a:rPr lang="ru-RU" dirty="0"/>
              <a:t>) предоставление социально ориентированным некоммерческим организациям льгот по уплате налогов и сборов в соответствии с законодательством о налогах и сборах;</a:t>
            </a:r>
          </a:p>
          <a:p>
            <a:pPr marL="109728" indent="0">
              <a:buNone/>
            </a:pPr>
            <a:r>
              <a:rPr lang="ru-RU" dirty="0"/>
              <a:t>3) осуществление закупок товаров, работ, услуг для обеспечения государственных и муниципальных нужд у социально ориентированных некоммерческих организаций в порядке, установленном законодательством Российской Федерации о контрактной системе в сфере закупок товаров, работ, услуг для обеспечения государственных и муниципальных нужд;</a:t>
            </a:r>
          </a:p>
          <a:p>
            <a:pPr marL="109728" indent="0">
              <a:buNone/>
            </a:pPr>
            <a:r>
              <a:rPr lang="ru-RU" dirty="0" smtClean="0"/>
              <a:t>4</a:t>
            </a:r>
            <a:r>
              <a:rPr lang="ru-RU" dirty="0"/>
              <a:t>) предоставление юридическим лицам, оказывающим социально ориентированным некоммерческим организациям материальную поддержку, льгот по уплате налогов и сборов в соответствии с законодательством о налогах и сборах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962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/>
              <a:t>Реестры СО НКО </a:t>
            </a:r>
            <a:br>
              <a:rPr lang="ru-RU" dirty="0" smtClean="0"/>
            </a:br>
            <a:r>
              <a:rPr lang="ru-RU" dirty="0" smtClean="0"/>
              <a:t>ст. 31.2 7-ФЗ об НКО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/>
              <a:t>Федеральные органы исполнительной власти, органы исполнительной власти субъектов Российской Федерации и местные администрации, оказывающие поддержку социально ориентированным некоммерческим организациям, формируют и ведут </a:t>
            </a:r>
            <a:r>
              <a:rPr lang="ru-RU" b="1" dirty="0"/>
              <a:t>федеральные, государственные и муниципальные реестры </a:t>
            </a:r>
            <a:r>
              <a:rPr lang="ru-RU" dirty="0"/>
              <a:t>социально ориентированных некоммерческих организаций - получателей такой поддержки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www.economy.gov.ru/material/dokumenty/reestr_socialno_orientirovannyh_nekommercheskih_organizaciy.html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0385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11" y="1052513"/>
            <a:ext cx="5742177" cy="5521325"/>
          </a:xfrm>
        </p:spPr>
      </p:pic>
    </p:spTree>
    <p:extLst>
      <p:ext uri="{BB962C8B-B14F-4D97-AF65-F5344CB8AC3E}">
        <p14:creationId xmlns:p14="http://schemas.microsoft.com/office/powerpoint/2010/main" val="934281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2455912"/>
          </a:xfr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ГОСУДАРСТВЕННЫЙ (МУНИЦИПАЛЬНЫЙ) СОЦИАЛЬНЫЙ ЗАКАЗ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7966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Autofit/>
          </a:bodyPr>
          <a:lstStyle/>
          <a:p>
            <a:r>
              <a:rPr lang="ru-RU" sz="2800" dirty="0" smtClean="0"/>
              <a:t>Федеральный закон </a:t>
            </a:r>
            <a:r>
              <a:rPr lang="ru-RU" sz="2800" dirty="0"/>
              <a:t>о </a:t>
            </a:r>
            <a:r>
              <a:rPr lang="ru-RU" sz="2800" dirty="0" smtClean="0"/>
              <a:t>государственном </a:t>
            </a:r>
            <a:r>
              <a:rPr lang="ru-RU" sz="2800" dirty="0"/>
              <a:t>(</a:t>
            </a:r>
            <a:r>
              <a:rPr lang="ru-RU" sz="2800" dirty="0" smtClean="0"/>
              <a:t>муниципальном) социальном заказе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dirty="0" smtClean="0"/>
              <a:t>О чем закон: формирование </a:t>
            </a:r>
            <a:r>
              <a:rPr lang="ru-RU" dirty="0"/>
              <a:t>и </a:t>
            </a:r>
            <a:r>
              <a:rPr lang="ru-RU" dirty="0" smtClean="0"/>
              <a:t>исполнение </a:t>
            </a:r>
            <a:r>
              <a:rPr lang="ru-RU" dirty="0"/>
              <a:t>государственных (муниципальных) социальных заказов на оказание государственных (муниципальных) услуг физическим лицам за счет субсидий, предоставляемых из бюджетов бюджетной системы Российской Федерации, в отраслях социальной сферы, к которым в целях настоящего Федерального закона относятся </a:t>
            </a:r>
            <a:r>
              <a:rPr lang="ru-RU" b="1" dirty="0"/>
              <a:t>образование, здравоохранение, социальная защита, занятость населения, физическая культура и спорт, туризм </a:t>
            </a:r>
            <a:r>
              <a:rPr lang="ru-RU" dirty="0"/>
              <a:t>(далее - отрасли социальной сферы), в том числе права и обязанности участников таких отношений, отношения, связанные со способами отбора исполнителей государственных (муниципальных) услуг в социальной сфере на конкурентной основе</a:t>
            </a:r>
          </a:p>
        </p:txBody>
      </p:sp>
    </p:spTree>
    <p:extLst>
      <p:ext uri="{BB962C8B-B14F-4D97-AF65-F5344CB8AC3E}">
        <p14:creationId xmlns:p14="http://schemas.microsoft.com/office/powerpoint/2010/main" val="21207108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Уже можно участвовать?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Сначала будет происходить апробация.</a:t>
            </a:r>
          </a:p>
          <a:p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Закон </a:t>
            </a:r>
            <a:r>
              <a:rPr lang="ru-RU" dirty="0"/>
              <a:t>будет реализовываться в регионах, которые определит </a:t>
            </a:r>
            <a:r>
              <a:rPr lang="ru-RU" dirty="0" smtClean="0"/>
              <a:t>правительство, в частности,  в сфере социального обслуживания (кроме стационарной </a:t>
            </a:r>
            <a:r>
              <a:rPr lang="ru-RU" dirty="0"/>
              <a:t>формы</a:t>
            </a:r>
            <a:r>
              <a:rPr lang="ru-RU" dirty="0" smtClean="0"/>
              <a:t>),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Регионы, </a:t>
            </a:r>
            <a:r>
              <a:rPr lang="ru-RU" dirty="0"/>
              <a:t>на территории которых в 2021-2024 годах будет реализовываться закон, </a:t>
            </a:r>
            <a:r>
              <a:rPr lang="ru-RU" dirty="0" smtClean="0"/>
              <a:t>определяют </a:t>
            </a:r>
            <a:r>
              <a:rPr lang="ru-RU" dirty="0"/>
              <a:t>федеральные органы исполнительной </a:t>
            </a:r>
            <a:r>
              <a:rPr lang="ru-RU" dirty="0" smtClean="0"/>
              <a:t>власти.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КАК УЗНАТЬ ПОДРОБНОСТИ:</a:t>
            </a:r>
          </a:p>
          <a:p>
            <a:pPr marL="109728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://minfin.gov.ru/ru/perfomance/budget/social_tools/social_order/approbation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4094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14" y="836613"/>
            <a:ext cx="6037571" cy="5737225"/>
          </a:xfrm>
        </p:spPr>
      </p:pic>
    </p:spTree>
    <p:extLst>
      <p:ext uri="{BB962C8B-B14F-4D97-AF65-F5344CB8AC3E}">
        <p14:creationId xmlns:p14="http://schemas.microsoft.com/office/powerpoint/2010/main" val="7322353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/>
          </a:bodyPr>
          <a:lstStyle/>
          <a:p>
            <a:r>
              <a:rPr lang="ru-RU" dirty="0"/>
              <a:t>Московская область  (городской округ Балашиха</a:t>
            </a:r>
            <a:r>
              <a:rPr lang="ru-RU" dirty="0" smtClean="0"/>
              <a:t>)</a:t>
            </a:r>
          </a:p>
          <a:p>
            <a:r>
              <a:rPr lang="ru-RU" dirty="0"/>
              <a:t>Ханты-Мансийский автономный округ — Югра (город Нижневартовск</a:t>
            </a:r>
            <a:r>
              <a:rPr lang="ru-RU" dirty="0" smtClean="0"/>
              <a:t>)</a:t>
            </a:r>
          </a:p>
          <a:p>
            <a:r>
              <a:rPr lang="ru-RU" dirty="0"/>
              <a:t>Новгородская область (город Великий Новгород</a:t>
            </a:r>
            <a:r>
              <a:rPr lang="ru-RU" dirty="0" smtClean="0"/>
              <a:t>)</a:t>
            </a:r>
          </a:p>
          <a:p>
            <a:r>
              <a:rPr lang="ru-RU" dirty="0"/>
              <a:t>Красноярский край (город Красноярск) </a:t>
            </a:r>
            <a:endParaRPr lang="ru-RU" dirty="0" smtClean="0"/>
          </a:p>
          <a:p>
            <a:r>
              <a:rPr lang="ru-RU" dirty="0"/>
              <a:t>Ярославская область (город Ярославль</a:t>
            </a:r>
            <a:r>
              <a:rPr lang="ru-RU" dirty="0" smtClean="0"/>
              <a:t>)</a:t>
            </a:r>
          </a:p>
          <a:p>
            <a:r>
              <a:rPr lang="ru-RU" dirty="0"/>
              <a:t>Калининградская область (Черняховский </a:t>
            </a:r>
            <a:r>
              <a:rPr lang="ru-RU" dirty="0" smtClean="0"/>
              <a:t>городской </a:t>
            </a:r>
            <a:r>
              <a:rPr lang="ru-RU" dirty="0"/>
              <a:t>округ)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5436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Что нового?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Возможность участия в конкурсе на оказание социальных услуг за счет </a:t>
            </a:r>
            <a:r>
              <a:rPr lang="ru-RU" dirty="0"/>
              <a:t>бюджетных </a:t>
            </a:r>
            <a:r>
              <a:rPr lang="ru-RU" dirty="0" smtClean="0"/>
              <a:t>средств, в законе: «конкурс </a:t>
            </a:r>
            <a:r>
              <a:rPr lang="ru-RU" dirty="0"/>
              <a:t>на заключение соглашения об оказании государственных (муниципальных) услуг в социальной </a:t>
            </a:r>
            <a:r>
              <a:rPr lang="ru-RU" dirty="0" smtClean="0"/>
              <a:t>сфере».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Сертификат для потребителя, с которым он </a:t>
            </a:r>
            <a:r>
              <a:rPr lang="ru-RU" dirty="0"/>
              <a:t>может выбрать </a:t>
            </a:r>
            <a:r>
              <a:rPr lang="ru-RU" dirty="0" smtClean="0"/>
              <a:t>исполнителя </a:t>
            </a:r>
            <a:r>
              <a:rPr lang="ru-RU" dirty="0"/>
              <a:t>(исполнителей) услуг из реестра исполнителей услуг </a:t>
            </a:r>
            <a:r>
              <a:rPr lang="ru-RU" dirty="0" smtClean="0"/>
              <a:t>по этому </a:t>
            </a:r>
            <a:r>
              <a:rPr lang="ru-RU" dirty="0"/>
              <a:t>социальному </a:t>
            </a:r>
            <a:r>
              <a:rPr lang="ru-RU" dirty="0" smtClean="0"/>
              <a:t>сертификату.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6115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ru-RU" dirty="0" smtClean="0"/>
              <a:t>Сколько же этих реестров?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ВАЖНО ЗАПОМНИТЬ ТРИ РЕЕСТРА: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Реестр поставщиков социальных услуг.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Реестр социально-ориентированных НКО.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/>
              <a:t>Реестр исполнителей услуг (социальный заказ</a:t>
            </a:r>
            <a:r>
              <a:rPr lang="ru-RU" dirty="0" smtClean="0"/>
              <a:t>).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i="1" dirty="0" smtClean="0"/>
              <a:t>По ситуации: Реестр исполнителей общественно-полезных услуг.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5085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5"/>
            <a:ext cx="7772400" cy="792088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556793"/>
            <a:ext cx="7772400" cy="5040559"/>
          </a:xfrm>
        </p:spPr>
        <p:txBody>
          <a:bodyPr>
            <a:normAutofit/>
          </a:bodyPr>
          <a:lstStyle/>
          <a:p>
            <a:r>
              <a:rPr lang="ru-RU" b="1" dirty="0" smtClean="0"/>
              <a:t>Старинова Наталья Львовна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руководитель юридического отдела Синодального отдела по церковной благотворительности</a:t>
            </a:r>
            <a:r>
              <a:rPr lang="en-US" dirty="0" smtClean="0"/>
              <a:t> </a:t>
            </a:r>
            <a:r>
              <a:rPr lang="ru-RU" dirty="0" smtClean="0"/>
              <a:t>социальному служению Русской Православной Церкви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r>
              <a:rPr lang="ru-RU" dirty="0" smtClean="0"/>
              <a:t>Ваши вопросы и предложения по проведению интернет-семинаров по правовым вопросам в социальной сфере: </a:t>
            </a:r>
            <a:r>
              <a:rPr lang="en-US" dirty="0" smtClean="0">
                <a:hlinkClick r:id="rId2"/>
              </a:rPr>
              <a:t>n.starinova@gmail.com</a:t>
            </a:r>
            <a:endParaRPr lang="ru-RU" dirty="0" smtClean="0"/>
          </a:p>
          <a:p>
            <a:r>
              <a:rPr lang="ru-RU" smtClean="0"/>
              <a:t>8(916)723-74-76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en-US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365104"/>
            <a:ext cx="6635182" cy="178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1238</TotalTime>
  <Words>4119</Words>
  <Application>Microsoft Office PowerPoint</Application>
  <PresentationFormat>Экран (4:3)</PresentationFormat>
  <Paragraphs>295</Paragraphs>
  <Slides>60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4" baseType="lpstr">
      <vt:lpstr>Georgia</vt:lpstr>
      <vt:lpstr>Trebuchet MS</vt:lpstr>
      <vt:lpstr>Wingdings 2</vt:lpstr>
      <vt:lpstr>Городская</vt:lpstr>
      <vt:lpstr>   Наша деятельность: правовое регулирование помощи в кризисных центрах</vt:lpstr>
      <vt:lpstr>О чем будем говорить? </vt:lpstr>
      <vt:lpstr>Почему это важно?</vt:lpstr>
      <vt:lpstr>Нормативно-правовые акты федерального уровня</vt:lpstr>
      <vt:lpstr>Презентация PowerPoint</vt:lpstr>
      <vt:lpstr>Полномочия государственных органов субъектов Федерации</vt:lpstr>
      <vt:lpstr>Презентация PowerPoint</vt:lpstr>
      <vt:lpstr>Информирование граждан и организаций по вопросам социального обслуживания</vt:lpstr>
      <vt:lpstr>Тамбовская область Управление социальной защиты и семейной политики</vt:lpstr>
      <vt:lpstr>Республика Дагестан Министерство труда и социального развития</vt:lpstr>
      <vt:lpstr>Свердловская область Министерство социальной политики</vt:lpstr>
      <vt:lpstr>Краснодарский край Министерство труда и социального развития</vt:lpstr>
      <vt:lpstr>Забайкальский край Министерство труда и социальной защиты</vt:lpstr>
      <vt:lpstr>Брянская область Департамент семьи, социальной и демографической политики</vt:lpstr>
      <vt:lpstr>Приморский край Министерство труда и социальной политики</vt:lpstr>
      <vt:lpstr>Термины в законе</vt:lpstr>
      <vt:lpstr>Социальные услуги</vt:lpstr>
      <vt:lpstr>Социальная услуга – что это такое?  ст. 3, п.п. 2. 442-ФЗ</vt:lpstr>
      <vt:lpstr>Формы социального обслуживания ст. 19 442-ФЗ</vt:lpstr>
      <vt:lpstr>Какие бывают соц.услуги и какая наша деятельность попадает в это понятие? ст. 20 442-ФЗ</vt:lpstr>
      <vt:lpstr>Как поточнее узнать, какие конкретно действия являются соц.услугами? </vt:lpstr>
      <vt:lpstr>Стандарты социальных услуг  ч. 3 ст. 2 442-ФЗ </vt:lpstr>
      <vt:lpstr>Порядок оказания социальных услуг ч. 2 ст. 27 442-ФЗ</vt:lpstr>
      <vt:lpstr>Срочные социальные услуги  ст. 21 442-ФЗ</vt:lpstr>
      <vt:lpstr>Срочные социальные услуги</vt:lpstr>
      <vt:lpstr>Социальное сопровождение</vt:lpstr>
      <vt:lpstr>Получатель социальных услуг</vt:lpstr>
      <vt:lpstr>Получатель социальных услуг</vt:lpstr>
      <vt:lpstr>Как понять, могут ли человеку оказываться социальные услуги?</vt:lpstr>
      <vt:lpstr>Нуждаемость в социальном обслуживании</vt:lpstr>
      <vt:lpstr>Заявительный принцип социального облуживания ст. 14 442-ФЗ</vt:lpstr>
      <vt:lpstr>Индивидуальная программа предоставления социальных услуг ст. 16 442-ФЗ</vt:lpstr>
      <vt:lpstr>Индивидуальная программа предоставления социальных услуг</vt:lpstr>
      <vt:lpstr>Договор на социальное обслуживание</vt:lpstr>
      <vt:lpstr>Платное и бесплатное социальное обслуживание</vt:lpstr>
      <vt:lpstr>Кому именно соц.услуги могут оказываться государством бесплатно? ст. 31 442-ФЗ</vt:lpstr>
      <vt:lpstr>Если человек не вправе получить услуги бесплатно, как узнать плату? Ст. 32 442-ФЗ</vt:lpstr>
      <vt:lpstr>Поставщик социальных услуг</vt:lpstr>
      <vt:lpstr>Какая организация может быть поставщиком социальных услуг?</vt:lpstr>
      <vt:lpstr>Реестр поставщиков социальных услуг – что это такое?</vt:lpstr>
      <vt:lpstr>Презентация PowerPoint</vt:lpstr>
      <vt:lpstr>Финансирование социального обслуживания</vt:lpstr>
      <vt:lpstr>СОЦИАЛЬНОЕ ОБСЛУЖИВАНИЕ</vt:lpstr>
      <vt:lpstr>Где можно найти средства на оказание социальных услуг? ч. 1 ст. 30 442-ФЗ</vt:lpstr>
      <vt:lpstr>Финансирование социального обслуживания для некоммерческих организаций ч. 4 ст. 30 442-ФЗ</vt:lpstr>
      <vt:lpstr>Компенсация затрат </vt:lpstr>
      <vt:lpstr>Тарифы на социальные услуги</vt:lpstr>
      <vt:lpstr>СОЦИАЛЬНО-ОРИЕНТИРОВАННЫЕ НКО</vt:lpstr>
      <vt:lpstr>Кто такие СО НКО?  ст. 31.1 7-ФЗ об НКО</vt:lpstr>
      <vt:lpstr>Виды поддержки для СО НКО  ст. 31.1 7-ФЗ об НКО</vt:lpstr>
      <vt:lpstr>Реестры СО НКО  ст. 31.2 7-ФЗ об НКО</vt:lpstr>
      <vt:lpstr>Презентация PowerPoint</vt:lpstr>
      <vt:lpstr>ГОСУДАРСТВЕННЫЙ (МУНИЦИПАЛЬНЫЙ) СОЦИАЛЬНЫЙ ЗАКАЗ</vt:lpstr>
      <vt:lpstr>Федеральный закон о государственном (муниципальном) социальном заказе </vt:lpstr>
      <vt:lpstr>Уже можно участвовать?</vt:lpstr>
      <vt:lpstr>Презентация PowerPoint</vt:lpstr>
      <vt:lpstr>Презентация PowerPoint</vt:lpstr>
      <vt:lpstr>Что нового?</vt:lpstr>
      <vt:lpstr>Сколько же этих реестров?</vt:lpstr>
      <vt:lpstr>Благодарю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основах социального обслуживания граждан в Российской Федерации</dc:title>
  <dc:creator>NStarinova</dc:creator>
  <cp:lastModifiedBy>Наталья Львовна Старинова</cp:lastModifiedBy>
  <cp:revision>65</cp:revision>
  <cp:lastPrinted>2015-03-25T13:06:38Z</cp:lastPrinted>
  <dcterms:created xsi:type="dcterms:W3CDTF">2015-03-23T12:25:11Z</dcterms:created>
  <dcterms:modified xsi:type="dcterms:W3CDTF">2021-03-28T17:14:42Z</dcterms:modified>
</cp:coreProperties>
</file>