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20"/>
  </p:notesMasterIdLst>
  <p:sldIdLst>
    <p:sldId id="296" r:id="rId2"/>
    <p:sldId id="258" r:id="rId3"/>
    <p:sldId id="260" r:id="rId4"/>
    <p:sldId id="298" r:id="rId5"/>
    <p:sldId id="299" r:id="rId6"/>
    <p:sldId id="300" r:id="rId7"/>
    <p:sldId id="301" r:id="rId8"/>
    <p:sldId id="302" r:id="rId9"/>
    <p:sldId id="303" r:id="rId10"/>
    <p:sldId id="259" r:id="rId11"/>
    <p:sldId id="269" r:id="rId12"/>
    <p:sldId id="271" r:id="rId13"/>
    <p:sldId id="275" r:id="rId14"/>
    <p:sldId id="276" r:id="rId15"/>
    <p:sldId id="277" r:id="rId16"/>
    <p:sldId id="282" r:id="rId17"/>
    <p:sldId id="289" r:id="rId18"/>
    <p:sldId id="294" r:id="rId1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1B4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19" autoAdjust="0"/>
  </p:normalViewPr>
  <p:slideViewPr>
    <p:cSldViewPr snapToGrid="0">
      <p:cViewPr varScale="1">
        <p:scale>
          <a:sx n="78" d="100"/>
          <a:sy n="78" d="100"/>
        </p:scale>
        <p:origin x="15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0" name="Shape 460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63" name="Shape 463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Shape 464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6274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17" name="Shape 6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Слайд </a:t>
            </a:r>
            <a:r>
              <a:rPr lang="en-US" i="1" dirty="0" err="1"/>
              <a:t>висит</a:t>
            </a:r>
            <a:r>
              <a:rPr lang="en-US" i="1" dirty="0"/>
              <a:t> </a:t>
            </a:r>
            <a:r>
              <a:rPr lang="en-US" i="1" dirty="0" err="1"/>
              <a:t>до</a:t>
            </a:r>
            <a:r>
              <a:rPr lang="en-US" i="1" dirty="0"/>
              <a:t> </a:t>
            </a:r>
            <a:r>
              <a:rPr lang="en-US" i="1" dirty="0" err="1"/>
              <a:t>начала</a:t>
            </a:r>
            <a:r>
              <a:rPr lang="en-US" i="1" dirty="0"/>
              <a:t> </a:t>
            </a:r>
            <a:r>
              <a:rPr lang="en-US" i="1" dirty="0" err="1"/>
              <a:t>выступления</a:t>
            </a:r>
            <a:r>
              <a:rPr lang="en-US" i="1" dirty="0"/>
              <a:t> + </a:t>
            </a:r>
            <a:r>
              <a:rPr lang="en-US" i="1" dirty="0" err="1"/>
              <a:t>пока</a:t>
            </a:r>
            <a:r>
              <a:rPr lang="en-US" i="1" dirty="0"/>
              <a:t> </a:t>
            </a:r>
            <a:r>
              <a:rPr lang="en-US" i="1" dirty="0" err="1"/>
              <a:t>здороваюсь</a:t>
            </a:r>
            <a:r>
              <a:rPr lang="en-US" i="1" dirty="0"/>
              <a:t> и </a:t>
            </a:r>
            <a:r>
              <a:rPr lang="en-US" i="1" dirty="0" err="1"/>
              <a:t>представляюсь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/>
              <a:t>– </a:t>
            </a:r>
            <a:r>
              <a:rPr lang="en-US" b="1" dirty="0" err="1"/>
              <a:t>Будут</a:t>
            </a:r>
            <a:r>
              <a:rPr lang="en-US" b="1" dirty="0"/>
              <a:t> </a:t>
            </a:r>
            <a:r>
              <a:rPr lang="en-US" b="1" dirty="0" err="1"/>
              <a:t>озвучены</a:t>
            </a:r>
            <a:r>
              <a:rPr lang="en-US" b="1" dirty="0"/>
              <a:t> </a:t>
            </a:r>
            <a:r>
              <a:rPr lang="en-US" b="1" dirty="0" err="1"/>
              <a:t>практические</a:t>
            </a:r>
            <a:r>
              <a:rPr lang="en-US" b="1" dirty="0"/>
              <a:t> и </a:t>
            </a:r>
            <a:r>
              <a:rPr lang="en-US" b="1" dirty="0" err="1"/>
              <a:t>теоретические</a:t>
            </a:r>
            <a:r>
              <a:rPr lang="en-US" b="1" dirty="0"/>
              <a:t> </a:t>
            </a:r>
            <a:r>
              <a:rPr lang="en-US" b="1" dirty="0" err="1"/>
              <a:t>основы</a:t>
            </a:r>
            <a:r>
              <a:rPr lang="en-US" b="1" dirty="0"/>
              <a:t> (</a:t>
            </a:r>
            <a:r>
              <a:rPr lang="en-US" b="1" dirty="0" err="1"/>
              <a:t>азы</a:t>
            </a:r>
            <a:r>
              <a:rPr lang="en-US" b="1" dirty="0"/>
              <a:t>), </a:t>
            </a:r>
            <a:r>
              <a:rPr lang="en-US" b="1" dirty="0" err="1"/>
              <a:t>если</a:t>
            </a:r>
            <a:r>
              <a:rPr lang="en-US" b="1" dirty="0"/>
              <a:t> </a:t>
            </a:r>
            <a:r>
              <a:rPr lang="en-US" b="1" dirty="0" err="1"/>
              <a:t>что-то</a:t>
            </a:r>
            <a:r>
              <a:rPr lang="en-US" b="1" dirty="0"/>
              <a:t> </a:t>
            </a:r>
            <a:r>
              <a:rPr lang="en-US" b="1" dirty="0" err="1"/>
              <a:t>нужно</a:t>
            </a:r>
            <a:r>
              <a:rPr lang="en-US" b="1" dirty="0"/>
              <a:t> </a:t>
            </a:r>
            <a:r>
              <a:rPr lang="en-US" b="1" dirty="0" err="1"/>
              <a:t>рассмотреть</a:t>
            </a:r>
            <a:r>
              <a:rPr lang="en-US" b="1" dirty="0"/>
              <a:t> </a:t>
            </a:r>
            <a:r>
              <a:rPr lang="en-US" b="1" dirty="0" err="1"/>
              <a:t>подробнее</a:t>
            </a:r>
            <a:r>
              <a:rPr lang="en-US" b="1" dirty="0"/>
              <a:t> – </a:t>
            </a:r>
            <a:r>
              <a:rPr lang="en-US" b="1" dirty="0" err="1"/>
              <a:t>задавайте</a:t>
            </a:r>
            <a:r>
              <a:rPr lang="en-US" b="1" dirty="0"/>
              <a:t> </a:t>
            </a:r>
            <a:r>
              <a:rPr lang="en-US" b="1" dirty="0" err="1"/>
              <a:t>Ваши</a:t>
            </a:r>
            <a:r>
              <a:rPr lang="en-US" b="1" dirty="0"/>
              <a:t> </a:t>
            </a:r>
            <a:r>
              <a:rPr lang="en-US" b="1" dirty="0" err="1"/>
              <a:t>вопросы</a:t>
            </a:r>
            <a:r>
              <a:rPr lang="en-US" b="1" dirty="0"/>
              <a:t> </a:t>
            </a:r>
            <a:r>
              <a:rPr lang="en-US" b="1" dirty="0" err="1"/>
              <a:t>по</a:t>
            </a:r>
            <a:r>
              <a:rPr lang="en-US" b="1" dirty="0"/>
              <a:t> </a:t>
            </a:r>
            <a:r>
              <a:rPr lang="en-US" b="1" dirty="0" err="1"/>
              <a:t>ходу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b="1" dirty="0"/>
              <a:t>– </a:t>
            </a:r>
            <a:r>
              <a:rPr lang="en-US" b="1" dirty="0" err="1"/>
              <a:t>Основано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обобщенном</a:t>
            </a:r>
            <a:r>
              <a:rPr lang="en-US" b="1" dirty="0"/>
              <a:t> </a:t>
            </a:r>
            <a:r>
              <a:rPr lang="en-US" b="1" dirty="0" err="1"/>
              <a:t>опыте</a:t>
            </a:r>
            <a:r>
              <a:rPr lang="en-US" b="1" dirty="0"/>
              <a:t> </a:t>
            </a:r>
            <a:r>
              <a:rPr lang="en-US" b="1" dirty="0" err="1"/>
              <a:t>московской</a:t>
            </a:r>
            <a:r>
              <a:rPr lang="en-US" b="1" dirty="0"/>
              <a:t> </a:t>
            </a:r>
            <a:r>
              <a:rPr lang="en-US" b="1" dirty="0" err="1"/>
              <a:t>службы</a:t>
            </a:r>
            <a:r>
              <a:rPr lang="en-US" b="1" dirty="0"/>
              <a:t> «</a:t>
            </a:r>
            <a:r>
              <a:rPr lang="en-US" b="1" dirty="0" err="1"/>
              <a:t>Милосердие</a:t>
            </a:r>
            <a:r>
              <a:rPr lang="en-US" b="1" dirty="0"/>
              <a:t>» и </a:t>
            </a:r>
            <a:r>
              <a:rPr lang="en-US" b="1" dirty="0" err="1"/>
              <a:t>региональных</a:t>
            </a:r>
            <a:r>
              <a:rPr lang="en-US" b="1" dirty="0"/>
              <a:t> </a:t>
            </a:r>
            <a:r>
              <a:rPr lang="en-US" b="1" dirty="0" err="1"/>
              <a:t>церковных</a:t>
            </a:r>
            <a:r>
              <a:rPr lang="en-US" b="1" dirty="0"/>
              <a:t> </a:t>
            </a:r>
            <a:r>
              <a:rPr lang="en-US" b="1" dirty="0" err="1"/>
              <a:t>социальных</a:t>
            </a:r>
            <a:r>
              <a:rPr lang="en-US" b="1" dirty="0"/>
              <a:t> </a:t>
            </a:r>
            <a:r>
              <a:rPr lang="en-US" b="1" dirty="0" err="1"/>
              <a:t>служб</a:t>
            </a:r>
            <a:r>
              <a:rPr lang="en-US" b="1" dirty="0"/>
              <a:t> и </a:t>
            </a:r>
            <a:r>
              <a:rPr lang="en-US" b="1" dirty="0" err="1"/>
              <a:t>добровольческих</a:t>
            </a:r>
            <a:r>
              <a:rPr lang="en-US" b="1" dirty="0"/>
              <a:t> </a:t>
            </a:r>
            <a:r>
              <a:rPr lang="en-US" b="1" dirty="0" err="1"/>
              <a:t>объединений</a:t>
            </a:r>
            <a:endParaRPr dirty="0"/>
          </a:p>
        </p:txBody>
      </p:sp>
      <p:sp>
        <p:nvSpPr>
          <p:cNvPr id="618" name="Shape 61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755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6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31" name="Shape 6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Патриарх</a:t>
            </a:r>
            <a:r>
              <a:rPr lang="en-US" dirty="0"/>
              <a:t> </a:t>
            </a:r>
            <a:r>
              <a:rPr lang="en-US" dirty="0" err="1"/>
              <a:t>Кирилл</a:t>
            </a:r>
            <a:r>
              <a:rPr lang="en-US" dirty="0"/>
              <a:t>: «</a:t>
            </a:r>
            <a:r>
              <a:rPr lang="en-US" dirty="0" err="1"/>
              <a:t>Если</a:t>
            </a:r>
            <a:r>
              <a:rPr lang="en-US" dirty="0"/>
              <a:t> в </a:t>
            </a:r>
            <a:r>
              <a:rPr lang="en-US" dirty="0" err="1"/>
              <a:t>каких-то</a:t>
            </a:r>
            <a:r>
              <a:rPr lang="en-US" dirty="0"/>
              <a:t> </a:t>
            </a:r>
            <a:r>
              <a:rPr lang="en-US" dirty="0" err="1"/>
              <a:t>приходах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епархиях</a:t>
            </a:r>
            <a:r>
              <a:rPr lang="en-US" dirty="0"/>
              <a:t> </a:t>
            </a:r>
            <a:r>
              <a:rPr lang="en-US" dirty="0" err="1"/>
              <a:t>кто-то</a:t>
            </a:r>
            <a:r>
              <a:rPr lang="en-US" dirty="0"/>
              <a:t> </a:t>
            </a:r>
            <a:r>
              <a:rPr lang="en-US" dirty="0" err="1"/>
              <a:t>все</a:t>
            </a:r>
            <a:r>
              <a:rPr lang="en-US" dirty="0"/>
              <a:t> </a:t>
            </a:r>
            <a:r>
              <a:rPr lang="en-US" dirty="0" err="1"/>
              <a:t>еще</a:t>
            </a:r>
            <a:r>
              <a:rPr lang="en-US" dirty="0"/>
              <a:t> </a:t>
            </a:r>
            <a:r>
              <a:rPr lang="en-US" dirty="0" err="1"/>
              <a:t>считает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социальное</a:t>
            </a:r>
            <a:r>
              <a:rPr lang="en-US" dirty="0"/>
              <a:t> </a:t>
            </a:r>
            <a:r>
              <a:rPr lang="en-US" dirty="0" err="1"/>
              <a:t>служение</a:t>
            </a:r>
            <a:r>
              <a:rPr lang="en-US" dirty="0"/>
              <a:t> </a:t>
            </a:r>
            <a:r>
              <a:rPr lang="en-US" dirty="0" err="1"/>
              <a:t>Церкви</a:t>
            </a:r>
            <a:r>
              <a:rPr lang="en-US" dirty="0"/>
              <a:t> </a:t>
            </a: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нечто</a:t>
            </a:r>
            <a:r>
              <a:rPr lang="en-US" dirty="0"/>
              <a:t> </a:t>
            </a:r>
            <a:r>
              <a:rPr lang="en-US" dirty="0" err="1"/>
              <a:t>второстепенное</a:t>
            </a:r>
            <a:r>
              <a:rPr lang="en-US" dirty="0"/>
              <a:t>, </a:t>
            </a:r>
            <a:r>
              <a:rPr lang="en-US" dirty="0" err="1"/>
              <a:t>прямо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связанное</a:t>
            </a:r>
            <a:r>
              <a:rPr lang="en-US" dirty="0"/>
              <a:t> с </a:t>
            </a:r>
            <a:r>
              <a:rPr lang="en-US" dirty="0" err="1"/>
              <a:t>посещением</a:t>
            </a:r>
            <a:r>
              <a:rPr lang="en-US" dirty="0"/>
              <a:t> </a:t>
            </a:r>
            <a:r>
              <a:rPr lang="en-US" dirty="0" err="1"/>
              <a:t>воскресных</a:t>
            </a:r>
            <a:r>
              <a:rPr lang="en-US" dirty="0"/>
              <a:t> </a:t>
            </a:r>
            <a:r>
              <a:rPr lang="en-US" dirty="0" err="1"/>
              <a:t>богослужений</a:t>
            </a:r>
            <a:r>
              <a:rPr lang="en-US" dirty="0"/>
              <a:t> и с </a:t>
            </a:r>
            <a:r>
              <a:rPr lang="en-US" dirty="0" err="1"/>
              <a:t>исповеданием</a:t>
            </a:r>
            <a:r>
              <a:rPr lang="en-US" dirty="0"/>
              <a:t> </a:t>
            </a:r>
            <a:r>
              <a:rPr lang="en-US" dirty="0" err="1"/>
              <a:t>нашей</a:t>
            </a:r>
            <a:r>
              <a:rPr lang="en-US" dirty="0"/>
              <a:t> </a:t>
            </a:r>
            <a:r>
              <a:rPr lang="en-US" dirty="0" err="1"/>
              <a:t>веры</a:t>
            </a:r>
            <a:r>
              <a:rPr lang="en-US" dirty="0"/>
              <a:t>,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эти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глубоко</a:t>
            </a:r>
            <a:r>
              <a:rPr lang="en-US" dirty="0"/>
              <a:t> </a:t>
            </a:r>
            <a:r>
              <a:rPr lang="en-US" dirty="0" err="1"/>
              <a:t>ошибаются</a:t>
            </a:r>
            <a:r>
              <a:rPr lang="en-US" dirty="0"/>
              <a:t>. </a:t>
            </a:r>
            <a:r>
              <a:rPr lang="en-US" dirty="0" err="1"/>
              <a:t>Эта</a:t>
            </a:r>
            <a:r>
              <a:rPr lang="en-US" dirty="0"/>
              <a:t> </a:t>
            </a:r>
            <a:r>
              <a:rPr lang="en-US" dirty="0" err="1"/>
              <a:t>позиция</a:t>
            </a:r>
            <a:r>
              <a:rPr lang="en-US" dirty="0"/>
              <a:t> </a:t>
            </a:r>
            <a:r>
              <a:rPr lang="en-US" dirty="0" err="1"/>
              <a:t>нецерковная</a:t>
            </a:r>
            <a:r>
              <a:rPr lang="en-US" dirty="0"/>
              <a:t>».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 err="1"/>
              <a:t>Мотивационное</a:t>
            </a:r>
            <a:r>
              <a:rPr lang="en-US" i="1" dirty="0"/>
              <a:t> </a:t>
            </a:r>
            <a:r>
              <a:rPr lang="en-US" i="1" dirty="0" err="1"/>
              <a:t>вступление</a:t>
            </a:r>
            <a:r>
              <a:rPr lang="en-US" i="1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Добровольцы</a:t>
            </a:r>
            <a:r>
              <a:rPr lang="en-US" dirty="0"/>
              <a:t> – </a:t>
            </a:r>
            <a:r>
              <a:rPr lang="en-US" dirty="0" err="1"/>
              <a:t>соль</a:t>
            </a:r>
            <a:r>
              <a:rPr lang="en-US" dirty="0"/>
              <a:t> </a:t>
            </a:r>
            <a:r>
              <a:rPr lang="en-US" dirty="0" err="1"/>
              <a:t>социального</a:t>
            </a:r>
            <a:r>
              <a:rPr lang="en-US" dirty="0"/>
              <a:t> </a:t>
            </a:r>
            <a:r>
              <a:rPr lang="en-US" dirty="0" err="1"/>
              <a:t>служения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лучшая</a:t>
            </a:r>
            <a:r>
              <a:rPr lang="en-US" dirty="0"/>
              <a:t> </a:t>
            </a:r>
            <a:r>
              <a:rPr lang="en-US" dirty="0" err="1"/>
              <a:t>молодежная</a:t>
            </a:r>
            <a:r>
              <a:rPr lang="en-US" dirty="0"/>
              <a:t> </a:t>
            </a:r>
            <a:r>
              <a:rPr lang="en-US" dirty="0" err="1"/>
              <a:t>работа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лучшая</a:t>
            </a:r>
            <a:r>
              <a:rPr lang="en-US" dirty="0"/>
              <a:t> </a:t>
            </a:r>
            <a:r>
              <a:rPr lang="en-US" dirty="0" err="1"/>
              <a:t>миссионерская</a:t>
            </a:r>
            <a:r>
              <a:rPr lang="en-US" dirty="0"/>
              <a:t> </a:t>
            </a:r>
            <a:r>
              <a:rPr lang="en-US" dirty="0" err="1"/>
              <a:t>деятельность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говоря</a:t>
            </a:r>
            <a:r>
              <a:rPr lang="en-US" dirty="0"/>
              <a:t> о </a:t>
            </a:r>
            <a:r>
              <a:rPr lang="en-US" dirty="0" err="1"/>
              <a:t>том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возможность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вас</a:t>
            </a:r>
            <a:r>
              <a:rPr lang="en-US" dirty="0"/>
              <a:t> </a:t>
            </a:r>
            <a:r>
              <a:rPr lang="en-US" dirty="0" err="1"/>
              <a:t>решить</a:t>
            </a:r>
            <a:r>
              <a:rPr lang="en-US" dirty="0"/>
              <a:t> </a:t>
            </a:r>
            <a:r>
              <a:rPr lang="en-US" dirty="0" err="1"/>
              <a:t>множество</a:t>
            </a:r>
            <a:r>
              <a:rPr lang="en-US" dirty="0"/>
              <a:t> </a:t>
            </a:r>
            <a:r>
              <a:rPr lang="en-US" dirty="0" err="1"/>
              <a:t>социальных</a:t>
            </a:r>
            <a:r>
              <a:rPr lang="en-US" dirty="0"/>
              <a:t> </a:t>
            </a:r>
            <a:r>
              <a:rPr lang="en-US" dirty="0" err="1"/>
              <a:t>проблем</a:t>
            </a:r>
            <a:r>
              <a:rPr lang="en-US" dirty="0"/>
              <a:t> и </a:t>
            </a:r>
            <a:r>
              <a:rPr lang="en-US" dirty="0" err="1"/>
              <a:t>задач</a:t>
            </a:r>
            <a:r>
              <a:rPr lang="en-US" dirty="0"/>
              <a:t>, </a:t>
            </a:r>
            <a:r>
              <a:rPr lang="en-US" dirty="0" err="1"/>
              <a:t>стоящих</a:t>
            </a:r>
            <a:r>
              <a:rPr lang="en-US" dirty="0"/>
              <a:t> </a:t>
            </a:r>
            <a:r>
              <a:rPr lang="en-US" dirty="0" err="1"/>
              <a:t>перед</a:t>
            </a:r>
            <a:r>
              <a:rPr lang="en-US" dirty="0"/>
              <a:t> </a:t>
            </a:r>
            <a:r>
              <a:rPr lang="en-US" dirty="0" err="1"/>
              <a:t>соц.отделом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Наше</a:t>
            </a:r>
            <a:r>
              <a:rPr lang="en-US" dirty="0"/>
              <a:t> </a:t>
            </a:r>
            <a:r>
              <a:rPr lang="en-US" dirty="0" err="1"/>
              <a:t>дело</a:t>
            </a:r>
            <a:r>
              <a:rPr lang="en-US" dirty="0"/>
              <a:t> – </a:t>
            </a:r>
            <a:r>
              <a:rPr lang="en-US" dirty="0" err="1"/>
              <a:t>помочь</a:t>
            </a:r>
            <a:r>
              <a:rPr lang="en-US" dirty="0"/>
              <a:t> </a:t>
            </a:r>
            <a:r>
              <a:rPr lang="en-US" dirty="0" err="1"/>
              <a:t>людям</a:t>
            </a:r>
            <a:r>
              <a:rPr lang="en-US" dirty="0"/>
              <a:t> </a:t>
            </a:r>
            <a:r>
              <a:rPr lang="en-US" dirty="0" err="1"/>
              <a:t>реализовать</a:t>
            </a:r>
            <a:r>
              <a:rPr lang="en-US" dirty="0"/>
              <a:t> </a:t>
            </a:r>
            <a:r>
              <a:rPr lang="en-US" dirty="0" err="1"/>
              <a:t>своё</a:t>
            </a:r>
            <a:r>
              <a:rPr lang="en-US" dirty="0"/>
              <a:t> </a:t>
            </a:r>
            <a:r>
              <a:rPr lang="en-US" dirty="0" err="1"/>
              <a:t>желание</a:t>
            </a:r>
            <a:r>
              <a:rPr lang="en-US" dirty="0"/>
              <a:t> </a:t>
            </a:r>
            <a:r>
              <a:rPr lang="en-US" dirty="0" err="1"/>
              <a:t>помогать</a:t>
            </a:r>
            <a:endParaRPr dirty="0"/>
          </a:p>
        </p:txBody>
      </p:sp>
      <p:sp>
        <p:nvSpPr>
          <p:cNvPr id="632" name="Shape 63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7728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8726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150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0522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9763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0802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6363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5806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37" name="Shape 6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/>
              <a:t>Разберемся, кто такие добровольцы и что такое добровольческая служба</a:t>
            </a:r>
            <a:endParaRPr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/>
              <a:t>Определения…</a:t>
            </a:r>
            <a:endParaRPr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b="1"/>
              <a:t>Добровольческая служба не может существовать ради самой себя</a:t>
            </a:r>
            <a:endParaRPr/>
          </a:p>
        </p:txBody>
      </p:sp>
      <p:sp>
        <p:nvSpPr>
          <p:cNvPr id="638" name="Shape 63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516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Shape 7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15" name="Shape 7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Ещё раз кратко о важности последовательного исполнения первых трех шагов.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И переходим к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IV. Привлечение добровольцев - </a:t>
            </a:r>
            <a:r>
              <a:rPr lang="en-US" b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Распространение информации</a:t>
            </a:r>
            <a:endParaRPr/>
          </a:p>
        </p:txBody>
      </p:sp>
      <p:sp>
        <p:nvSpPr>
          <p:cNvPr id="716" name="Shape 71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8109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Shape 7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31" name="Shape 7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– принимаем и не церковных людей, через добровольческую деятельность они воцерковляются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– если не воцерковляются - не настаиваем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Есть особенности по работе с каждой целевой группой – церковные (свои и не свои) / нецерковные</a:t>
            </a:r>
            <a:endParaRPr/>
          </a:p>
        </p:txBody>
      </p:sp>
      <p:sp>
        <p:nvSpPr>
          <p:cNvPr id="732" name="Shape 73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061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Shape 7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7" name="Shape 7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768" name="Shape 76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339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Shape 7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3" name="Shape 7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774" name="Shape 77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600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Shape 7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9" name="Shape 7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780" name="Shape 78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4984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Shape 8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14" name="Shape 8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Мы несём ответственность как за наших подопечных, так и за наших добровольцев. В связи с этим принимать в добровольческую службу необходимо психически здоровых и добросовестных людей, готовых соответствовать внутренним правилам добровольческой службы и слушаться координатора и духовника добровольцев.</a:t>
            </a:r>
            <a:endParaRPr/>
          </a:p>
        </p:txBody>
      </p:sp>
      <p:sp>
        <p:nvSpPr>
          <p:cNvPr id="815" name="Shape 81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693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Shape 8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69" name="Shape 8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случае расширения деятельности, если координатор не будет справляться с потоком новых добровольцев и просьб в свободное от основных обязанностей время, приход (или епархия) может взять его в штат.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Важно помнить, что в отличие от сотрудников, добровольцев ни в коем случае нельзя поощрять материально. Если выясняется, что доброволец берёт деньги у подопечного - он более не может быть добровольцем церковной службы.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некоторых случаях, по заранее достигнутой договорённости, добровольческая организация может компенсировать добровольцу его затраты (например, на дорогу или питание).</a:t>
            </a:r>
            <a:endParaRPr/>
          </a:p>
        </p:txBody>
      </p:sp>
      <p:sp>
        <p:nvSpPr>
          <p:cNvPr id="870" name="Shape 87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669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Shape 9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03" name="Shape 9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ВСЁ ОБСУЖДАТЬ С КООРДИНАТОРОМ</a:t>
            </a:r>
            <a:endParaRPr/>
          </a:p>
        </p:txBody>
      </p:sp>
      <p:sp>
        <p:nvSpPr>
          <p:cNvPr id="904" name="Shape 90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5672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3" name="Shape 47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4" name="Shape 4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Shape 4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Shape 4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0" name="Shape 4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Shape 4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Shape 4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6" name="Shape 4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" name="Shape 4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" name="Shape 4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2" name="Shape 4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Shape 49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4" name="Shape 49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Shape 49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99" name="Shape 49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Shape 50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Shape 5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4" name="Shape 50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05" name="Shape 50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6" name="Shape 50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Shape 50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8" name="Shape 50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Shape 5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Shape 5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Shape 5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Shape 5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7" name="Shape 5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1" name="Shape 5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2" name="Shape 5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3" name="Shape 52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4" name="Shape 5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Shape 5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Shape 5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hape 5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0" name="Shape 53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1" name="Shape 5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2" name="Shape 5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3" name="Shape 5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7" name="Shape 5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Shape 5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Shape 5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Shape 4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Shape 4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Shape 4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Shape 6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4576" y="-23150"/>
            <a:ext cx="4835320" cy="4609998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Shape 621"/>
          <p:cNvSpPr txBox="1"/>
          <p:nvPr/>
        </p:nvSpPr>
        <p:spPr>
          <a:xfrm>
            <a:off x="0" y="4538244"/>
            <a:ext cx="91440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3800"/>
            </a:pPr>
            <a:r>
              <a:rPr lang="ru-RU" sz="34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Принципы организации добровольческой деятельности.</a:t>
            </a:r>
          </a:p>
          <a:p>
            <a:pPr lvl="0" algn="ctr">
              <a:buClr>
                <a:srgbClr val="00B0F0"/>
              </a:buClr>
              <a:buSzPts val="3800"/>
            </a:pPr>
            <a:r>
              <a:rPr lang="ru-RU" sz="3400" b="1" i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Как организовать службу добровольцев «с нуля»?</a:t>
            </a:r>
            <a:endParaRPr sz="3400" b="1" i="1" dirty="0">
              <a:solidFill>
                <a:srgbClr val="1B40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4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 txBox="1"/>
          <p:nvPr/>
        </p:nvSpPr>
        <p:spPr>
          <a:xfrm>
            <a:off x="277792" y="333375"/>
            <a:ext cx="8542395" cy="62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B050"/>
              </a:buClr>
              <a:buSzPts val="3200"/>
            </a:pPr>
            <a:r>
              <a:rPr lang="ru-RU" sz="32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Святейший Патриарх Московский </a:t>
            </a:r>
            <a:br>
              <a:rPr lang="ru-RU" sz="32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ru-RU" sz="32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и всея Руси КИРИЛЛ</a:t>
            </a:r>
            <a:r>
              <a:rPr lang="ru-RU" sz="3200" dirty="0">
                <a:solidFill>
                  <a:srgbClr val="1B4064"/>
                </a:solidFill>
                <a:ea typeface="Georgia"/>
              </a:rPr>
              <a:t>:</a:t>
            </a:r>
          </a:p>
          <a:p>
            <a:pPr algn="ctr">
              <a:buClr>
                <a:srgbClr val="00B050"/>
              </a:buClr>
              <a:buSzPts val="3200"/>
            </a:pPr>
            <a:endParaRPr lang="ru-RU" sz="3200" b="1" i="1" u="none" strike="noStrike" cap="none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200"/>
              <a:buFont typeface="Georgia"/>
              <a:buNone/>
            </a:pP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«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Убежден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именно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волонтеры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добровольцы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должны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быть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основой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развития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социальной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деятельности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Церкви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lang="ru-RU" sz="3200" b="1" i="1" u="none" strike="noStrike" cap="none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200"/>
              <a:buFont typeface="Georgia"/>
              <a:buNone/>
            </a:pP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того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чтобы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волонтеры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могли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хорошо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работать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ими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должны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руководить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профессионалы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»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из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ru-RU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доклада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V </a:t>
            </a: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Общецерковном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съезде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по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социальному</a:t>
            </a:r>
            <a:r>
              <a:rPr lang="en-US" sz="2000" b="0" i="1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служению</a:t>
            </a:r>
            <a:endParaRPr sz="2000" i="1" dirty="0">
              <a:solidFill>
                <a:srgbClr val="1B406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207122"/>
            <a:ext cx="88218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4800" b="1" dirty="0">
                <a:solidFill>
                  <a:srgbClr val="00B0F0"/>
                </a:solidFill>
              </a:rPr>
              <a:t>I. </a:t>
            </a:r>
            <a:r>
              <a:rPr lang="ru-RU" sz="4800" b="1" dirty="0">
                <a:solidFill>
                  <a:srgbClr val="00B0F0"/>
                </a:solidFill>
              </a:rPr>
              <a:t>Основные цели добровольческого служения.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Какую цель мы ставим, когда планируем привлечение добровольцев к нашей работе?</a:t>
            </a:r>
            <a:endParaRPr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177625"/>
            <a:ext cx="8821800" cy="6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4400" b="1" dirty="0">
                <a:solidFill>
                  <a:srgbClr val="00B0F0"/>
                </a:solidFill>
              </a:rPr>
              <a:t>II. </a:t>
            </a:r>
            <a:r>
              <a:rPr lang="ru-RU" sz="4400" b="1" dirty="0">
                <a:solidFill>
                  <a:srgbClr val="00B0F0"/>
                </a:solidFill>
              </a:rPr>
              <a:t>С чего начать?</a:t>
            </a: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400" b="1" dirty="0">
                <a:solidFill>
                  <a:srgbClr val="00B0F0"/>
                </a:solidFill>
              </a:rPr>
              <a:t>С добровольцев или тех, кто в них нуждается?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33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3300" b="1" i="1" dirty="0">
                <a:solidFill>
                  <a:schemeClr val="accent1">
                    <a:lumMod val="75000"/>
                  </a:schemeClr>
                </a:solidFill>
              </a:rPr>
              <a:t>При организации добровольческой деятельности первым делом надо </a:t>
            </a: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3300" b="1" i="1" dirty="0">
                <a:solidFill>
                  <a:schemeClr val="accent1">
                    <a:lumMod val="75000"/>
                  </a:schemeClr>
                </a:solidFill>
              </a:rPr>
              <a:t>А) продумать чем добровольцев занять </a:t>
            </a: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3300" b="1" i="1" dirty="0">
                <a:solidFill>
                  <a:schemeClr val="accent1">
                    <a:lumMod val="75000"/>
                  </a:schemeClr>
                </a:solidFill>
              </a:rPr>
              <a:t>ИЛИ </a:t>
            </a: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3300" b="1" i="1" dirty="0">
                <a:solidFill>
                  <a:schemeClr val="accent1">
                    <a:lumMod val="75000"/>
                  </a:schemeClr>
                </a:solidFill>
              </a:rPr>
              <a:t>Б) начать с поиска добровольцев и уже вместе с ними думать, чем они хотят заниматься?</a:t>
            </a:r>
            <a:endParaRPr sz="33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12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1120696"/>
            <a:ext cx="8821800" cy="461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5400" b="1" dirty="0">
                <a:solidFill>
                  <a:srgbClr val="00B0F0"/>
                </a:solidFill>
              </a:rPr>
              <a:t>III. </a:t>
            </a:r>
            <a:r>
              <a:rPr lang="ru-RU" sz="5400" b="1" dirty="0">
                <a:solidFill>
                  <a:srgbClr val="00B0F0"/>
                </a:solidFill>
              </a:rPr>
              <a:t>Кто инициатор?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От кого должна идти инициатива по развитию добровольческой деятельности?</a:t>
            </a:r>
            <a:endParaRPr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08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1490028"/>
            <a:ext cx="8821800" cy="387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5400" b="1" dirty="0">
                <a:solidFill>
                  <a:srgbClr val="00B0F0"/>
                </a:solidFill>
              </a:rPr>
              <a:t>IV. </a:t>
            </a:r>
            <a:r>
              <a:rPr lang="ru-RU" sz="5400" b="1" dirty="0">
                <a:solidFill>
                  <a:srgbClr val="00B0F0"/>
                </a:solidFill>
              </a:rPr>
              <a:t>Роль священника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На начальном этапе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48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На постоянной основе</a:t>
            </a:r>
            <a:endParaRPr lang="ru-RU"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43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1074529"/>
            <a:ext cx="88218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5400" b="1" dirty="0">
                <a:solidFill>
                  <a:srgbClr val="00B0F0"/>
                </a:solidFill>
              </a:rPr>
              <a:t>V. </a:t>
            </a:r>
            <a:r>
              <a:rPr lang="ru-RU" sz="5400" b="1" dirty="0">
                <a:solidFill>
                  <a:srgbClr val="00B0F0"/>
                </a:solidFill>
              </a:rPr>
              <a:t>Роль мирянина-координатора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И качества, которыми он должен обладать</a:t>
            </a:r>
            <a:endParaRPr lang="ru-RU"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28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1074529"/>
            <a:ext cx="882180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5400" b="1" dirty="0">
                <a:solidFill>
                  <a:srgbClr val="00B0F0"/>
                </a:solidFill>
              </a:rPr>
              <a:t>VI. </a:t>
            </a:r>
            <a:r>
              <a:rPr lang="ru-RU" sz="5400" b="1" dirty="0">
                <a:solidFill>
                  <a:srgbClr val="00B0F0"/>
                </a:solidFill>
              </a:rPr>
              <a:t>Профилактика выгорания</a:t>
            </a:r>
          </a:p>
          <a:p>
            <a:pPr lvl="0" algn="ctr">
              <a:buClr>
                <a:srgbClr val="00B0F0"/>
              </a:buClr>
              <a:buSzPts val="8800"/>
            </a:pP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buClr>
                <a:srgbClr val="00B0F0"/>
              </a:buClr>
              <a:buSzPts val="8800"/>
            </a:pP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Как предотвратить охлаждение </a:t>
            </a:r>
            <a:r>
              <a:rPr lang="ru-RU" sz="4800" b="1" i="1" dirty="0">
                <a:solidFill>
                  <a:srgbClr val="376092"/>
                </a:solidFill>
              </a:rPr>
              <a:t>добровольцев</a:t>
            </a: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</a:rPr>
              <a:t> к своему служению?</a:t>
            </a:r>
            <a:endParaRPr lang="ru-RU"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9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61100" y="1305362"/>
            <a:ext cx="8821800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8800"/>
            </a:pPr>
            <a:r>
              <a:rPr lang="en-US" sz="5400" b="1" dirty="0">
                <a:solidFill>
                  <a:srgbClr val="00B0F0"/>
                </a:solidFill>
              </a:rPr>
              <a:t>VII. </a:t>
            </a:r>
            <a:r>
              <a:rPr lang="ru-RU" sz="5400" b="1" dirty="0">
                <a:solidFill>
                  <a:srgbClr val="00B0F0"/>
                </a:solidFill>
              </a:rPr>
              <a:t>Как разрозненных добровольцев собрать в одну </a:t>
            </a:r>
            <a:r>
              <a:rPr lang="ru-RU" sz="5400" b="1" strike="dblStrike" dirty="0">
                <a:solidFill>
                  <a:srgbClr val="00B0F0"/>
                </a:solidFill>
              </a:rPr>
              <a:t>команду</a:t>
            </a:r>
            <a:r>
              <a:rPr lang="ru-RU" sz="5400" b="1" dirty="0">
                <a:solidFill>
                  <a:srgbClr val="00B0F0"/>
                </a:solidFill>
              </a:rPr>
              <a:t> </a:t>
            </a:r>
            <a:r>
              <a:rPr lang="ru-RU" sz="5400" b="1" i="1" dirty="0">
                <a:solidFill>
                  <a:srgbClr val="376092"/>
                </a:solidFill>
              </a:rPr>
              <a:t>добровольческую семью</a:t>
            </a:r>
            <a:r>
              <a:rPr lang="ru-RU" sz="5400" b="1" i="1" dirty="0">
                <a:solidFill>
                  <a:srgbClr val="00B0F0"/>
                </a:solidFill>
              </a:rPr>
              <a:t>?</a:t>
            </a:r>
            <a:endParaRPr lang="ru-RU"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92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 txBox="1"/>
          <p:nvPr/>
        </p:nvSpPr>
        <p:spPr>
          <a:xfrm>
            <a:off x="161112" y="8"/>
            <a:ext cx="8821800" cy="28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4200" b="1" i="1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Что необходимо для вовлечения служения милосердия максимального числа добровольцев? </a:t>
            </a:r>
            <a:endParaRPr sz="4200" i="1"/>
          </a:p>
        </p:txBody>
      </p:sp>
      <p:sp>
        <p:nvSpPr>
          <p:cNvPr id="641" name="Shape 641"/>
          <p:cNvSpPr txBox="1"/>
          <p:nvPr/>
        </p:nvSpPr>
        <p:spPr>
          <a:xfrm>
            <a:off x="562500" y="3192028"/>
            <a:ext cx="8019000" cy="3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1200" marR="0" lvl="0" indent="-742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90000"/>
              <a:buFont typeface="+mj-lt"/>
              <a:buAutoNum type="arabicPeriod"/>
            </a:pPr>
            <a:r>
              <a:rPr lang="en-US" sz="4100" b="1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Создать</a:t>
            </a:r>
            <a:r>
              <a:rPr lang="en-US" sz="41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условия</a:t>
            </a:r>
            <a:r>
              <a:rPr lang="en-US" sz="41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i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4100" b="1" i="1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орг</a:t>
            </a:r>
            <a:r>
              <a:rPr lang="ru-RU" sz="4100" b="1" i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.вопросы</a:t>
            </a:r>
            <a:r>
              <a:rPr lang="en-US" sz="4100" b="1" i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br>
              <a:rPr lang="ru-RU" sz="41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ru-RU" sz="4100" b="1" dirty="0">
              <a:solidFill>
                <a:srgbClr val="1B4064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11200" marR="0" lvl="0" indent="-742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90000"/>
              <a:buFont typeface="+mj-lt"/>
              <a:buAutoNum type="arabicPeriod"/>
            </a:pPr>
            <a:r>
              <a:rPr lang="en-US" sz="4100" b="1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Распространить</a:t>
            </a:r>
            <a:r>
              <a:rPr lang="en-US" sz="41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информацию</a:t>
            </a:r>
            <a:r>
              <a:rPr lang="en-US" sz="4100" b="1" i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(PR)</a:t>
            </a:r>
            <a:endParaRPr sz="4100" i="1" dirty="0">
              <a:solidFill>
                <a:srgbClr val="1B406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Shape 718"/>
          <p:cNvSpPr txBox="1"/>
          <p:nvPr/>
        </p:nvSpPr>
        <p:spPr>
          <a:xfrm>
            <a:off x="179387" y="-26987"/>
            <a:ext cx="8821800" cy="215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ru-RU" sz="4400" b="1" i="0" u="none" strike="noStrike" cap="none" dirty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Создание условий (по</a:t>
            </a:r>
            <a:r>
              <a:rPr lang="en-US" sz="4400" b="1" i="0" u="none" strike="noStrike" cap="none" dirty="0" err="1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дготовительный</a:t>
            </a:r>
            <a:r>
              <a:rPr lang="en-US" sz="4400" b="1" i="0" u="none" strike="noStrike" cap="none" dirty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b="1" i="0" u="none" strike="noStrike" cap="none" dirty="0" err="1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этап</a:t>
            </a:r>
            <a:r>
              <a:rPr lang="ru-RU" sz="4400" b="1" i="0" u="none" strike="noStrike" cap="none" dirty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1" u="none" strike="noStrike" cap="none" dirty="0" err="1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Основные</a:t>
            </a:r>
            <a:r>
              <a:rPr lang="en-US" sz="3600" b="1" i="1" u="none" strike="noStrike" cap="none" dirty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1" u="none" strike="noStrike" cap="none" dirty="0" err="1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правила</a:t>
            </a:r>
            <a:r>
              <a:rPr lang="en-US" sz="3600" b="1" i="1" u="none" strike="noStrike" cap="none" dirty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dirty="0"/>
          </a:p>
        </p:txBody>
      </p:sp>
      <p:sp>
        <p:nvSpPr>
          <p:cNvPr id="719" name="Shape 719"/>
          <p:cNvSpPr txBox="1"/>
          <p:nvPr/>
        </p:nvSpPr>
        <p:spPr>
          <a:xfrm>
            <a:off x="323850" y="2114550"/>
            <a:ext cx="8640900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+mj-lt"/>
              <a:buAutoNum type="arabicPeriod"/>
            </a:pPr>
            <a:r>
              <a:rPr lang="ru-RU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ответственног</a:t>
            </a:r>
            <a:r>
              <a:rPr lang="ru-RU" sz="32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о!</a:t>
            </a:r>
            <a:r>
              <a:rPr lang="ru-RU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Консолидация</a:t>
            </a:r>
            <a:r>
              <a:rPr lang="en-US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усилий</a:t>
            </a:r>
            <a:r>
              <a:rPr lang="en-US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32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совместная</a:t>
            </a:r>
            <a:r>
              <a:rPr lang="en-US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работа</a:t>
            </a:r>
            <a:r>
              <a:rPr lang="en-US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мирян</a:t>
            </a:r>
            <a:r>
              <a:rPr lang="en-US" sz="32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32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 lang="ru-RU" sz="3200" dirty="0">
              <a:solidFill>
                <a:srgbClr val="1B4064"/>
              </a:solidFill>
            </a:endParaRPr>
          </a:p>
          <a:p>
            <a:pPr marL="514350" indent="-514350">
              <a:spcBef>
                <a:spcPts val="2400"/>
              </a:spcBef>
              <a:buClr>
                <a:srgbClr val="00B0F0"/>
              </a:buClr>
              <a:buSzPts val="2800"/>
              <a:buFont typeface="+mj-lt"/>
              <a:buAutoNum type="arabicPeriod"/>
            </a:pPr>
            <a:r>
              <a:rPr lang="ru-RU" sz="32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Продумать, чем будут заниматься добровольцы</a:t>
            </a:r>
            <a:endParaRPr lang="ru-RU" sz="32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514350" indent="-514350">
              <a:spcBef>
                <a:spcPts val="2400"/>
              </a:spcBef>
              <a:buClr>
                <a:srgbClr val="00B0F0"/>
              </a:buClr>
              <a:buSzPts val="2800"/>
              <a:buFont typeface="+mj-lt"/>
              <a:buAutoNum type="arabicPeriod"/>
            </a:pPr>
            <a:r>
              <a:rPr lang="ru-RU" sz="32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Регулярные встречи новых добровольцев</a:t>
            </a:r>
            <a:endParaRPr lang="ru-RU" sz="3200" dirty="0">
              <a:solidFill>
                <a:srgbClr val="1B406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Shape 734"/>
          <p:cNvSpPr txBox="1"/>
          <p:nvPr/>
        </p:nvSpPr>
        <p:spPr>
          <a:xfrm>
            <a:off x="144462" y="558338"/>
            <a:ext cx="8821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Привлечение людей</a:t>
            </a:r>
            <a:endParaRPr/>
          </a:p>
        </p:txBody>
      </p:sp>
      <p:sp>
        <p:nvSpPr>
          <p:cNvPr id="735" name="Shape 735"/>
          <p:cNvSpPr txBox="1"/>
          <p:nvPr/>
        </p:nvSpPr>
        <p:spPr>
          <a:xfrm>
            <a:off x="152400" y="2544301"/>
            <a:ext cx="4564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Воцерковлённые</a:t>
            </a:r>
            <a:endParaRPr dirty="0"/>
          </a:p>
        </p:txBody>
      </p:sp>
      <p:sp>
        <p:nvSpPr>
          <p:cNvPr id="736" name="Shape 736"/>
          <p:cNvSpPr txBox="1"/>
          <p:nvPr/>
        </p:nvSpPr>
        <p:spPr>
          <a:xfrm>
            <a:off x="5184775" y="3108515"/>
            <a:ext cx="4033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Нецерковные</a:t>
            </a:r>
            <a:endParaRPr dirty="0"/>
          </a:p>
        </p:txBody>
      </p:sp>
      <p:cxnSp>
        <p:nvCxnSpPr>
          <p:cNvPr id="737" name="Shape 737"/>
          <p:cNvCxnSpPr>
            <a:cxnSpLocks/>
            <a:endCxn id="735" idx="0"/>
          </p:cNvCxnSpPr>
          <p:nvPr/>
        </p:nvCxnSpPr>
        <p:spPr>
          <a:xfrm flipH="1">
            <a:off x="2434500" y="1577513"/>
            <a:ext cx="1058000" cy="966788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738" name="Shape 738"/>
          <p:cNvCxnSpPr>
            <a:cxnSpLocks/>
            <a:endCxn id="736" idx="0"/>
          </p:cNvCxnSpPr>
          <p:nvPr/>
        </p:nvCxnSpPr>
        <p:spPr>
          <a:xfrm>
            <a:off x="5827712" y="1575926"/>
            <a:ext cx="1373963" cy="1532589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739" name="Shape 739"/>
          <p:cNvCxnSpPr/>
          <p:nvPr/>
        </p:nvCxnSpPr>
        <p:spPr>
          <a:xfrm flipH="1">
            <a:off x="1692375" y="3306301"/>
            <a:ext cx="431700" cy="13080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740" name="Shape 740"/>
          <p:cNvCxnSpPr>
            <a:cxnSpLocks/>
            <a:endCxn id="742" idx="0"/>
          </p:cNvCxnSpPr>
          <p:nvPr/>
        </p:nvCxnSpPr>
        <p:spPr>
          <a:xfrm>
            <a:off x="3203575" y="3339638"/>
            <a:ext cx="2467312" cy="1203325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741" name="Shape 741"/>
          <p:cNvSpPr txBox="1"/>
          <p:nvPr/>
        </p:nvSpPr>
        <p:spPr>
          <a:xfrm>
            <a:off x="-36512" y="4614401"/>
            <a:ext cx="34560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Ваши</a:t>
            </a:r>
            <a:r>
              <a:rPr lang="en-US" sz="36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прихожане</a:t>
            </a:r>
            <a:endParaRPr b="1" dirty="0"/>
          </a:p>
        </p:txBody>
      </p:sp>
      <p:sp>
        <p:nvSpPr>
          <p:cNvPr id="742" name="Shape 742"/>
          <p:cNvSpPr txBox="1"/>
          <p:nvPr/>
        </p:nvSpPr>
        <p:spPr>
          <a:xfrm>
            <a:off x="3762737" y="4542963"/>
            <a:ext cx="3816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Прихожане</a:t>
            </a:r>
            <a:r>
              <a:rPr lang="en-US" sz="36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других</a:t>
            </a:r>
            <a:r>
              <a:rPr lang="en-US" sz="36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храмов</a:t>
            </a:r>
            <a:endParaRPr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Shape 7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775" y="0"/>
            <a:ext cx="4870450" cy="6858001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Shape 7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325" y="0"/>
            <a:ext cx="4959351" cy="6857998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Shape 7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9162" y="0"/>
            <a:ext cx="4765675" cy="6857999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Shape 817"/>
          <p:cNvSpPr txBox="1"/>
          <p:nvPr/>
        </p:nvSpPr>
        <p:spPr>
          <a:xfrm>
            <a:off x="104175" y="397421"/>
            <a:ext cx="9001187" cy="6063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rtl="0">
              <a:lnSpc>
                <a:spcPct val="100000"/>
              </a:lnSpc>
              <a:spcAft>
                <a:spcPts val="0"/>
              </a:spcAft>
              <a:buClr>
                <a:srgbClr val="00B0F0"/>
              </a:buClr>
              <a:buSzPts val="6000"/>
              <a:buFont typeface="Arial" panose="020B0604020202020204" pitchFamily="34" charset="0"/>
              <a:buChar char="•"/>
            </a:pPr>
            <a:r>
              <a:rPr lang="en-US" sz="44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Отбор</a:t>
            </a:r>
            <a:r>
              <a:rPr lang="en-US" sz="44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b="1" i="0" u="none" strike="noStrike" cap="none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добровольце</a:t>
            </a:r>
            <a:r>
              <a:rPr lang="ru-RU" sz="44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в</a:t>
            </a:r>
          </a:p>
          <a:p>
            <a:pPr marL="685800" marR="0" lvl="0" indent="-685800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Arial" panose="020B0604020202020204" pitchFamily="34" charset="0"/>
              <a:buChar char="•"/>
            </a:pPr>
            <a:r>
              <a:rPr lang="ru-RU" sz="4400" b="1" dirty="0" err="1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Инстуктаж</a:t>
            </a:r>
            <a:r>
              <a:rPr lang="ru-RU" sz="44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 и обучение</a:t>
            </a:r>
          </a:p>
          <a:p>
            <a:pPr marL="685800" marR="0" lvl="0" indent="-685800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Arial" panose="020B0604020202020204" pitchFamily="34" charset="0"/>
              <a:buChar char="•"/>
            </a:pPr>
            <a:r>
              <a:rPr lang="ru-RU" sz="44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Первый визит к подопечному</a:t>
            </a:r>
          </a:p>
          <a:p>
            <a:pPr marL="685800" marR="0" lvl="0" indent="-685800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Arial" panose="020B0604020202020204" pitchFamily="34" charset="0"/>
              <a:buChar char="•"/>
            </a:pPr>
            <a:r>
              <a:rPr lang="ru-RU" sz="44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Постоянный к</a:t>
            </a:r>
            <a:r>
              <a:rPr lang="ru-RU" sz="4400" b="1" i="0" u="none" strike="noStrike" cap="none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онтроль ситуации</a:t>
            </a:r>
          </a:p>
          <a:p>
            <a:pPr marL="685800" marR="0" lvl="0" indent="-685800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Arial" panose="020B0604020202020204" pitchFamily="34" charset="0"/>
              <a:buChar char="•"/>
            </a:pPr>
            <a:r>
              <a:rPr lang="ru-RU" sz="4400" b="1" dirty="0">
                <a:solidFill>
                  <a:srgbClr val="1B4064"/>
                </a:solidFill>
                <a:latin typeface="Georgia"/>
                <a:ea typeface="Georgia"/>
                <a:cs typeface="Georgia"/>
                <a:sym typeface="Georgia"/>
              </a:rPr>
              <a:t>Профилактика выгорания</a:t>
            </a:r>
            <a:endParaRPr lang="ru-RU" sz="4400" b="1" i="0" u="none" strike="noStrike" cap="none" dirty="0">
              <a:solidFill>
                <a:srgbClr val="1B406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Shape 872"/>
          <p:cNvSpPr txBox="1"/>
          <p:nvPr/>
        </p:nvSpPr>
        <p:spPr>
          <a:xfrm>
            <a:off x="215900" y="44450"/>
            <a:ext cx="88200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Финансирование</a:t>
            </a:r>
            <a:endParaRPr/>
          </a:p>
        </p:txBody>
      </p:sp>
      <p:sp>
        <p:nvSpPr>
          <p:cNvPr id="873" name="Shape 873"/>
          <p:cNvSpPr txBox="1"/>
          <p:nvPr/>
        </p:nvSpPr>
        <p:spPr>
          <a:xfrm>
            <a:off x="250825" y="1287462"/>
            <a:ext cx="8631300" cy="53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Добровольцы не получают деньги по определению.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Координатор на первых порах может совмещать.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Небольшие расходы</a:t>
            </a: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(например, на нужды подопечных):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Сбор среди добровольцев / прихожан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Благотворительные акции: приходские / в торговых центрах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Более серьезные расходы </a:t>
            </a: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(например, на з/п координаторов на ставке):</a:t>
            </a:r>
            <a:endParaRPr sz="2000" b="0" i="1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Гранты, конкурсы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Привлечение благотворителей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Начинать собирать средства после того, как деятельность будет уже налажена и запущена.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B050"/>
              </a:buClr>
              <a:buSzPts val="2300"/>
              <a:buFont typeface="Georgia"/>
              <a:buNone/>
            </a:pPr>
            <a:r>
              <a:rPr lang="en-US" sz="23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Важно, чтобы любой сбор средств был максимально прозрачен – ПОДРОБНАЯ ОТЧЁТНОСТЬ!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Shape 906"/>
          <p:cNvSpPr txBox="1"/>
          <p:nvPr/>
        </p:nvSpPr>
        <p:spPr>
          <a:xfrm>
            <a:off x="176212" y="44050"/>
            <a:ext cx="8820000" cy="686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i="1" dirty="0" err="1">
                <a:solidFill>
                  <a:srgbClr val="00B0F0"/>
                </a:solidFill>
                <a:latin typeface="Georgia"/>
                <a:sym typeface="Georgia"/>
              </a:rPr>
              <a:t>Видеоучебник</a:t>
            </a:r>
            <a:r>
              <a:rPr lang="ru-RU" sz="4400" b="1" i="1" dirty="0">
                <a:solidFill>
                  <a:srgbClr val="00B0F0"/>
                </a:solidFill>
                <a:latin typeface="Georgia"/>
                <a:sym typeface="Georgia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http://diaconia.ru/videobook</a:t>
            </a:r>
            <a:endParaRPr lang="ru-RU" sz="44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i="1" dirty="0">
                <a:solidFill>
                  <a:srgbClr val="00B0F0"/>
                </a:solidFill>
                <a:latin typeface="Georgia"/>
                <a:sym typeface="Georgia"/>
              </a:rPr>
              <a:t>Методическое пособие: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Diaconia.ru -&gt; </a:t>
            </a: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Методики</a:t>
            </a:r>
            <a:endParaRPr lang="en-US" sz="44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endParaRPr lang="en-US" sz="44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i="1" dirty="0">
                <a:solidFill>
                  <a:srgbClr val="00B0F0"/>
                </a:solidFill>
                <a:latin typeface="Georgia"/>
                <a:sym typeface="Georgia"/>
              </a:rPr>
              <a:t>Контакты: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m9265835282@gmail.com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+7</a:t>
            </a: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 (</a:t>
            </a: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926</a:t>
            </a: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) </a:t>
            </a: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583-52-82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000" b="1" i="1" dirty="0">
                <a:solidFill>
                  <a:srgbClr val="00B0F0"/>
                </a:solidFill>
                <a:latin typeface="Georgia"/>
                <a:sym typeface="Georgia"/>
              </a:rPr>
              <a:t>диакон Игорь Куликов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710</Words>
  <Application>Microsoft Office PowerPoint</Application>
  <PresentationFormat>Экран (4:3)</PresentationFormat>
  <Paragraphs>124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Igor Kulikov</cp:lastModifiedBy>
  <cp:revision>18</cp:revision>
  <dcterms:modified xsi:type="dcterms:W3CDTF">2018-07-02T18:10:59Z</dcterms:modified>
</cp:coreProperties>
</file>