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310" r:id="rId4"/>
    <p:sldId id="311" r:id="rId5"/>
    <p:sldId id="312" r:id="rId6"/>
    <p:sldId id="317" r:id="rId7"/>
    <p:sldId id="318" r:id="rId8"/>
    <p:sldId id="313" r:id="rId9"/>
    <p:sldId id="315" r:id="rId10"/>
    <p:sldId id="314" r:id="rId11"/>
    <p:sldId id="316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36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0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77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89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0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49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57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97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50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5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69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5F6E-0921-4E2D-968D-2699131F120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49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4546"/>
            <a:ext cx="10916992" cy="452055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sz="44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правовые </a:t>
            </a:r>
            <a:r>
              <a:rPr lang="ru-RU" sz="4400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 организации социального служения и благотворительной деятельности в епархиях</a:t>
            </a:r>
            <a:r>
              <a:rPr lang="ru-RU" sz="44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Старинова Наталья Львовна</a:t>
            </a:r>
            <a:b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</a:t>
            </a:r>
            <a:r>
              <a:rPr lang="ru-RU" sz="16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юридической службы Отдела по церковной благотворительности и социальному служению Русской Православной Церкви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05" y="4829578"/>
            <a:ext cx="6635182" cy="1782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V="1">
            <a:off x="12072011" y="0"/>
            <a:ext cx="136946" cy="6858000"/>
          </a:xfrm>
          <a:prstGeom prst="rect">
            <a:avLst/>
          </a:prstGeom>
          <a:solidFill>
            <a:srgbClr val="2E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08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244" y="398076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ПОЖЕРТВОВАНИЯ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Способы сбора</a:t>
            </a:r>
          </a:p>
          <a:p>
            <a:pPr>
              <a:buFontTx/>
              <a:buChar char="-"/>
            </a:pPr>
            <a:r>
              <a:rPr lang="ru-RU" dirty="0" smtClean="0"/>
              <a:t>Способы передачи</a:t>
            </a:r>
          </a:p>
          <a:p>
            <a:pPr>
              <a:buFontTx/>
              <a:buChar char="-"/>
            </a:pPr>
            <a:r>
              <a:rPr lang="ru-RU" dirty="0" smtClean="0"/>
              <a:t>Способы учета</a:t>
            </a:r>
          </a:p>
          <a:p>
            <a:pPr>
              <a:buFontTx/>
              <a:buChar char="-"/>
            </a:pPr>
            <a:r>
              <a:rPr lang="ru-RU" dirty="0" smtClean="0"/>
              <a:t>Правильное оформление пожертвования</a:t>
            </a:r>
          </a:p>
          <a:p>
            <a:pPr>
              <a:buFontTx/>
              <a:buChar char="-"/>
            </a:pPr>
            <a:r>
              <a:rPr lang="ru-RU" dirty="0" smtClean="0"/>
              <a:t>ДОКАЗАННОЕ целевое использование</a:t>
            </a:r>
          </a:p>
          <a:p>
            <a:pPr>
              <a:buFontTx/>
              <a:buChar char="-"/>
            </a:pPr>
            <a:r>
              <a:rPr lang="ru-RU" dirty="0" smtClean="0"/>
              <a:t>Налогообложение при нецелевом использовании</a:t>
            </a:r>
          </a:p>
          <a:p>
            <a:pPr>
              <a:buFontTx/>
              <a:buChar char="-"/>
            </a:pPr>
            <a:r>
              <a:rPr lang="ru-RU" dirty="0" smtClean="0"/>
              <a:t>Репутация: прозрачность при сборе и публичная отчетность</a:t>
            </a:r>
          </a:p>
        </p:txBody>
      </p:sp>
    </p:spTree>
    <p:extLst>
      <p:ext uri="{BB962C8B-B14F-4D97-AF65-F5344CB8AC3E}">
        <p14:creationId xmlns:p14="http://schemas.microsoft.com/office/powerpoint/2010/main" val="229036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ДОБРОВОЛЬЦЫ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Функционал добровольца, суть </a:t>
            </a:r>
            <a:r>
              <a:rPr lang="ru-RU" smtClean="0"/>
              <a:t>его деятельности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Правильное оформление отношений с добровольцем</a:t>
            </a:r>
          </a:p>
          <a:p>
            <a:pPr>
              <a:buFontTx/>
              <a:buChar char="-"/>
            </a:pPr>
            <a:r>
              <a:rPr lang="ru-RU" dirty="0" smtClean="0"/>
              <a:t>Степень ответственности за его действия</a:t>
            </a:r>
          </a:p>
          <a:p>
            <a:pPr>
              <a:buFontTx/>
              <a:buChar char="-"/>
            </a:pPr>
            <a:r>
              <a:rPr lang="ru-RU" dirty="0" smtClean="0"/>
              <a:t>Отношения добровольца с получателем помощи</a:t>
            </a:r>
          </a:p>
          <a:p>
            <a:pPr>
              <a:buFontTx/>
              <a:buChar char="-"/>
            </a:pPr>
            <a:r>
              <a:rPr lang="ru-RU" dirty="0" smtClean="0"/>
              <a:t>Компенсации расходов добровольца и его обучение</a:t>
            </a:r>
          </a:p>
          <a:p>
            <a:pPr>
              <a:buFontTx/>
              <a:buChar char="-"/>
            </a:pPr>
            <a:r>
              <a:rPr lang="ru-RU" dirty="0" smtClean="0"/>
              <a:t>Передача пожертвований через добровольца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549058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70" y="365125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ПОЛУЧАТЕЛИ ПОМОЩИ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Воля получателя, в том числе дети и ограниченно дееспособные/недееспособные</a:t>
            </a:r>
          </a:p>
          <a:p>
            <a:pPr>
              <a:buFontTx/>
              <a:buChar char="-"/>
            </a:pPr>
            <a:r>
              <a:rPr lang="ru-RU" dirty="0" smtClean="0"/>
              <a:t>Договоренности, их фиксация и оформление</a:t>
            </a:r>
          </a:p>
          <a:p>
            <a:pPr>
              <a:buFontTx/>
              <a:buChar char="-"/>
            </a:pPr>
            <a:r>
              <a:rPr lang="ru-RU" dirty="0" smtClean="0"/>
              <a:t>Отношения с родственниками</a:t>
            </a:r>
          </a:p>
          <a:p>
            <a:pPr>
              <a:buFontTx/>
              <a:buChar char="-"/>
            </a:pPr>
            <a:r>
              <a:rPr lang="ru-RU" dirty="0" smtClean="0"/>
              <a:t>Оценка возможности получать помощь от государства</a:t>
            </a:r>
          </a:p>
          <a:p>
            <a:pPr>
              <a:buFontTx/>
              <a:buChar char="-"/>
            </a:pPr>
            <a:r>
              <a:rPr lang="ru-RU" dirty="0" smtClean="0"/>
              <a:t>Сотрудничество с другими организациями, государственными и негосударственными по оказанию помощи</a:t>
            </a:r>
          </a:p>
        </p:txBody>
      </p:sp>
    </p:spTree>
    <p:extLst>
      <p:ext uri="{BB962C8B-B14F-4D97-AF65-F5344CB8AC3E}">
        <p14:creationId xmlns:p14="http://schemas.microsoft.com/office/powerpoint/2010/main" val="197601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ВЗАИМОДЕЙСТВИЕ С ГОСУДАРСТВЕННЫМИ ОРГАНАМИ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dirty="0" smtClean="0"/>
              <a:t>ДИАЛОГ</a:t>
            </a:r>
          </a:p>
          <a:p>
            <a:pPr>
              <a:buFontTx/>
              <a:buChar char="-"/>
            </a:pPr>
            <a:r>
              <a:rPr lang="ru-RU" dirty="0" smtClean="0"/>
              <a:t>Полномочия и компетенция государственных органов</a:t>
            </a:r>
          </a:p>
          <a:p>
            <a:pPr>
              <a:buFontTx/>
              <a:buChar char="-"/>
            </a:pPr>
            <a:r>
              <a:rPr lang="ru-RU" dirty="0" smtClean="0"/>
              <a:t>Ответственность чиновника</a:t>
            </a:r>
          </a:p>
          <a:p>
            <a:pPr>
              <a:buFontTx/>
              <a:buChar char="-"/>
            </a:pPr>
            <a:r>
              <a:rPr lang="ru-RU" dirty="0" smtClean="0"/>
              <a:t>Меры государственной поддержки – реестр поставщиков социальных услуг, субсидии СО НКО, государственный (муниципальный) заказ в социальной сфере, исполнители общественно-полезных услуг</a:t>
            </a:r>
          </a:p>
          <a:p>
            <a:pPr>
              <a:buFontTx/>
              <a:buChar char="-"/>
            </a:pPr>
            <a:r>
              <a:rPr lang="ru-RU" dirty="0" smtClean="0"/>
              <a:t>Поддержка доступа в медицинские и социальные учреждения</a:t>
            </a:r>
          </a:p>
          <a:p>
            <a:pPr>
              <a:buFontTx/>
              <a:buChar char="-"/>
            </a:pPr>
            <a:r>
              <a:rPr lang="ru-RU" dirty="0" smtClean="0"/>
              <a:t>Поддержка в защите прав и устройстве получателей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Контроль и надзор за деятельностью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17572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ПРОВЕРКИ: КОНТРОЛЬ И НАДЗОР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Tx/>
              <a:buChar char="-"/>
            </a:pPr>
            <a:r>
              <a:rPr lang="ru-RU" dirty="0" smtClean="0"/>
              <a:t>Прокуратура</a:t>
            </a:r>
          </a:p>
          <a:p>
            <a:pPr>
              <a:buFontTx/>
              <a:buChar char="-"/>
            </a:pPr>
            <a:r>
              <a:rPr lang="ru-RU" dirty="0" smtClean="0"/>
              <a:t>Налоговые органы</a:t>
            </a:r>
            <a:r>
              <a:rPr lang="en-US" dirty="0" smtClean="0"/>
              <a:t> (</a:t>
            </a:r>
            <a:r>
              <a:rPr lang="ru-RU" dirty="0" smtClean="0"/>
              <a:t>ФНС</a:t>
            </a:r>
            <a:r>
              <a:rPr lang="en-US" dirty="0" smtClean="0"/>
              <a:t>)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Роспотребнадзор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Росздравнадзор</a:t>
            </a:r>
          </a:p>
          <a:p>
            <a:pPr>
              <a:buFontTx/>
              <a:buChar char="-"/>
            </a:pPr>
            <a:r>
              <a:rPr lang="ru-RU" dirty="0" err="1" smtClean="0"/>
              <a:t>Роструд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Рособрнадзор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Минюст</a:t>
            </a:r>
          </a:p>
          <a:p>
            <a:pPr>
              <a:buFontTx/>
              <a:buChar char="-"/>
            </a:pPr>
            <a:r>
              <a:rPr lang="ru-RU" dirty="0" smtClean="0"/>
              <a:t>Минкультуры (объекты культурного наследия) </a:t>
            </a:r>
          </a:p>
          <a:p>
            <a:pPr>
              <a:buFontTx/>
              <a:buChar char="-"/>
            </a:pPr>
            <a:r>
              <a:rPr lang="ru-RU" dirty="0" smtClean="0"/>
              <a:t>МЧС</a:t>
            </a:r>
          </a:p>
          <a:p>
            <a:pPr>
              <a:buFontTx/>
              <a:buChar char="-"/>
            </a:pPr>
            <a:r>
              <a:rPr lang="ru-RU" dirty="0" smtClean="0"/>
              <a:t>МВД </a:t>
            </a:r>
          </a:p>
          <a:p>
            <a:pPr>
              <a:buFontTx/>
              <a:buChar char="-"/>
            </a:pPr>
            <a:r>
              <a:rPr lang="ru-RU" dirty="0" smtClean="0"/>
              <a:t>ФСБ</a:t>
            </a:r>
          </a:p>
          <a:p>
            <a:pPr marL="0" indent="0">
              <a:buNone/>
            </a:pPr>
            <a:r>
              <a:rPr lang="ru-RU" dirty="0" smtClean="0"/>
              <a:t>Не контролируют, но важно: Органы социальной защиты, органы опеки и попечительства (при работе с детьми и ограниченно дееспособными/недееспособными людьми)</a:t>
            </a:r>
          </a:p>
          <a:p>
            <a:pPr marL="0" indent="0">
              <a:buNone/>
            </a:pPr>
            <a:r>
              <a:rPr lang="ru-RU" dirty="0" smtClean="0"/>
              <a:t>Не государственные, но важно: банки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358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ПРОВЕРКИ: ВИДЫ ПРОВЕРОК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dirty="0" smtClean="0"/>
              <a:t>Плановая </a:t>
            </a:r>
          </a:p>
          <a:p>
            <a:pPr>
              <a:buFontTx/>
              <a:buChar char="-"/>
            </a:pPr>
            <a:r>
              <a:rPr lang="ru-RU" dirty="0" smtClean="0"/>
              <a:t>Внеплановая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Документарная (камеральная)</a:t>
            </a:r>
          </a:p>
          <a:p>
            <a:pPr>
              <a:buFontTx/>
              <a:buChar char="-"/>
            </a:pPr>
            <a:r>
              <a:rPr lang="ru-RU" dirty="0" smtClean="0"/>
              <a:t>Выездная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514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054" y="414552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ДОСТУП В МЕДИЦИНСКИЕ И СОЦИАЛЬНЫЕ ОРГАНИЗАЦИИ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ДИАЛОГ</a:t>
            </a:r>
          </a:p>
          <a:p>
            <a:pPr>
              <a:buFontTx/>
              <a:buChar char="-"/>
            </a:pPr>
            <a:r>
              <a:rPr lang="ru-RU" dirty="0" smtClean="0"/>
              <a:t>Ответственность чиновника или руководителя учреждения</a:t>
            </a:r>
          </a:p>
          <a:p>
            <a:pPr>
              <a:buFontTx/>
              <a:buChar char="-"/>
            </a:pPr>
            <a:r>
              <a:rPr lang="ru-RU" dirty="0" smtClean="0"/>
              <a:t>Соблюдение норм учреждения</a:t>
            </a:r>
          </a:p>
          <a:p>
            <a:pPr>
              <a:buFontTx/>
              <a:buChar char="-"/>
            </a:pPr>
            <a:r>
              <a:rPr lang="ru-RU" dirty="0" smtClean="0"/>
              <a:t>Оформление отношений по видам помощи:</a:t>
            </a:r>
          </a:p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обровольческой,</a:t>
            </a:r>
          </a:p>
          <a:p>
            <a:pPr marL="0" indent="0">
              <a:buNone/>
            </a:pPr>
            <a:r>
              <a:rPr lang="ru-RU" dirty="0"/>
              <a:t>р</a:t>
            </a:r>
            <a:r>
              <a:rPr lang="ru-RU" dirty="0" smtClean="0"/>
              <a:t>елигиозной,</a:t>
            </a:r>
          </a:p>
          <a:p>
            <a:pPr marL="0" indent="0">
              <a:buNone/>
            </a:pPr>
            <a:r>
              <a:rPr lang="ru-RU" dirty="0" smtClean="0"/>
              <a:t>материальной, </a:t>
            </a:r>
          </a:p>
          <a:p>
            <a:pPr marL="0" indent="0">
              <a:buNone/>
            </a:pPr>
            <a:r>
              <a:rPr lang="ru-RU" dirty="0" smtClean="0"/>
              <a:t>защиты прав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1988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СОЗДАНИЕ НЕКОММЕРЧЕСКОЙ ОРГАНИЗАЦИИ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Выбор целей и видов деятельности</a:t>
            </a:r>
          </a:p>
          <a:p>
            <a:pPr>
              <a:buFontTx/>
              <a:buChar char="-"/>
            </a:pPr>
            <a:r>
              <a:rPr lang="ru-RU" dirty="0" smtClean="0"/>
              <a:t>Выбор, кто будет учредителем</a:t>
            </a:r>
          </a:p>
          <a:p>
            <a:pPr>
              <a:buFontTx/>
              <a:buChar char="-"/>
            </a:pPr>
            <a:r>
              <a:rPr lang="ru-RU" dirty="0" smtClean="0"/>
              <a:t>Решение вопроса об управлении</a:t>
            </a:r>
          </a:p>
          <a:p>
            <a:pPr>
              <a:buFontTx/>
              <a:buChar char="-"/>
            </a:pPr>
            <a:r>
              <a:rPr lang="ru-RU" dirty="0" smtClean="0"/>
              <a:t>Решение вопроса об имуществе, распоряжении им</a:t>
            </a:r>
          </a:p>
          <a:p>
            <a:pPr>
              <a:buFontTx/>
              <a:buChar char="-"/>
            </a:pPr>
            <a:r>
              <a:rPr lang="ru-RU" dirty="0" smtClean="0"/>
              <a:t>Решение вопроса об организационно-правовой форме</a:t>
            </a:r>
          </a:p>
          <a:p>
            <a:pPr>
              <a:buFontTx/>
              <a:buChar char="-"/>
            </a:pPr>
            <a:r>
              <a:rPr lang="ru-RU" dirty="0" smtClean="0"/>
              <a:t>Решение вопроса об источниках финансирования</a:t>
            </a:r>
          </a:p>
          <a:p>
            <a:pPr>
              <a:buFontTx/>
              <a:buChar char="-"/>
            </a:pPr>
            <a:r>
              <a:rPr lang="ru-RU" dirty="0" smtClean="0"/>
              <a:t>Решение о необходимом штате сотрудников и изыскании средств на выплату заработной платы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21753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ОРГАНИЗАЦИЯ СОБСТВЕННОГО СОЦИАЛЬНОГО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dirty="0" smtClean="0"/>
              <a:t>Выбор сферы услуг: социальная или медицинская</a:t>
            </a:r>
          </a:p>
          <a:p>
            <a:pPr>
              <a:buFontTx/>
              <a:buChar char="-"/>
            </a:pPr>
            <a:r>
              <a:rPr lang="ru-RU" dirty="0" smtClean="0"/>
              <a:t>Выбор недвижимого имущества для проекта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Выбор формы обслуживания: стационар, полустационар, на дому</a:t>
            </a:r>
          </a:p>
          <a:p>
            <a:pPr>
              <a:buFontTx/>
              <a:buChar char="-"/>
            </a:pPr>
            <a:r>
              <a:rPr lang="ru-RU" dirty="0" smtClean="0"/>
              <a:t>Осознанная р</a:t>
            </a:r>
            <a:r>
              <a:rPr lang="ru-RU" dirty="0" smtClean="0"/>
              <a:t>азработка необходимых документов по работе с получателями</a:t>
            </a:r>
          </a:p>
          <a:p>
            <a:pPr>
              <a:buFontTx/>
              <a:buChar char="-"/>
            </a:pPr>
            <a:r>
              <a:rPr lang="ru-RU" dirty="0" smtClean="0"/>
              <a:t>Соблюдение законодательства в работе: нормы в сфере недвижимости, санитарные, противопожарные, трудового законодательства, по охране труда, о защите персональных данных, о социальном обслуживании, о лицензировании, налогового законодательства и иное.</a:t>
            </a: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08610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46" y="332174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РИСКИ РУКОВОДИТЕЛЯ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ru-RU" dirty="0" smtClean="0"/>
              <a:t>Управленческие (неправильный выбор управления при создании НКО), возможная утрата проекта</a:t>
            </a:r>
          </a:p>
          <a:p>
            <a:pPr>
              <a:buFontTx/>
              <a:buChar char="-"/>
            </a:pPr>
            <a:r>
              <a:rPr lang="ru-RU" dirty="0" smtClean="0"/>
              <a:t>Имущественные (утрата финансов и, возможно, утрата неверно оформленной недвижимости вместе с вложенными усилиями)</a:t>
            </a:r>
          </a:p>
          <a:p>
            <a:pPr>
              <a:buFontTx/>
              <a:buChar char="-"/>
            </a:pPr>
            <a:r>
              <a:rPr lang="ru-RU" dirty="0" smtClean="0"/>
              <a:t>Неполучение возможной поддержки от государства</a:t>
            </a:r>
          </a:p>
          <a:p>
            <a:pPr>
              <a:buFontTx/>
              <a:buChar char="-"/>
            </a:pPr>
            <a:r>
              <a:rPr lang="ru-RU" dirty="0" smtClean="0"/>
              <a:t>Заблуждение </a:t>
            </a:r>
            <a:r>
              <a:rPr lang="ru-RU" dirty="0"/>
              <a:t>относительно нуждаемости </a:t>
            </a:r>
            <a:r>
              <a:rPr lang="ru-RU" dirty="0" smtClean="0"/>
              <a:t>получателей, дублирование функций государства для получателей помощи</a:t>
            </a:r>
          </a:p>
          <a:p>
            <a:pPr>
              <a:buFontTx/>
              <a:buChar char="-"/>
            </a:pPr>
            <a:r>
              <a:rPr lang="ru-RU" dirty="0" smtClean="0"/>
              <a:t>Утрата репутации</a:t>
            </a:r>
          </a:p>
          <a:p>
            <a:pPr>
              <a:buFontTx/>
              <a:buChar char="-"/>
            </a:pPr>
            <a:r>
              <a:rPr lang="ru-RU" dirty="0" smtClean="0"/>
              <a:t>Риски неконтролируемого персонала</a:t>
            </a:r>
          </a:p>
          <a:p>
            <a:pPr>
              <a:buFontTx/>
              <a:buChar char="-"/>
            </a:pPr>
            <a:r>
              <a:rPr lang="ru-RU" dirty="0" smtClean="0"/>
              <a:t>Привлечение к административной ответственности</a:t>
            </a:r>
          </a:p>
          <a:p>
            <a:pPr marL="0" indent="0">
              <a:buNone/>
            </a:pPr>
            <a:r>
              <a:rPr lang="ru-RU" dirty="0" smtClean="0"/>
              <a:t>Несоблюдение налогового (в том числе доначисление налогов), трудового законодательства, о персональных данных, противопожарных норм, законодательства в сфере защиты прав потребителей, социального обслуживания и иное.</a:t>
            </a:r>
          </a:p>
          <a:p>
            <a:pPr>
              <a:buFontTx/>
              <a:buChar char="-"/>
            </a:pPr>
            <a:r>
              <a:rPr lang="ru-RU" dirty="0" smtClean="0"/>
              <a:t>Привлечение к уголовной ответственности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245902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1506827"/>
            <a:ext cx="10916992" cy="17644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05" y="3425781"/>
            <a:ext cx="6635182" cy="1782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V="1">
            <a:off x="12072011" y="0"/>
            <a:ext cx="136946" cy="6858000"/>
          </a:xfrm>
          <a:prstGeom prst="rect">
            <a:avLst/>
          </a:prstGeom>
          <a:solidFill>
            <a:srgbClr val="2E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899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470</Words>
  <Application>Microsoft Office PowerPoint</Application>
  <PresentationFormat>Широкоэкранный</PresentationFormat>
  <Paragraphs>84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Ключевые правовые вопросы организации социального служения и благотворительной деятельности в епархиях  Старинова Наталья Львовна руководитель юридической службы Отдела по церковной благотворительности и социальному служению Русской Православной Церкви</vt:lpstr>
      <vt:lpstr>ПОЖЕРТВОВАНИЯ</vt:lpstr>
      <vt:lpstr>ДОБРОВОЛЬЦЫ</vt:lpstr>
      <vt:lpstr>ПОЛУЧАТЕЛИ ПОМОЩИ</vt:lpstr>
      <vt:lpstr>ВЗАИМОДЕЙСТВИЕ С ГОСУДАРСТВЕННЫМИ ОРГАНАМИ</vt:lpstr>
      <vt:lpstr>ПРОВЕРКИ: КОНТРОЛЬ И НАДЗОР</vt:lpstr>
      <vt:lpstr>ПРОВЕРКИ: ВИДЫ ПРОВЕРОК</vt:lpstr>
      <vt:lpstr>ДОСТУП В МЕДИЦИНСКИЕ И СОЦИАЛЬНЫЕ ОРГАНИЗАЦИИ</vt:lpstr>
      <vt:lpstr>СОЗДАНИЕ НЕКОММЕРЧЕСКОЙ ОРГАНИЗАЦИИ</vt:lpstr>
      <vt:lpstr>ОРГАНИЗАЦИЯ СОБСТВЕННОГО СОЦИАЛЬНОГО ПРОЕКТА</vt:lpstr>
      <vt:lpstr>РИСКИ РУКОВОДИТЕЛЯ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Русской Православной Церкви в реализации закона о «распределенной опеке», возможности и перспективы</dc:title>
  <dc:creator>Наталья Львовна Старинова</dc:creator>
  <cp:lastModifiedBy>Наталья Львовна Старинова</cp:lastModifiedBy>
  <cp:revision>55</cp:revision>
  <dcterms:created xsi:type="dcterms:W3CDTF">2019-06-30T09:41:20Z</dcterms:created>
  <dcterms:modified xsi:type="dcterms:W3CDTF">2021-11-16T08:27:12Z</dcterms:modified>
</cp:coreProperties>
</file>