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2"/>
  </p:notesMasterIdLst>
  <p:sldIdLst>
    <p:sldId id="260" r:id="rId2"/>
    <p:sldId id="265" r:id="rId3"/>
    <p:sldId id="281" r:id="rId4"/>
    <p:sldId id="266" r:id="rId5"/>
    <p:sldId id="267" r:id="rId6"/>
    <p:sldId id="268" r:id="rId7"/>
    <p:sldId id="269" r:id="rId8"/>
    <p:sldId id="270" r:id="rId9"/>
    <p:sldId id="272" r:id="rId10"/>
    <p:sldId id="271" r:id="rId11"/>
    <p:sldId id="277" r:id="rId12"/>
    <p:sldId id="278" r:id="rId13"/>
    <p:sldId id="279" r:id="rId14"/>
    <p:sldId id="280" r:id="rId15"/>
    <p:sldId id="273" r:id="rId16"/>
    <p:sldId id="274" r:id="rId17"/>
    <p:sldId id="276" r:id="rId18"/>
    <p:sldId id="282" r:id="rId19"/>
    <p:sldId id="283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205" autoAdjust="0"/>
  </p:normalViewPr>
  <p:slideViewPr>
    <p:cSldViewPr snapToGrid="0">
      <p:cViewPr varScale="1">
        <p:scale>
          <a:sx n="90" d="100"/>
          <a:sy n="90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47E08-0D90-45C1-AA8D-73FE2BA2CA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FAE0B-C302-4F45-9694-12AD976AE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68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98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159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375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763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1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595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456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35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934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379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887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FAE0B-C302-4F45-9694-12AD976AE04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3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612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75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55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36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51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44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29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3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41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88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7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1742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08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10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943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084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599B7E7-E993-4CA0-9E18-5A2FEE4BB32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7F76C39-EBDE-4880-81A4-64579C457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541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392" y="96715"/>
            <a:ext cx="11702561" cy="6858000"/>
          </a:xfrm>
        </p:spPr>
        <p:txBody>
          <a:bodyPr>
            <a:normAutofit/>
          </a:bodyPr>
          <a:lstStyle/>
          <a:p>
            <a:pPr marL="2286000" lvl="5" indent="0">
              <a:buNone/>
            </a:pPr>
            <a:r>
              <a:rPr lang="ru-RU" sz="6000" b="1" dirty="0"/>
              <a:t>Помощь семьям во время пандемии – новый формат, результаты, тенденции, развития</a:t>
            </a:r>
          </a:p>
          <a:p>
            <a:pPr marL="2286000" lvl="5" indent="0" algn="ctr">
              <a:buNone/>
            </a:pPr>
            <a:r>
              <a:rPr lang="ru-RU" sz="4000" dirty="0" smtClean="0"/>
              <a:t>23 марта </a:t>
            </a:r>
            <a:r>
              <a:rPr lang="ru-RU" sz="4000" dirty="0"/>
              <a:t>2021 г</a:t>
            </a:r>
          </a:p>
          <a:p>
            <a:pPr marL="2286000" lvl="5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4327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95251"/>
            <a:ext cx="11858625" cy="6638924"/>
          </a:xfrm>
        </p:spPr>
      </p:pic>
    </p:spTree>
    <p:extLst>
      <p:ext uri="{BB962C8B-B14F-4D97-AF65-F5344CB8AC3E}">
        <p14:creationId xmlns:p14="http://schemas.microsoft.com/office/powerpoint/2010/main" val="33600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73" y="191386"/>
            <a:ext cx="11674549" cy="6475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837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323851"/>
            <a:ext cx="11279188" cy="10668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2">
                    <a:lumMod val="75000"/>
                  </a:schemeClr>
                </a:solidFill>
                <a:latin typeface="Trebuchet MS (Заголовки)"/>
                <a:ea typeface="Adobe Gothic Std B" panose="020B0800000000000000" pitchFamily="34" charset="-128"/>
              </a:rPr>
              <a:t>ПОМОЩЬ СЕМЬЯМ</a:t>
            </a:r>
            <a:endParaRPr lang="ru-RU" sz="4800" dirty="0">
              <a:solidFill>
                <a:schemeClr val="bg2">
                  <a:lumMod val="75000"/>
                </a:schemeClr>
              </a:solidFill>
              <a:latin typeface="Trebuchet MS (Заголовки)"/>
              <a:ea typeface="Adobe Gothic Std B" panose="020B0800000000000000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661746"/>
            <a:ext cx="4907696" cy="465333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ПОМОЩЬ СЕМЬЕ:</a:t>
            </a:r>
          </a:p>
          <a:p>
            <a:r>
              <a:rPr lang="ru-RU" sz="3200" i="1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ru-RU" sz="3200" i="1" dirty="0">
                <a:solidFill>
                  <a:schemeClr val="accent3">
                    <a:lumMod val="50000"/>
                  </a:schemeClr>
                </a:solidFill>
              </a:rPr>
              <a:t>многодетной</a:t>
            </a:r>
          </a:p>
          <a:p>
            <a:r>
              <a:rPr lang="ru-RU" sz="3200" i="1" dirty="0">
                <a:solidFill>
                  <a:schemeClr val="accent3">
                    <a:lumMod val="50000"/>
                  </a:schemeClr>
                </a:solidFill>
              </a:rPr>
              <a:t>-малоимущей</a:t>
            </a:r>
            <a:endParaRPr lang="en-US" sz="3200" i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3200" i="1" dirty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ru-RU" sz="3200" i="1" dirty="0">
                <a:solidFill>
                  <a:schemeClr val="accent3">
                    <a:lumMod val="50000"/>
                  </a:schemeClr>
                </a:solidFill>
              </a:rPr>
              <a:t>одиноким родителям</a:t>
            </a:r>
          </a:p>
          <a:p>
            <a:r>
              <a:rPr lang="ru-RU" sz="3200" i="1" dirty="0">
                <a:solidFill>
                  <a:schemeClr val="accent3">
                    <a:lumMod val="50000"/>
                  </a:schemeClr>
                </a:solidFill>
              </a:rPr>
              <a:t>-семье в ТЖС</a:t>
            </a:r>
          </a:p>
          <a:p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894992" y="1151792"/>
            <a:ext cx="1230924" cy="668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209692" y="1151792"/>
            <a:ext cx="1128592" cy="844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778867" y="1995854"/>
            <a:ext cx="46687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Помощь </a:t>
            </a:r>
          </a:p>
          <a:p>
            <a:r>
              <a:rPr lang="ru-RU" sz="360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детям-сиротам и детям, оставшимся без попечения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8674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16" y="1371600"/>
            <a:ext cx="3094892" cy="3824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327" y="3829049"/>
            <a:ext cx="3490546" cy="2734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31" y="1257300"/>
            <a:ext cx="3402623" cy="4106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70" y="238675"/>
            <a:ext cx="4079630" cy="2706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02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86" y="580292"/>
            <a:ext cx="3429000" cy="22947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69" y="580292"/>
            <a:ext cx="2259624" cy="25409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831" y="580291"/>
            <a:ext cx="3405321" cy="25409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30" y="3385038"/>
            <a:ext cx="2234711" cy="305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327" y="3842238"/>
            <a:ext cx="3362825" cy="2488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70" y="3552092"/>
            <a:ext cx="2259624" cy="30773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4445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7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54" y="281354"/>
            <a:ext cx="9064869" cy="613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3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-1"/>
            <a:ext cx="10961077" cy="6646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26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53" y="212650"/>
            <a:ext cx="9260959" cy="6485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89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12" y="547782"/>
            <a:ext cx="3824653" cy="5512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51" y="1810296"/>
            <a:ext cx="4136065" cy="34981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902" y="888025"/>
            <a:ext cx="3300438" cy="49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402" y="217030"/>
            <a:ext cx="4762500" cy="29484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382" y="3309975"/>
            <a:ext cx="5418617" cy="33460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96" y="347179"/>
            <a:ext cx="4319919" cy="26881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06" y="3615464"/>
            <a:ext cx="4762500" cy="290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6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59" y="0"/>
            <a:ext cx="911968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4372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308345"/>
            <a:ext cx="8548577" cy="6368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3685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699" y="467834"/>
            <a:ext cx="10501239" cy="1201478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#</a:t>
            </a:r>
            <a:r>
              <a:rPr lang="ru-RU" sz="4900" b="1" dirty="0" err="1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семьявбеде</a:t>
            </a:r>
            <a:r>
              <a:rPr lang="ru-RU" sz="4900" b="1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900" b="1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ru-RU" sz="8000" b="1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128   </a:t>
            </a:r>
            <a:r>
              <a:rPr lang="ru-RU" sz="6000" b="1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ЦФО</a:t>
            </a:r>
            <a:endParaRPr lang="ru-RU" sz="6000" b="1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945757"/>
            <a:ext cx="10501238" cy="45188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Служба Срочной Социальной Помощи 128</a:t>
            </a:r>
            <a:r>
              <a:rPr lang="ru-RU" dirty="0"/>
              <a:t> это не проект, это такая же Служба Спасения, как 112, только на Помощь приходят некоммерческие, общественные, благотворительные, православные организации и Помощь оказывается социальная. </a:t>
            </a:r>
          </a:p>
          <a:p>
            <a:pPr marL="0" indent="0">
              <a:buNone/>
            </a:pPr>
            <a:r>
              <a:rPr lang="ru-RU" dirty="0"/>
              <a:t>Это именно </a:t>
            </a:r>
            <a:r>
              <a:rPr lang="ru-RU" b="1" dirty="0"/>
              <a:t>#</a:t>
            </a:r>
            <a:r>
              <a:rPr lang="ru-RU" b="1" dirty="0" err="1"/>
              <a:t>семьявбеде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dirty="0"/>
              <a:t>На данный момент в работе </a:t>
            </a:r>
            <a:r>
              <a:rPr lang="ru-RU" b="1" dirty="0"/>
              <a:t>Владимирская</a:t>
            </a:r>
            <a:r>
              <a:rPr lang="ru-RU" dirty="0"/>
              <a:t>, </a:t>
            </a:r>
            <a:r>
              <a:rPr lang="ru-RU" b="1" dirty="0"/>
              <a:t>Брянская, Ивановская и Московская </a:t>
            </a:r>
            <a:r>
              <a:rPr lang="ru-RU" b="1" dirty="0" smtClean="0"/>
              <a:t>области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16784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4211" y="255182"/>
            <a:ext cx="10756421" cy="6209414"/>
          </a:xfrm>
        </p:spPr>
        <p:txBody>
          <a:bodyPr>
            <a:normAutofit fontScale="85000" lnSpcReduction="20000"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sz="2400" b="1" dirty="0" smtClean="0"/>
              <a:t>Проблемы </a:t>
            </a:r>
            <a:r>
              <a:rPr lang="ru-RU" sz="2400" b="1" dirty="0"/>
              <a:t>взаимодействия церковных организаций во время всеобщего </a:t>
            </a:r>
            <a:r>
              <a:rPr lang="ru-RU" sz="2400" b="1" dirty="0" err="1"/>
              <a:t>локдауна</a:t>
            </a:r>
            <a:r>
              <a:rPr lang="ru-RU" sz="2400" b="1" dirty="0" smtClean="0"/>
              <a:t>:</a:t>
            </a:r>
          </a:p>
          <a:p>
            <a:pPr algn="ctr"/>
            <a:endParaRPr lang="ru-RU" dirty="0"/>
          </a:p>
          <a:p>
            <a:r>
              <a:rPr lang="ru-RU" dirty="0"/>
              <a:t>1.Отсутствие координации совместной деятельности на благо социальных групп,</a:t>
            </a:r>
          </a:p>
          <a:p>
            <a:r>
              <a:rPr lang="ru-RU" dirty="0"/>
              <a:t>2.Отсутствие единой базы помощи нуждающимся (</a:t>
            </a:r>
            <a:r>
              <a:rPr lang="ru-RU" dirty="0" err="1"/>
              <a:t>недопуск</a:t>
            </a:r>
            <a:r>
              <a:rPr lang="ru-RU" dirty="0"/>
              <a:t> до информации к тем, кто нуждается в помощи и поддержке),</a:t>
            </a:r>
          </a:p>
          <a:p>
            <a:r>
              <a:rPr lang="ru-RU" dirty="0"/>
              <a:t>3.Недопуск священнослужителей к нуждающимся в их опеке,</a:t>
            </a:r>
          </a:p>
          <a:p>
            <a:r>
              <a:rPr lang="ru-RU" dirty="0"/>
              <a:t>4.Игнорирование добровольческих инициатив, появившихся сразу после объявления карантинных мер,</a:t>
            </a:r>
          </a:p>
          <a:p>
            <a:r>
              <a:rPr lang="ru-RU" dirty="0"/>
              <a:t>5.Полное отсутствие обеспечения добровольцев средствами защиты,</a:t>
            </a:r>
          </a:p>
          <a:p>
            <a:r>
              <a:rPr lang="ru-RU" dirty="0"/>
              <a:t>6.Запрет на перемещение для оказание помощи уже имеющимся опекаемым группам, через аннулирование пропусков организаций, неуважительное отношение к деятельности существующих проектов, для продолжения оказания услуг семьям, находящихся в ТЖС (</a:t>
            </a:r>
            <a:r>
              <a:rPr lang="ru-RU" dirty="0" err="1"/>
              <a:t>онкобольные</a:t>
            </a:r>
            <a:r>
              <a:rPr lang="ru-RU" dirty="0"/>
              <a:t>, лежачие и так далее</a:t>
            </a:r>
            <a:r>
              <a:rPr lang="ru-RU" dirty="0" smtClean="0"/>
              <a:t>),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7.Политизация </a:t>
            </a:r>
            <a:r>
              <a:rPr lang="ru-RU" dirty="0"/>
              <a:t>деятельности по оказанию помощи отдельной структурой,</a:t>
            </a:r>
          </a:p>
          <a:p>
            <a:r>
              <a:rPr lang="ru-RU" dirty="0"/>
              <a:t>8.Создание надстройки в виде ГБУ </a:t>
            </a:r>
            <a:r>
              <a:rPr lang="ru-RU" dirty="0" err="1"/>
              <a:t>Мосволонтер</a:t>
            </a:r>
            <a:r>
              <a:rPr lang="ru-RU" dirty="0"/>
              <a:t> и «Моя карьера», которые монополизировала право на оказание </a:t>
            </a:r>
            <a:r>
              <a:rPr lang="ru-RU" dirty="0" smtClean="0"/>
              <a:t>помощи,</a:t>
            </a:r>
          </a:p>
          <a:p>
            <a:r>
              <a:rPr lang="ru-RU" dirty="0" smtClean="0"/>
              <a:t>9.Неуважительное </a:t>
            </a:r>
            <a:r>
              <a:rPr lang="ru-RU" dirty="0"/>
              <a:t>отношение к заслуженным НКО и фондам со стороны представителей ДСЗН – никуда дозвониться чтобы решить вопрос было невозможно.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00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9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7" y="350873"/>
            <a:ext cx="4423144" cy="6081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915" y="350873"/>
            <a:ext cx="4614531" cy="6081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16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5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09" y="372140"/>
            <a:ext cx="4008475" cy="2796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115" y="3668232"/>
            <a:ext cx="3785192" cy="2753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349" y="159488"/>
            <a:ext cx="2849526" cy="3508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4" y="233916"/>
            <a:ext cx="2573079" cy="3019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9" y="3976576"/>
            <a:ext cx="3577855" cy="2445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50" y="4104167"/>
            <a:ext cx="3396848" cy="2317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42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265814"/>
            <a:ext cx="3721396" cy="2806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985" y="265813"/>
            <a:ext cx="3030280" cy="2806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320" y="3359889"/>
            <a:ext cx="278794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9" y="3274828"/>
            <a:ext cx="4093535" cy="3285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814" y="1105786"/>
            <a:ext cx="3264195" cy="4231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6098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81" y="127591"/>
            <a:ext cx="11621386" cy="6634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1817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352" y="138223"/>
            <a:ext cx="8534400" cy="92503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Georgia" panose="02040502050405020303" pitchFamily="18" charset="0"/>
                <a:ea typeface="Adobe Fan Heiti Std B" panose="020B0700000000000000" pitchFamily="34" charset="-128"/>
              </a:rPr>
              <a:t>КОНТАКТЫ:</a:t>
            </a:r>
            <a:endParaRPr lang="ru-RU" sz="4000" b="1" dirty="0">
              <a:solidFill>
                <a:schemeClr val="bg2">
                  <a:lumMod val="75000"/>
                </a:schemeClr>
              </a:solidFill>
              <a:latin typeface="Georgia" panose="02040502050405020303" pitchFamily="18" charset="0"/>
              <a:ea typeface="Adobe Fan Heiti Std B" panose="020B0700000000000000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1063256"/>
            <a:ext cx="10565035" cy="3370522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Екатерина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</a:rPr>
              <a:t>Владимировна Борисенкова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Руководитель направления помощи семьям Синодального Отдела по Церковной Благотворительности и Социального Служения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8(903)727-78-07</a:t>
            </a:r>
          </a:p>
          <a:p>
            <a:pPr marL="45720" indent="0">
              <a:buNone/>
            </a:pP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E-borisenkova75@mail.ru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79" y="4518837"/>
            <a:ext cx="11525693" cy="22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285</TotalTime>
  <Words>281</Words>
  <Application>Microsoft Office PowerPoint</Application>
  <PresentationFormat>Широкоэкранный</PresentationFormat>
  <Paragraphs>44</Paragraphs>
  <Slides>20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Adobe Fan Heiti Std B</vt:lpstr>
      <vt:lpstr>Adobe Gothic Std B</vt:lpstr>
      <vt:lpstr>Arial Black</vt:lpstr>
      <vt:lpstr>Calibri</vt:lpstr>
      <vt:lpstr>Century Gothic</vt:lpstr>
      <vt:lpstr>Georgia</vt:lpstr>
      <vt:lpstr>Trebuchet MS (Заголовки)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ПОМОЩЬ СЕМЬЯМ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#семьявбеде     128   ЦФО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Владимировна Борисенкова</dc:creator>
  <cp:lastModifiedBy>Екатерина Владимировна Борисенкова</cp:lastModifiedBy>
  <cp:revision>29</cp:revision>
  <dcterms:created xsi:type="dcterms:W3CDTF">2021-01-26T08:39:53Z</dcterms:created>
  <dcterms:modified xsi:type="dcterms:W3CDTF">2021-03-23T07:39:05Z</dcterms:modified>
</cp:coreProperties>
</file>