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4" r:id="rId4"/>
    <p:sldId id="259" r:id="rId5"/>
    <p:sldId id="261" r:id="rId6"/>
    <p:sldId id="262" r:id="rId7"/>
    <p:sldId id="260" r:id="rId8"/>
    <p:sldId id="263" r:id="rId9"/>
    <p:sldId id="272" r:id="rId10"/>
    <p:sldId id="273" r:id="rId11"/>
    <p:sldId id="274" r:id="rId12"/>
    <p:sldId id="275" r:id="rId13"/>
    <p:sldId id="265" r:id="rId14"/>
    <p:sldId id="268" r:id="rId15"/>
    <p:sldId id="269" r:id="rId16"/>
    <p:sldId id="270" r:id="rId17"/>
    <p:sldId id="271" r:id="rId18"/>
    <p:sldId id="277" r:id="rId19"/>
    <p:sldId id="278" r:id="rId20"/>
    <p:sldId id="279" r:id="rId21"/>
    <p:sldId id="283" r:id="rId22"/>
    <p:sldId id="281" r:id="rId23"/>
    <p:sldId id="282" r:id="rId24"/>
    <p:sldId id="284" r:id="rId25"/>
    <p:sldId id="285" r:id="rId26"/>
    <p:sldId id="286" r:id="rId27"/>
    <p:sldId id="287" r:id="rId28"/>
    <p:sldId id="288" r:id="rId29"/>
    <p:sldId id="276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A13EC7-8BB3-45B0-BC7C-88BF30398600}" v="9" dt="2021-02-15T18:49:08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Lazarev" userId="d0f20e8f175aaf1b" providerId="LiveId" clId="{FDA13EC7-8BB3-45B0-BC7C-88BF30398600}"/>
    <pc:docChg chg="custSel addSld delSld modSld sldOrd">
      <pc:chgData name="Alex Lazarev" userId="d0f20e8f175aaf1b" providerId="LiveId" clId="{FDA13EC7-8BB3-45B0-BC7C-88BF30398600}" dt="2021-02-15T18:50:52.511" v="26" actId="14100"/>
      <pc:docMkLst>
        <pc:docMk/>
      </pc:docMkLst>
      <pc:sldChg chg="del">
        <pc:chgData name="Alex Lazarev" userId="d0f20e8f175aaf1b" providerId="LiveId" clId="{FDA13EC7-8BB3-45B0-BC7C-88BF30398600}" dt="2021-02-15T18:43:28.546" v="0" actId="47"/>
        <pc:sldMkLst>
          <pc:docMk/>
          <pc:sldMk cId="2946600888" sldId="266"/>
        </pc:sldMkLst>
      </pc:sldChg>
      <pc:sldChg chg="add del">
        <pc:chgData name="Alex Lazarev" userId="d0f20e8f175aaf1b" providerId="LiveId" clId="{FDA13EC7-8BB3-45B0-BC7C-88BF30398600}" dt="2021-02-15T18:49:40.236" v="10" actId="47"/>
        <pc:sldMkLst>
          <pc:docMk/>
          <pc:sldMk cId="3946280357" sldId="267"/>
        </pc:sldMkLst>
      </pc:sldChg>
      <pc:sldChg chg="add">
        <pc:chgData name="Alex Lazarev" userId="d0f20e8f175aaf1b" providerId="LiveId" clId="{FDA13EC7-8BB3-45B0-BC7C-88BF30398600}" dt="2021-02-15T18:47:43.542" v="2"/>
        <pc:sldMkLst>
          <pc:docMk/>
          <pc:sldMk cId="2974399106" sldId="281"/>
        </pc:sldMkLst>
      </pc:sldChg>
      <pc:sldChg chg="add">
        <pc:chgData name="Alex Lazarev" userId="d0f20e8f175aaf1b" providerId="LiveId" clId="{FDA13EC7-8BB3-45B0-BC7C-88BF30398600}" dt="2021-02-15T18:47:55.977" v="3"/>
        <pc:sldMkLst>
          <pc:docMk/>
          <pc:sldMk cId="4185469186" sldId="282"/>
        </pc:sldMkLst>
      </pc:sldChg>
      <pc:sldChg chg="add">
        <pc:chgData name="Alex Lazarev" userId="d0f20e8f175aaf1b" providerId="LiveId" clId="{FDA13EC7-8BB3-45B0-BC7C-88BF30398600}" dt="2021-02-15T18:47:30.706" v="1"/>
        <pc:sldMkLst>
          <pc:docMk/>
          <pc:sldMk cId="1724746603" sldId="283"/>
        </pc:sldMkLst>
      </pc:sldChg>
      <pc:sldChg chg="add">
        <pc:chgData name="Alex Lazarev" userId="d0f20e8f175aaf1b" providerId="LiveId" clId="{FDA13EC7-8BB3-45B0-BC7C-88BF30398600}" dt="2021-02-15T18:48:03.824" v="4"/>
        <pc:sldMkLst>
          <pc:docMk/>
          <pc:sldMk cId="680786088" sldId="284"/>
        </pc:sldMkLst>
      </pc:sldChg>
      <pc:sldChg chg="delSp modSp add mod ord">
        <pc:chgData name="Alex Lazarev" userId="d0f20e8f175aaf1b" providerId="LiveId" clId="{FDA13EC7-8BB3-45B0-BC7C-88BF30398600}" dt="2021-02-15T18:50:52.511" v="26" actId="14100"/>
        <pc:sldMkLst>
          <pc:docMk/>
          <pc:sldMk cId="2335806318" sldId="285"/>
        </pc:sldMkLst>
        <pc:spChg chg="del mod topLvl">
          <ac:chgData name="Alex Lazarev" userId="d0f20e8f175aaf1b" providerId="LiveId" clId="{FDA13EC7-8BB3-45B0-BC7C-88BF30398600}" dt="2021-02-15T18:50:41.465" v="24" actId="478"/>
          <ac:spMkLst>
            <pc:docMk/>
            <pc:sldMk cId="2335806318" sldId="285"/>
            <ac:spMk id="24" creationId="{00000000-0000-0000-0000-000000000000}"/>
          </ac:spMkLst>
        </pc:spChg>
        <pc:grpChg chg="del">
          <ac:chgData name="Alex Lazarev" userId="d0f20e8f175aaf1b" providerId="LiveId" clId="{FDA13EC7-8BB3-45B0-BC7C-88BF30398600}" dt="2021-02-15T18:50:41.465" v="24" actId="478"/>
          <ac:grpSpMkLst>
            <pc:docMk/>
            <pc:sldMk cId="2335806318" sldId="285"/>
            <ac:grpSpMk id="23" creationId="{00000000-0000-0000-0000-000000000000}"/>
          </ac:grpSpMkLst>
        </pc:grpChg>
        <pc:picChg chg="mod topLvl">
          <ac:chgData name="Alex Lazarev" userId="d0f20e8f175aaf1b" providerId="LiveId" clId="{FDA13EC7-8BB3-45B0-BC7C-88BF30398600}" dt="2021-02-15T18:50:47.239" v="25" actId="1076"/>
          <ac:picMkLst>
            <pc:docMk/>
            <pc:sldMk cId="2335806318" sldId="285"/>
            <ac:picMk id="26" creationId="{00000000-0000-0000-0000-000000000000}"/>
          </ac:picMkLst>
        </pc:picChg>
        <pc:cxnChg chg="mod">
          <ac:chgData name="Alex Lazarev" userId="d0f20e8f175aaf1b" providerId="LiveId" clId="{FDA13EC7-8BB3-45B0-BC7C-88BF30398600}" dt="2021-02-15T18:50:52.511" v="26" actId="14100"/>
          <ac:cxnSpMkLst>
            <pc:docMk/>
            <pc:sldMk cId="2335806318" sldId="285"/>
            <ac:cxnSpMk id="22" creationId="{00000000-0000-0000-0000-000000000000}"/>
          </ac:cxnSpMkLst>
        </pc:cxnChg>
      </pc:sldChg>
      <pc:sldChg chg="add">
        <pc:chgData name="Alex Lazarev" userId="d0f20e8f175aaf1b" providerId="LiveId" clId="{FDA13EC7-8BB3-45B0-BC7C-88BF30398600}" dt="2021-02-15T18:48:41.701" v="7"/>
        <pc:sldMkLst>
          <pc:docMk/>
          <pc:sldMk cId="3222146843" sldId="286"/>
        </pc:sldMkLst>
      </pc:sldChg>
      <pc:sldChg chg="add">
        <pc:chgData name="Alex Lazarev" userId="d0f20e8f175aaf1b" providerId="LiveId" clId="{FDA13EC7-8BB3-45B0-BC7C-88BF30398600}" dt="2021-02-15T18:49:03.695" v="8"/>
        <pc:sldMkLst>
          <pc:docMk/>
          <pc:sldMk cId="1855165035" sldId="287"/>
        </pc:sldMkLst>
      </pc:sldChg>
      <pc:sldChg chg="add">
        <pc:chgData name="Alex Lazarev" userId="d0f20e8f175aaf1b" providerId="LiveId" clId="{FDA13EC7-8BB3-45B0-BC7C-88BF30398600}" dt="2021-02-15T18:49:08.776" v="9"/>
        <pc:sldMkLst>
          <pc:docMk/>
          <pc:sldMk cId="803190695" sldId="28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4454F-53F7-44F7-B1F1-B19BED1A4C6C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913CFD-D520-41EF-8F35-1A408EB168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884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9505A-94BD-4E81-8F59-6E9887B4E7E5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65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B66E-874C-42CC-A3AD-06A2402603E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092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479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573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232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372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724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695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637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469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B66E-874C-42CC-A3AD-06A2402603E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289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B66E-874C-42CC-A3AD-06A2402603EA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012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7D99-C18C-4D07-AFF1-BBEFA6E41CFE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6AB9-C10F-4F18-8AF7-E98D34E32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735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7D99-C18C-4D07-AFF1-BBEFA6E41CFE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6AB9-C10F-4F18-8AF7-E98D34E32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8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7D99-C18C-4D07-AFF1-BBEFA6E41CFE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6AB9-C10F-4F18-8AF7-E98D34E32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90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7D99-C18C-4D07-AFF1-BBEFA6E41CFE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6AB9-C10F-4F18-8AF7-E98D34E32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313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7D99-C18C-4D07-AFF1-BBEFA6E41CFE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6AB9-C10F-4F18-8AF7-E98D34E32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618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7D99-C18C-4D07-AFF1-BBEFA6E41CFE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6AB9-C10F-4F18-8AF7-E98D34E32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703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7D99-C18C-4D07-AFF1-BBEFA6E41CFE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6AB9-C10F-4F18-8AF7-E98D34E32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33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7D99-C18C-4D07-AFF1-BBEFA6E41CFE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6AB9-C10F-4F18-8AF7-E98D34E32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846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7D99-C18C-4D07-AFF1-BBEFA6E41CFE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6AB9-C10F-4F18-8AF7-E98D34E32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507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7D99-C18C-4D07-AFF1-BBEFA6E41CFE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6AB9-C10F-4F18-8AF7-E98D34E32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766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7D99-C18C-4D07-AFF1-BBEFA6E41CFE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6AB9-C10F-4F18-8AF7-E98D34E32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376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B7D99-C18C-4D07-AFF1-BBEFA6E41CFE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56AB9-C10F-4F18-8AF7-E98D34E32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4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sapernoe.ru/" TargetMode="External"/><Relationship Id="rId3" Type="http://schemas.openxmlformats.org/officeDocument/2006/relationships/hyperlink" Target="https://ioannfond.ru/" TargetMode="External"/><Relationship Id="rId7" Type="http://schemas.openxmlformats.org/officeDocument/2006/relationships/hyperlink" Target="https://zebra-center.ru/" TargetMode="External"/><Relationship Id="rId2" Type="http://schemas.openxmlformats.org/officeDocument/2006/relationships/hyperlink" Target="https://www.protivnarko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an.ru/3tom/" TargetMode="External"/><Relationship Id="rId5" Type="http://schemas.openxmlformats.org/officeDocument/2006/relationships/hyperlink" Target="http://&#1087;&#1088;&#1072;&#1074;&#1086;&#1074;&#1072;&#1103;-&#1085;&#1072;&#1088;&#1082;&#1086;&#1083;&#1086;&#1075;&#1080;&#1103;.&#1088;&#1092;/" TargetMode="External"/><Relationship Id="rId4" Type="http://schemas.openxmlformats.org/officeDocument/2006/relationships/hyperlink" Target="http://www.diaconia.ru/" TargetMode="External"/><Relationship Id="rId9" Type="http://schemas.openxmlformats.org/officeDocument/2006/relationships/hyperlink" Target="https://www.narcom.ru/publ/info/1033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FrizQuadrataCTT" pitchFamily="2" charset="0"/>
              </a:rPr>
              <a:t>ЦЕРКОВНАЯ ПОМОЩЬ ЗАВИСИМЫМ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704202"/>
            <a:ext cx="9144000" cy="553598"/>
          </a:xfrm>
        </p:spPr>
        <p:txBody>
          <a:bodyPr/>
          <a:lstStyle/>
          <a:p>
            <a:pPr algn="r"/>
            <a:r>
              <a:rPr lang="ru-RU" dirty="0">
                <a:latin typeface="FrizQuadrataCTT" pitchFamily="2" charset="0"/>
              </a:rPr>
              <a:t>Лазарев А.В., 2020</a:t>
            </a:r>
          </a:p>
        </p:txBody>
      </p:sp>
    </p:spTree>
    <p:extLst>
      <p:ext uri="{BB962C8B-B14F-4D97-AF65-F5344CB8AC3E}">
        <p14:creationId xmlns:p14="http://schemas.microsoft.com/office/powerpoint/2010/main" val="1958297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1753251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FrizQuadrataCTT" pitchFamily="2" charset="0"/>
              </a:rPr>
              <a:t>Какие ассоциации возникают, когда Вы слышите про помощь Церкви наркозависимым?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5541484" y="3448011"/>
            <a:ext cx="499064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800" dirty="0">
                <a:latin typeface="FrizQuadrataCTT" pitchFamily="2" charset="0"/>
              </a:rPr>
              <a:t>Что было бы интересно узнать про это?</a:t>
            </a:r>
          </a:p>
        </p:txBody>
      </p:sp>
    </p:spTree>
    <p:extLst>
      <p:ext uri="{BB962C8B-B14F-4D97-AF65-F5344CB8AC3E}">
        <p14:creationId xmlns:p14="http://schemas.microsoft.com/office/powerpoint/2010/main" val="54348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FrizQuadrataCTT" pitchFamily="2" charset="0"/>
              </a:rPr>
              <a:t>С чего всё начиналось?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FrizQuadrataCTT" pitchFamily="2" charset="0"/>
              </a:rPr>
              <a:t>Экскурс в историю</a:t>
            </a:r>
          </a:p>
        </p:txBody>
      </p:sp>
    </p:spTree>
    <p:extLst>
      <p:ext uri="{BB962C8B-B14F-4D97-AF65-F5344CB8AC3E}">
        <p14:creationId xmlns:p14="http://schemas.microsoft.com/office/powerpoint/2010/main" val="151462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38199" y="1028789"/>
            <a:ext cx="10515600" cy="31251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latin typeface="FrizQuadrataCTT" pitchFamily="2" charset="0"/>
              </a:rPr>
              <a:t>Помощь наркозависимым в церковных общинах восходит к концу XIX столетия. </a:t>
            </a:r>
          </a:p>
          <a:p>
            <a:pPr marL="0" indent="0">
              <a:buNone/>
            </a:pPr>
            <a:r>
              <a:rPr lang="ru-RU" dirty="0">
                <a:latin typeface="FrizQuadrataCTT" pitchFamily="2" charset="0"/>
              </a:rPr>
              <a:t>Первая община, или как она тогда называлась, колония, была создана в 1898 году и носила имя св. Леонида. </a:t>
            </a:r>
          </a:p>
          <a:p>
            <a:pPr marL="0" indent="0">
              <a:buNone/>
            </a:pPr>
            <a:r>
              <a:rPr lang="ru-RU" dirty="0">
                <a:latin typeface="FrizQuadrataCTT" pitchFamily="2" charset="0"/>
              </a:rPr>
              <a:t>Расположена она была «на необитаемых островах в море, в шхерах близ города Котки, в Финляндии»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134" y="3435531"/>
            <a:ext cx="6312665" cy="3331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1884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38200" y="1110345"/>
            <a:ext cx="6934200" cy="18157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FrizQuadrataCTT" pitchFamily="2" charset="0"/>
              </a:rPr>
              <a:t>Небольшая община </a:t>
            </a:r>
            <a:r>
              <a:rPr lang="ru-RU" sz="2000" dirty="0" err="1">
                <a:latin typeface="FrizQuadrataCTT" pitchFamily="2" charset="0"/>
              </a:rPr>
              <a:t>наркозависимымх</a:t>
            </a:r>
            <a:r>
              <a:rPr lang="ru-RU" sz="2000" dirty="0">
                <a:latin typeface="FrizQuadrataCTT" pitchFamily="2" charset="0"/>
              </a:rPr>
              <a:t> (до 5-6 человек) обосновалась в 1989-1990 годах на приходе в поселке </a:t>
            </a:r>
            <a:r>
              <a:rPr lang="ru-RU" sz="2000" dirty="0" err="1">
                <a:latin typeface="FrizQuadrataCTT" pitchFamily="2" charset="0"/>
              </a:rPr>
              <a:t>Васк</a:t>
            </a:r>
            <a:r>
              <a:rPr lang="ru-RU" sz="2000" dirty="0">
                <a:latin typeface="FrizQuadrataCTT" pitchFamily="2" charset="0"/>
              </a:rPr>
              <a:t>-Нарва, бывшая Эстонская ССР. Ими занимался известный в Советском Союзе и Русской Православной Церкви протоиерей-</a:t>
            </a:r>
            <a:r>
              <a:rPr lang="ru-RU" sz="2000" dirty="0" err="1">
                <a:latin typeface="FrizQuadrataCTT" pitchFamily="2" charset="0"/>
              </a:rPr>
              <a:t>экзорцист</a:t>
            </a:r>
            <a:r>
              <a:rPr lang="ru-RU" sz="2000" dirty="0">
                <a:latin typeface="FrizQuadrataCTT" pitchFamily="2" charset="0"/>
              </a:rPr>
              <a:t> Василий Борин</a:t>
            </a:r>
          </a:p>
          <a:p>
            <a:pPr marL="0" indent="0" algn="just">
              <a:buNone/>
            </a:pPr>
            <a:endParaRPr lang="ru-RU" sz="2400" dirty="0">
              <a:latin typeface="FrizQuadrataCTT" pitchFamily="2" charset="0"/>
            </a:endParaRPr>
          </a:p>
          <a:p>
            <a:pPr marL="0" indent="0" algn="just">
              <a:buNone/>
            </a:pPr>
            <a:endParaRPr lang="ru-RU" sz="2400" dirty="0">
              <a:latin typeface="FrizQuadrataCTT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27038" y="4794069"/>
            <a:ext cx="66907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FrizQuadrataCTT" pitchFamily="2" charset="0"/>
              </a:rPr>
              <a:t>В 1992 году, при содействии итальянских специалистов, при Никольском храме села </a:t>
            </a:r>
            <a:r>
              <a:rPr lang="ru-RU" sz="2000" dirty="0" err="1">
                <a:latin typeface="FrizQuadrataCTT" pitchFamily="2" charset="0"/>
              </a:rPr>
              <a:t>Ромашково</a:t>
            </a:r>
            <a:r>
              <a:rPr lang="ru-RU" sz="2000" dirty="0">
                <a:latin typeface="FrizQuadrataCTT" pitchFamily="2" charset="0"/>
              </a:rPr>
              <a:t> под Москвой священник Алексий Бабурин открыл первый семейный клуб трезвости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101" y="1110344"/>
            <a:ext cx="3175000" cy="2311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13463"/>
            <a:ext cx="3188583" cy="34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9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12074" y="1133293"/>
            <a:ext cx="10515600" cy="50062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latin typeface="FrizQuadrataCTT" pitchFamily="2" charset="0"/>
              </a:rPr>
              <a:t>1991 – начинается реабилитация на базе Коневского мужского монастыря, Ладожское озеро - архимандрит </a:t>
            </a:r>
            <a:r>
              <a:rPr lang="ru-RU" sz="3200" dirty="0" err="1">
                <a:latin typeface="FrizQuadrataCTT" pitchFamily="2" charset="0"/>
              </a:rPr>
              <a:t>Назарий</a:t>
            </a:r>
            <a:r>
              <a:rPr lang="ru-RU" sz="3200" dirty="0">
                <a:latin typeface="FrizQuadrataCTT" pitchFamily="2" charset="0"/>
              </a:rPr>
              <a:t> (Лавриненко);</a:t>
            </a:r>
          </a:p>
          <a:p>
            <a:pPr marL="0" indent="0">
              <a:buNone/>
            </a:pPr>
            <a:r>
              <a:rPr lang="ru-RU" sz="3200" dirty="0">
                <a:latin typeface="FrizQuadrataCTT" pitchFamily="2" charset="0"/>
              </a:rPr>
              <a:t>1996 – начало реабилитации в п. Саперное, Ленинградская обл. – о. Сергий Бельков;</a:t>
            </a:r>
          </a:p>
          <a:p>
            <a:pPr marL="0" indent="0">
              <a:buNone/>
            </a:pPr>
            <a:r>
              <a:rPr lang="ru-RU" sz="3200" dirty="0">
                <a:latin typeface="FrizQuadrataCTT" pitchFamily="2" charset="0"/>
              </a:rPr>
              <a:t>1998 - Душепопечительский Центр св. прав. Иоанна Кронштадтского – игумен Анатолий (Берестов);</a:t>
            </a:r>
          </a:p>
          <a:p>
            <a:pPr marL="0" indent="0">
              <a:buNone/>
            </a:pPr>
            <a:r>
              <a:rPr lang="ru-RU" sz="3200" dirty="0">
                <a:latin typeface="FrizQuadrataCTT" pitchFamily="2" charset="0"/>
              </a:rPr>
              <a:t>1998 – с. Георгиевское, Ивановская обл. – игумен Мефодий (Кондратьев)</a:t>
            </a:r>
          </a:p>
          <a:p>
            <a:pPr marL="0" indent="0">
              <a:buNone/>
            </a:pPr>
            <a:endParaRPr lang="ru-RU" sz="3200" dirty="0">
              <a:latin typeface="FrizQuadrataCTT" pitchFamily="2" charset="0"/>
            </a:endParaRPr>
          </a:p>
          <a:p>
            <a:pPr marL="0" indent="0" algn="ctr">
              <a:buNone/>
            </a:pPr>
            <a:endParaRPr lang="ru-RU" sz="3200" dirty="0">
              <a:latin typeface="FrizQuadrataCT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38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FrizQuadrataCTT" pitchFamily="2" charset="0"/>
              </a:rPr>
              <a:t>Церковная система помощи сегодня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FrizQuadrataCTT" pitchFamily="2" charset="0"/>
              </a:rPr>
              <a:t>Данные мониторинга</a:t>
            </a:r>
          </a:p>
        </p:txBody>
      </p:sp>
    </p:spTree>
    <p:extLst>
      <p:ext uri="{BB962C8B-B14F-4D97-AF65-F5344CB8AC3E}">
        <p14:creationId xmlns:p14="http://schemas.microsoft.com/office/powerpoint/2010/main" val="2883553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8663963" y="2668472"/>
            <a:ext cx="2978676" cy="200316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8933057" y="2468997"/>
            <a:ext cx="1874231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0" b="1" dirty="0">
                <a:solidFill>
                  <a:schemeClr val="bg1"/>
                </a:solidFill>
              </a:rPr>
              <a:t>73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8895873" y="4106506"/>
            <a:ext cx="25148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ОРГАНИЗАЦИИ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1308070" y="2762201"/>
            <a:ext cx="1918987" cy="2092965"/>
            <a:chOff x="854986" y="2811070"/>
            <a:chExt cx="1918987" cy="2092965"/>
          </a:xfrm>
        </p:grpSpPr>
        <p:sp>
          <p:nvSpPr>
            <p:cNvPr id="51" name="Прямоугольник 50"/>
            <p:cNvSpPr/>
            <p:nvPr/>
          </p:nvSpPr>
          <p:spPr>
            <a:xfrm>
              <a:off x="928200" y="2811070"/>
              <a:ext cx="1772558" cy="117186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52993" y="2920160"/>
              <a:ext cx="123783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dirty="0">
                  <a:solidFill>
                    <a:schemeClr val="bg1"/>
                  </a:solidFill>
                </a:rPr>
                <a:t>304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54986" y="4042261"/>
              <a:ext cx="1918987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500" b="1" dirty="0">
                  <a:solidFill>
                    <a:schemeClr val="accent6">
                      <a:lumMod val="50000"/>
                    </a:schemeClr>
                  </a:solidFill>
                </a:rPr>
                <a:t>ЦЕРКОВНОЙ</a:t>
              </a:r>
            </a:p>
            <a:p>
              <a:pPr algn="ctr"/>
              <a:r>
                <a:rPr lang="ru-RU" sz="1400" b="1" dirty="0">
                  <a:solidFill>
                    <a:schemeClr val="accent6">
                      <a:lumMod val="50000"/>
                    </a:schemeClr>
                  </a:solidFill>
                </a:rPr>
                <a:t>СИСТЕМЫ   ПОМОЩИ</a:t>
              </a:r>
            </a:p>
            <a:p>
              <a:pPr algn="ctr"/>
              <a:r>
                <a:rPr lang="ru-RU" sz="1100" b="1" dirty="0">
                  <a:solidFill>
                    <a:schemeClr val="accent6">
                      <a:lumMod val="50000"/>
                    </a:schemeClr>
                  </a:solidFill>
                </a:rPr>
                <a:t>Н А Р К О З А В И С И М Ы М</a:t>
              </a: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958635" y="3644803"/>
              <a:ext cx="15577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</a:rPr>
                <a:t>ПОДРАЗДЕЛЕНИЯ</a:t>
              </a:r>
            </a:p>
          </p:txBody>
        </p:sp>
      </p:grpSp>
      <p:sp>
        <p:nvSpPr>
          <p:cNvPr id="53" name="Прямоугольник 52"/>
          <p:cNvSpPr/>
          <p:nvPr/>
        </p:nvSpPr>
        <p:spPr>
          <a:xfrm>
            <a:off x="4005137" y="2815460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4037759" y="2739690"/>
            <a:ext cx="86113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200" b="1" dirty="0">
                <a:solidFill>
                  <a:schemeClr val="bg1"/>
                </a:solidFill>
              </a:rPr>
              <a:t>60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682739" y="2869107"/>
            <a:ext cx="2434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РЕАБИЛИТАЦИОННЫХ</a:t>
            </a:r>
          </a:p>
          <a:p>
            <a:r>
              <a:rPr lang="ru-RU" b="1" dirty="0">
                <a:solidFill>
                  <a:srgbClr val="002660"/>
                </a:solidFill>
              </a:rPr>
              <a:t>ЦЕНТРОВ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05137" y="1148609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4079593" y="1109620"/>
            <a:ext cx="86113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200" b="1" dirty="0">
                <a:solidFill>
                  <a:schemeClr val="bg1"/>
                </a:solidFill>
              </a:rPr>
              <a:t>73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682739" y="1161831"/>
            <a:ext cx="1496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ГРУППЫ</a:t>
            </a:r>
          </a:p>
          <a:p>
            <a:r>
              <a:rPr lang="ru-RU" b="1" dirty="0">
                <a:solidFill>
                  <a:srgbClr val="002660"/>
                </a:solidFill>
              </a:rPr>
              <a:t>ПОДДЕРЖКИ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005137" y="1981718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/>
          <p:cNvSpPr txBox="1"/>
          <p:nvPr/>
        </p:nvSpPr>
        <p:spPr>
          <a:xfrm>
            <a:off x="4055223" y="1897897"/>
            <a:ext cx="86113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200" b="1" dirty="0">
                <a:solidFill>
                  <a:schemeClr val="bg1"/>
                </a:solidFill>
              </a:rPr>
              <a:t>65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682739" y="2015469"/>
            <a:ext cx="2396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КОНСУЛЬТАЦИОННЫХ</a:t>
            </a:r>
          </a:p>
          <a:p>
            <a:r>
              <a:rPr lang="ru-RU" b="1" dirty="0">
                <a:solidFill>
                  <a:srgbClr val="002660"/>
                </a:solidFill>
              </a:rPr>
              <a:t>ПУНКТОВ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05137" y="3685910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TextBox 62"/>
          <p:cNvSpPr txBox="1"/>
          <p:nvPr/>
        </p:nvSpPr>
        <p:spPr>
          <a:xfrm>
            <a:off x="4059522" y="3609385"/>
            <a:ext cx="86113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200" b="1" dirty="0"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682739" y="3722745"/>
            <a:ext cx="2133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ЦЕНТРОВ</a:t>
            </a:r>
          </a:p>
          <a:p>
            <a:r>
              <a:rPr lang="ru-RU" b="1" dirty="0">
                <a:solidFill>
                  <a:srgbClr val="002660"/>
                </a:solidFill>
              </a:rPr>
              <a:t>РЕСОЦИАЛИЗАЦИИ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016032" y="4524204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072995" y="4428177"/>
            <a:ext cx="9717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200" b="1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682739" y="4576383"/>
            <a:ext cx="1874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АМБУЛАТОРНЫХ</a:t>
            </a:r>
          </a:p>
          <a:p>
            <a:r>
              <a:rPr lang="ru-RU" b="1" dirty="0">
                <a:solidFill>
                  <a:srgbClr val="002660"/>
                </a:solidFill>
              </a:rPr>
              <a:t>ПРОГРАММ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4005137" y="5396268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4263707" y="5306924"/>
            <a:ext cx="525775" cy="892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2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686395" y="5430021"/>
            <a:ext cx="2129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МОТИВАЦИОННЫХ</a:t>
            </a:r>
          </a:p>
          <a:p>
            <a:r>
              <a:rPr lang="ru-RU" b="1" dirty="0">
                <a:solidFill>
                  <a:srgbClr val="002660"/>
                </a:solidFill>
              </a:rPr>
              <a:t>ЦЕНТРОВ</a:t>
            </a: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2811998" y="4855166"/>
            <a:ext cx="0" cy="1707380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2811998" y="6562546"/>
            <a:ext cx="1841612" cy="0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flipV="1">
            <a:off x="4653610" y="6228750"/>
            <a:ext cx="1" cy="339666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flipV="1">
            <a:off x="2811998" y="706360"/>
            <a:ext cx="0" cy="1943356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flipV="1">
            <a:off x="2811998" y="706360"/>
            <a:ext cx="1841612" cy="0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4653610" y="700490"/>
            <a:ext cx="1" cy="339666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157176" y="280093"/>
            <a:ext cx="222208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2E4363"/>
                </a:solidFill>
              </a:rPr>
              <a:t>ЦЕРКОВНАЯ</a:t>
            </a:r>
          </a:p>
          <a:p>
            <a:r>
              <a:rPr lang="ru-RU" b="1" dirty="0">
                <a:solidFill>
                  <a:srgbClr val="2E4363"/>
                </a:solidFill>
              </a:rPr>
              <a:t>СИСТЕМА ПОМОЩИ</a:t>
            </a:r>
            <a:br>
              <a:rPr lang="en-US" b="1" dirty="0">
                <a:solidFill>
                  <a:srgbClr val="2E4363"/>
                </a:solidFill>
              </a:rPr>
            </a:br>
            <a:r>
              <a:rPr lang="ru-RU" sz="3200" b="1" dirty="0">
                <a:solidFill>
                  <a:srgbClr val="C00000"/>
                </a:solidFill>
              </a:rPr>
              <a:t>2020</a:t>
            </a:r>
          </a:p>
        </p:txBody>
      </p:sp>
      <p:cxnSp>
        <p:nvCxnSpPr>
          <p:cNvPr id="102" name="Прямая соединительная линия 101"/>
          <p:cNvCxnSpPr/>
          <p:nvPr/>
        </p:nvCxnSpPr>
        <p:spPr>
          <a:xfrm>
            <a:off x="1754539" y="445168"/>
            <a:ext cx="9052749" cy="0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Рисунок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3478" y="99732"/>
            <a:ext cx="720000" cy="720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703897" y="5753186"/>
            <a:ext cx="2898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http://poisk.protivnarko.ru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571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3" grpId="0" animBg="1"/>
      <p:bldP spid="66" grpId="0"/>
      <p:bldP spid="3" grpId="0" animBg="1"/>
      <p:bldP spid="67" grpId="0"/>
      <p:bldP spid="52" grpId="0" animBg="1"/>
      <p:bldP spid="68" grpId="0"/>
      <p:bldP spid="55" grpId="0" animBg="1"/>
      <p:bldP spid="69" grpId="0"/>
      <p:bldP spid="56" grpId="0" animBg="1"/>
      <p:bldP spid="70" grpId="0"/>
      <p:bldP spid="58" grpId="0" animBg="1"/>
      <p:bldP spid="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FrizQuadrataCTT" pitchFamily="2" charset="0"/>
              </a:rPr>
              <a:t>Миннесотская модель  </a:t>
            </a:r>
            <a:br>
              <a:rPr lang="ru-RU" dirty="0">
                <a:latin typeface="FrizQuadrataCTT" pitchFamily="2" charset="0"/>
              </a:rPr>
            </a:br>
            <a:r>
              <a:rPr lang="ru-RU" sz="2800" dirty="0">
                <a:latin typeface="FrizQuadrataCTT" pitchFamily="2" charset="0"/>
              </a:rPr>
              <a:t>3 РЦ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108158" cy="23613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dirty="0">
                <a:latin typeface="FrizQuadrataCTT" pitchFamily="2" charset="0"/>
              </a:rPr>
              <a:t>Благотворительный фонд «Диакония» Санкт-Петербург</a:t>
            </a:r>
          </a:p>
          <a:p>
            <a:pPr marL="0" indent="0" algn="ctr">
              <a:buNone/>
            </a:pPr>
            <a:r>
              <a:rPr lang="ru-RU" sz="2200" dirty="0">
                <a:latin typeface="FrizQuadrataCTT" pitchFamily="2" charset="0"/>
              </a:rPr>
              <a:t>+7 (812) 916-92-24</a:t>
            </a:r>
          </a:p>
          <a:p>
            <a:pPr marL="0" indent="0" algn="ctr">
              <a:buNone/>
            </a:pPr>
            <a:r>
              <a:rPr lang="en-US" sz="2200" dirty="0">
                <a:latin typeface="FrizQuadrataCTT" pitchFamily="2" charset="0"/>
              </a:rPr>
              <a:t>https://diaconiafond.ru/</a:t>
            </a:r>
            <a:endParaRPr lang="ru-RU" sz="2200" dirty="0">
              <a:latin typeface="FrizQuadrataCTT" pitchFamily="2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10100" y="1870576"/>
            <a:ext cx="2971800" cy="31795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Владимирская областная общественная организация по борьбе с наркоманией и алкоголизмом «Пересвет»</a:t>
            </a:r>
          </a:p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8-800-100-8-128</a:t>
            </a:r>
          </a:p>
          <a:p>
            <a:pPr marL="0" indent="0" algn="ctr">
              <a:buNone/>
            </a:pPr>
            <a:r>
              <a:rPr lang="en-US" sz="2000" dirty="0">
                <a:latin typeface="FrizQuadrataCTT" pitchFamily="2" charset="0"/>
              </a:rPr>
              <a:t>http://centrperesvet.ru/</a:t>
            </a:r>
            <a:endParaRPr lang="ru-RU" sz="2000" dirty="0">
              <a:latin typeface="FrizQuadrataCTT" pitchFamily="2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8382000" y="1825625"/>
            <a:ext cx="2971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АНО "ЗДОРОВЫЙ РЕГИОН-65" - Сахалинская область</a:t>
            </a:r>
          </a:p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+7 (914) 743-9464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995" y="5050088"/>
            <a:ext cx="1777778" cy="6095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825" y="5229976"/>
            <a:ext cx="280035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5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FrizQuadrataCTT" pitchFamily="2" charset="0"/>
              </a:rPr>
              <a:t>Терапевтическое сообщество</a:t>
            </a:r>
            <a:br>
              <a:rPr lang="ru-RU" dirty="0">
                <a:latin typeface="FrizQuadrataCTT" pitchFamily="2" charset="0"/>
              </a:rPr>
            </a:br>
            <a:r>
              <a:rPr lang="ru-RU" sz="3200" dirty="0">
                <a:latin typeface="FrizQuadrataCTT" pitchFamily="2" charset="0"/>
              </a:rPr>
              <a:t>10 РЦ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6605" y="1825625"/>
            <a:ext cx="2677903" cy="29822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Христианский благотворительный фонд Старый Свет, </a:t>
            </a:r>
            <a:br>
              <a:rPr lang="ru-RU" sz="2000" dirty="0">
                <a:latin typeface="FrizQuadrataCTT" pitchFamily="2" charset="0"/>
              </a:rPr>
            </a:br>
            <a:r>
              <a:rPr lang="ru-RU" sz="2000" dirty="0">
                <a:latin typeface="FrizQuadrataCTT" pitchFamily="2" charset="0"/>
              </a:rPr>
              <a:t>г. Москва</a:t>
            </a:r>
          </a:p>
          <a:p>
            <a:pPr marL="0" indent="0" algn="ctr">
              <a:buNone/>
            </a:pPr>
            <a:r>
              <a:rPr lang="ru-RU" sz="1900" dirty="0">
                <a:latin typeface="FrizQuadrataCTT" pitchFamily="2" charset="0"/>
              </a:rPr>
              <a:t>+7 (916) 722-36-26</a:t>
            </a:r>
          </a:p>
          <a:p>
            <a:pPr marL="0" indent="0" algn="ctr">
              <a:buNone/>
            </a:pPr>
            <a:r>
              <a:rPr lang="en-US" sz="2000" dirty="0">
                <a:latin typeface="FrizQuadrataCTT" pitchFamily="2" charset="0"/>
              </a:rPr>
              <a:t>http://stsv.org/</a:t>
            </a:r>
            <a:endParaRPr lang="ru-RU" sz="2000" dirty="0">
              <a:latin typeface="FrizQuadrataCTT" pitchFamily="2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387575" y="1810416"/>
            <a:ext cx="2550886" cy="2997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Реабилитационный центр «Остров», </a:t>
            </a:r>
            <a:br>
              <a:rPr lang="ru-RU" sz="2000" dirty="0">
                <a:latin typeface="FrizQuadrataCTT" pitchFamily="2" charset="0"/>
              </a:rPr>
            </a:br>
            <a:r>
              <a:rPr lang="ru-RU" sz="2000" dirty="0">
                <a:latin typeface="FrizQuadrataCTT" pitchFamily="2" charset="0"/>
              </a:rPr>
              <a:t>г. Ессентуки</a:t>
            </a:r>
          </a:p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8 (800) 550-80-77</a:t>
            </a:r>
          </a:p>
          <a:p>
            <a:pPr marL="0" indent="0" algn="ctr">
              <a:buNone/>
            </a:pPr>
            <a:r>
              <a:rPr lang="en-US" sz="2000" dirty="0">
                <a:latin typeface="FrizQuadrataCTT" pitchFamily="2" charset="0"/>
              </a:rPr>
              <a:t>https://centr-ostrov.ru/</a:t>
            </a:r>
            <a:endParaRPr lang="ru-RU" sz="2000" dirty="0">
              <a:latin typeface="FrizQuadrataCTT" pitchFamily="2" charset="0"/>
            </a:endParaRPr>
          </a:p>
          <a:p>
            <a:pPr marL="0" indent="0" algn="ctr">
              <a:buNone/>
            </a:pPr>
            <a:endParaRPr lang="ru-RU" sz="2000" dirty="0">
              <a:latin typeface="FrizQuadrataCTT" pitchFamily="2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322031" y="1825624"/>
            <a:ext cx="2521180" cy="298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Реабилитационный центр «Радуга», </a:t>
            </a:r>
            <a:br>
              <a:rPr lang="ru-RU" sz="2000" dirty="0">
                <a:latin typeface="FrizQuadrataCTT" pitchFamily="2" charset="0"/>
              </a:rPr>
            </a:br>
            <a:r>
              <a:rPr lang="ru-RU" sz="2000" dirty="0">
                <a:latin typeface="FrizQuadrataCTT" pitchFamily="2" charset="0"/>
              </a:rPr>
              <a:t>г. Кимры</a:t>
            </a:r>
          </a:p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+7 (903) 631-69-69</a:t>
            </a:r>
            <a:endParaRPr lang="en-US" sz="2000" dirty="0">
              <a:latin typeface="FrizQuadrataCTT" pitchFamily="2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FrizQuadrataCTT" pitchFamily="2" charset="0"/>
              </a:rPr>
              <a:t>https://www.raduga-kimry.ru/</a:t>
            </a:r>
            <a:endParaRPr lang="ru-RU" sz="2000" dirty="0">
              <a:latin typeface="FrizQuadrataCTT" pitchFamily="2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9127959" y="1825624"/>
            <a:ext cx="2677904" cy="298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Женский православный реабилитационный</a:t>
            </a:r>
            <a:r>
              <a:rPr lang="en-US" sz="2000" dirty="0">
                <a:latin typeface="FrizQuadrataCTT" pitchFamily="2" charset="0"/>
              </a:rPr>
              <a:t> </a:t>
            </a:r>
            <a:r>
              <a:rPr lang="ru-RU" sz="2000" dirty="0">
                <a:latin typeface="FrizQuadrataCTT" pitchFamily="2" charset="0"/>
              </a:rPr>
              <a:t>центр</a:t>
            </a:r>
            <a:r>
              <a:rPr lang="en-US" sz="2000" dirty="0">
                <a:latin typeface="FrizQuadrataCTT" pitchFamily="2" charset="0"/>
              </a:rPr>
              <a:t> </a:t>
            </a:r>
            <a:r>
              <a:rPr lang="ru-RU" sz="2000" dirty="0">
                <a:latin typeface="FrizQuadrataCTT" pitchFamily="2" charset="0"/>
              </a:rPr>
              <a:t>«Вектор-Калининград»</a:t>
            </a:r>
          </a:p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+7(911)070-55-77</a:t>
            </a:r>
          </a:p>
          <a:p>
            <a:pPr marL="0" indent="0" algn="ctr">
              <a:buNone/>
            </a:pPr>
            <a:r>
              <a:rPr lang="en-US" sz="2000" dirty="0">
                <a:latin typeface="FrizQuadrataCTT" pitchFamily="2" charset="0"/>
              </a:rPr>
              <a:t>https://39vektor.ru/</a:t>
            </a:r>
            <a:endParaRPr lang="ru-RU" sz="2000" dirty="0">
              <a:latin typeface="FrizQuadrataCTT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56" y="4956454"/>
            <a:ext cx="609600" cy="6953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103" y="4880255"/>
            <a:ext cx="2422358" cy="7372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856" y="4844061"/>
            <a:ext cx="1400175" cy="8096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950" y="4880255"/>
            <a:ext cx="1085850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50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FrizQuadrataCTT" pitchFamily="2" charset="0"/>
              </a:rPr>
              <a:t>Реабилитация в церковной общине</a:t>
            </a:r>
            <a:br>
              <a:rPr lang="ru-RU" dirty="0">
                <a:latin typeface="FrizQuadrataCTT" pitchFamily="2" charset="0"/>
              </a:rPr>
            </a:br>
            <a:r>
              <a:rPr lang="ru-RU" sz="3200" dirty="0">
                <a:latin typeface="FrizQuadrataCTT" pitchFamily="2" charset="0"/>
              </a:rPr>
              <a:t>41 РЦ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6605" y="1825625"/>
            <a:ext cx="2677903" cy="29822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«Обитель исцеления», Ленинградская область</a:t>
            </a:r>
          </a:p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8 800 775-74-36 </a:t>
            </a:r>
          </a:p>
          <a:p>
            <a:pPr marL="0" indent="0" algn="ctr">
              <a:buNone/>
            </a:pPr>
            <a:r>
              <a:rPr lang="en-US" sz="2000" dirty="0">
                <a:latin typeface="FrizQuadrataCTT" pitchFamily="2" charset="0"/>
              </a:rPr>
              <a:t>https://sapernoe.ru/</a:t>
            </a:r>
            <a:endParaRPr lang="ru-RU" sz="2000" dirty="0">
              <a:latin typeface="FrizQuadrataCTT" pitchFamily="2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387575" y="1810416"/>
            <a:ext cx="2550886" cy="2997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Реабилитационный центр «Георгиевское», Ивановская область</a:t>
            </a:r>
          </a:p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+7 911 073-68-34</a:t>
            </a:r>
          </a:p>
          <a:p>
            <a:pPr marL="0" indent="0" algn="ctr">
              <a:buNone/>
            </a:pPr>
            <a:r>
              <a:rPr lang="en-US" sz="2000" dirty="0">
                <a:latin typeface="FrizQuadrataCTT" pitchFamily="2" charset="0"/>
              </a:rPr>
              <a:t>https://www.sgpr1816.ru/</a:t>
            </a:r>
            <a:endParaRPr lang="ru-RU" sz="2000" dirty="0">
              <a:latin typeface="FrizQuadrataCTT" pitchFamily="2" charset="0"/>
            </a:endParaRPr>
          </a:p>
          <a:p>
            <a:pPr marL="0" indent="0" algn="ctr">
              <a:buNone/>
            </a:pPr>
            <a:endParaRPr lang="ru-RU" sz="2000" dirty="0">
              <a:latin typeface="FrizQuadrataCTT" pitchFamily="2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322031" y="1825624"/>
            <a:ext cx="2521180" cy="298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Реабилитационный центр «Зеледеево», Кемеровская область</a:t>
            </a:r>
          </a:p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+7 (903) 9403857</a:t>
            </a:r>
          </a:p>
          <a:p>
            <a:pPr marL="0" indent="0" algn="ctr">
              <a:buNone/>
            </a:pPr>
            <a:r>
              <a:rPr lang="en-US" sz="2000" dirty="0">
                <a:latin typeface="FrizQuadrataCTT" pitchFamily="2" charset="0"/>
              </a:rPr>
              <a:t>http://zeledeevo.prihod.ru/</a:t>
            </a:r>
            <a:endParaRPr lang="ru-RU" sz="2000" dirty="0">
              <a:latin typeface="FrizQuadrataCTT" pitchFamily="2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9127959" y="1825624"/>
            <a:ext cx="2677904" cy="298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Благотворительный фонд святителя Антония Смирницкого, </a:t>
            </a:r>
            <a:br>
              <a:rPr lang="ru-RU" sz="2000" dirty="0">
                <a:latin typeface="FrizQuadrataCTT" pitchFamily="2" charset="0"/>
              </a:rPr>
            </a:br>
            <a:r>
              <a:rPr lang="ru-RU" sz="2000" dirty="0">
                <a:latin typeface="FrizQuadrataCTT" pitchFamily="2" charset="0"/>
              </a:rPr>
              <a:t>г. Воронеж</a:t>
            </a:r>
          </a:p>
          <a:p>
            <a:pPr marL="0" indent="0" algn="ctr">
              <a:buNone/>
            </a:pPr>
            <a:r>
              <a:rPr lang="ru-RU" sz="2000" dirty="0">
                <a:latin typeface="FrizQuadrataCTT" pitchFamily="2" charset="0"/>
              </a:rPr>
              <a:t>+7 (900) 928-14-88</a:t>
            </a:r>
            <a:br>
              <a:rPr lang="ru-RU" sz="2000" dirty="0">
                <a:latin typeface="FrizQuadrataCTT" pitchFamily="2" charset="0"/>
              </a:rPr>
            </a:br>
            <a:r>
              <a:rPr lang="en-US" sz="2000" dirty="0">
                <a:latin typeface="FrizQuadrataCTT" pitchFamily="2" charset="0"/>
              </a:rPr>
              <a:t>http://rehabvrn.ru/</a:t>
            </a:r>
            <a:endParaRPr lang="ru-RU" sz="2000" dirty="0">
              <a:latin typeface="FrizQuadrataCTT" pitchFamily="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36337"/>
            <a:ext cx="1645323" cy="193325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678" y="4458413"/>
            <a:ext cx="1909881" cy="21890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527" y="4668966"/>
            <a:ext cx="2828686" cy="176792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409" y="4412964"/>
            <a:ext cx="3139004" cy="258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39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57176" y="6014825"/>
            <a:ext cx="5005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BF132B"/>
                </a:solidFill>
              </a:rPr>
              <a:t>https://www.protivnarko.ru</a:t>
            </a:r>
            <a:endParaRPr lang="ru-RU" sz="3200" b="1" dirty="0">
              <a:solidFill>
                <a:srgbClr val="BF132B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76" y="280093"/>
            <a:ext cx="2378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2E4363"/>
                </a:solidFill>
              </a:rPr>
              <a:t>КАТАЛОГ ЦЕРКОВНОЙ</a:t>
            </a:r>
          </a:p>
          <a:p>
            <a:r>
              <a:rPr lang="ru-RU" b="1" dirty="0">
                <a:solidFill>
                  <a:srgbClr val="2E4363"/>
                </a:solidFill>
              </a:rPr>
              <a:t>СИСТЕМЫ ПОМОЩИ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2535969" y="439947"/>
            <a:ext cx="8505842" cy="13733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2" y="1042736"/>
            <a:ext cx="9496425" cy="14954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6" y="3109538"/>
            <a:ext cx="2535969" cy="2273627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2462606" y="421954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125" y="2749259"/>
            <a:ext cx="2120128" cy="3265566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>
            <a:off x="6064455" y="421954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739" y="2761088"/>
            <a:ext cx="2786477" cy="340155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604" y="1"/>
            <a:ext cx="891396" cy="89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08990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FrizQuadrataCTT" pitchFamily="2" charset="0"/>
              </a:rPr>
              <a:t>Основные принципы и этапы церковной реабилитации</a:t>
            </a:r>
          </a:p>
        </p:txBody>
      </p:sp>
    </p:spTree>
    <p:extLst>
      <p:ext uri="{BB962C8B-B14F-4D97-AF65-F5344CB8AC3E}">
        <p14:creationId xmlns:p14="http://schemas.microsoft.com/office/powerpoint/2010/main" val="48909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972712" y="96308"/>
            <a:ext cx="29577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ОСНОВНЫЕ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ПРИНЦИПЫ ЦЕРКОВНОЙ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РЕАБИЛИТАЦИИ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5" y="604139"/>
            <a:ext cx="637718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3000" y="5733256"/>
            <a:ext cx="9787444" cy="100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>
            <a:spLocks/>
          </p:cNvSpPr>
          <p:nvPr/>
        </p:nvSpPr>
        <p:spPr>
          <a:xfrm>
            <a:off x="1403834" y="5877312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16788" y="5883369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21296" y="5944926"/>
            <a:ext cx="7363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ЦЕРКОВНАЯ РЕАБИЛИТАЦИЯ ЕСТЬ, В ПЕРВУЮ ОЧЕРЕДЬ, РЕЗУЛЬТАТ ДЕЙСТВИЯ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БОЖЕСТВЕННОЙ БЛАГОДАТИ, ЯВЛЯЕМОЙ В ЦЕРКОВНЫХ ТАИНСТВАХ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423592" y="1587857"/>
            <a:ext cx="85068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особая миссия возлагается на православного священника, как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служителя таинств (предстоятеля на евхаристии), пастыря, духовника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и молитвенника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423592" y="2959493"/>
            <a:ext cx="85068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священник участвует в мотивационном, основном периодах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реабилитации, и в периоде </a:t>
            </a:r>
            <a:r>
              <a:rPr lang="ru-RU" sz="2000" b="1" dirty="0" err="1">
                <a:solidFill>
                  <a:schemeClr val="tx2"/>
                </a:solidFill>
              </a:rPr>
              <a:t>ресоциализации</a:t>
            </a:r>
            <a:endParaRPr lang="ru-RU" sz="2000" b="1" dirty="0">
              <a:solidFill>
                <a:schemeClr val="tx2"/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1391174" y="2805606"/>
            <a:ext cx="720000" cy="1015663"/>
            <a:chOff x="260834" y="1415885"/>
            <a:chExt cx="720000" cy="1015663"/>
          </a:xfrm>
        </p:grpSpPr>
        <p:sp>
          <p:nvSpPr>
            <p:cNvPr id="35" name="Прямоугольник 34"/>
            <p:cNvSpPr>
              <a:spLocks/>
            </p:cNvSpPr>
            <p:nvPr/>
          </p:nvSpPr>
          <p:spPr>
            <a:xfrm>
              <a:off x="260834" y="1563716"/>
              <a:ext cx="720000" cy="720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73787" y="1415885"/>
              <a:ext cx="4940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accent2"/>
                  </a:solidFill>
                </a:rPr>
                <a:t>!</a:t>
              </a: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2423592" y="4223409"/>
            <a:ext cx="85068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священник, как пастырь, высказывает решающее мнение при формировании коллектива специалистов</a:t>
            </a:r>
          </a:p>
        </p:txBody>
      </p:sp>
      <p:grpSp>
        <p:nvGrpSpPr>
          <p:cNvPr id="37" name="Группа 36"/>
          <p:cNvGrpSpPr/>
          <p:nvPr/>
        </p:nvGrpSpPr>
        <p:grpSpPr>
          <a:xfrm>
            <a:off x="1391174" y="4069522"/>
            <a:ext cx="720000" cy="1015663"/>
            <a:chOff x="260834" y="1415885"/>
            <a:chExt cx="720000" cy="1015663"/>
          </a:xfrm>
        </p:grpSpPr>
        <p:sp>
          <p:nvSpPr>
            <p:cNvPr id="38" name="Прямоугольник 37"/>
            <p:cNvSpPr>
              <a:spLocks/>
            </p:cNvSpPr>
            <p:nvPr/>
          </p:nvSpPr>
          <p:spPr>
            <a:xfrm>
              <a:off x="260834" y="1563716"/>
              <a:ext cx="720000" cy="720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3787" y="1415885"/>
              <a:ext cx="4940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accent2"/>
                  </a:solidFill>
                </a:rPr>
                <a:t>!</a:t>
              </a: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1391174" y="1587857"/>
            <a:ext cx="720000" cy="1015663"/>
            <a:chOff x="260834" y="1415885"/>
            <a:chExt cx="720000" cy="1015663"/>
          </a:xfrm>
        </p:grpSpPr>
        <p:sp>
          <p:nvSpPr>
            <p:cNvPr id="54" name="Прямоугольник 53"/>
            <p:cNvSpPr>
              <a:spLocks/>
            </p:cNvSpPr>
            <p:nvPr/>
          </p:nvSpPr>
          <p:spPr>
            <a:xfrm>
              <a:off x="260834" y="1563716"/>
              <a:ext cx="720000" cy="720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73787" y="1415885"/>
              <a:ext cx="4940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accent2"/>
                  </a:solidFill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872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972712" y="96308"/>
            <a:ext cx="29577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ОСНОВНЫЕ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ПРИНЦИПЫ ЦЕРКОВНОЙ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РЕАБИЛИТАЦИИ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5" y="604139"/>
            <a:ext cx="637718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3000" y="5733256"/>
            <a:ext cx="9787444" cy="100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>
            <a:spLocks/>
          </p:cNvSpPr>
          <p:nvPr/>
        </p:nvSpPr>
        <p:spPr>
          <a:xfrm>
            <a:off x="1403834" y="5877312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16788" y="5883369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21296" y="6068035"/>
            <a:ext cx="81552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ВКЛЮЧЕНИЕ РЕАБИЛИТАЦИОННОГО ПРОЦЕССА В ЖИЗНЬ ЦЕРКОВНОЙ ОБЩИНЫ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391174" y="1556793"/>
            <a:ext cx="9467262" cy="1015663"/>
            <a:chOff x="248174" y="1521949"/>
            <a:chExt cx="9467262" cy="1015663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280592" y="1521949"/>
              <a:ext cx="843484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воспитанник, вошедший как новый брат в жизнь церковной общины, члены которой причастны благодатной жизни и стремятся жить по закону любви, попадает в особо благоприятную для исцеления души среду</a:t>
              </a: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248174" y="1521949"/>
              <a:ext cx="720000" cy="1015663"/>
              <a:chOff x="260834" y="1415885"/>
              <a:chExt cx="720000" cy="1015663"/>
            </a:xfrm>
          </p:grpSpPr>
          <p:sp>
            <p:nvSpPr>
              <p:cNvPr id="31" name="Прямоугольник 30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  <p:grpSp>
        <p:nvGrpSpPr>
          <p:cNvPr id="6" name="Группа 5"/>
          <p:cNvGrpSpPr/>
          <p:nvPr/>
        </p:nvGrpSpPr>
        <p:grpSpPr>
          <a:xfrm>
            <a:off x="1391174" y="2885165"/>
            <a:ext cx="8521250" cy="1015663"/>
            <a:chOff x="248174" y="3068960"/>
            <a:chExt cx="8521250" cy="1015663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280592" y="3222848"/>
              <a:ext cx="748883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общение с воспитанником изначально строится на обращении более к его сердцу, чем к  уму</a:t>
              </a:r>
            </a:p>
          </p:txBody>
        </p:sp>
        <p:grpSp>
          <p:nvGrpSpPr>
            <p:cNvPr id="34" name="Группа 33"/>
            <p:cNvGrpSpPr/>
            <p:nvPr/>
          </p:nvGrpSpPr>
          <p:grpSpPr>
            <a:xfrm>
              <a:off x="248174" y="3068960"/>
              <a:ext cx="720000" cy="1015663"/>
              <a:chOff x="260834" y="1415885"/>
              <a:chExt cx="720000" cy="1015663"/>
            </a:xfrm>
          </p:grpSpPr>
          <p:sp>
            <p:nvSpPr>
              <p:cNvPr id="35" name="Прямоугольник 34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  <p:grpSp>
        <p:nvGrpSpPr>
          <p:cNvPr id="5" name="Группа 4"/>
          <p:cNvGrpSpPr/>
          <p:nvPr/>
        </p:nvGrpSpPr>
        <p:grpSpPr>
          <a:xfrm>
            <a:off x="1391174" y="4213538"/>
            <a:ext cx="9467262" cy="1015663"/>
            <a:chOff x="248174" y="4596660"/>
            <a:chExt cx="9467262" cy="101566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280592" y="4596660"/>
              <a:ext cx="843484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во время реабилитации воспитанник получает возможность приобрести реальный опыт новой благочестивой (ценностно ориентированной) жизни</a:t>
              </a:r>
            </a:p>
          </p:txBody>
        </p:sp>
        <p:grpSp>
          <p:nvGrpSpPr>
            <p:cNvPr id="37" name="Группа 36"/>
            <p:cNvGrpSpPr/>
            <p:nvPr/>
          </p:nvGrpSpPr>
          <p:grpSpPr>
            <a:xfrm>
              <a:off x="248174" y="4596660"/>
              <a:ext cx="720000" cy="1015663"/>
              <a:chOff x="260834" y="1415885"/>
              <a:chExt cx="720000" cy="1015663"/>
            </a:xfrm>
          </p:grpSpPr>
          <p:sp>
            <p:nvSpPr>
              <p:cNvPr id="38" name="Прямоугольник 37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535854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972712" y="96308"/>
            <a:ext cx="29577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ОСНОВНЫЕ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ПРИНЦИПЫ ЦЕРКОВНОЙ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РЕАБИЛИТАЦИИ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5" y="604139"/>
            <a:ext cx="637718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3000" y="5733256"/>
            <a:ext cx="9787444" cy="100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>
            <a:spLocks/>
          </p:cNvSpPr>
          <p:nvPr/>
        </p:nvSpPr>
        <p:spPr>
          <a:xfrm>
            <a:off x="1403834" y="5877312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16788" y="5883369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21296" y="5944926"/>
            <a:ext cx="815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КОМПЕТЕНТНОСТЬ (ПРОФЕССИОНАЛИЗМ) ЧЛЕНОВ ЦЕРКОВНОЙ ОБЩИНЫ, УЧАСТВУЮЩИХ В РЕАБИЛИТАЦИИ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391174" y="1340769"/>
            <a:ext cx="9467262" cy="1015663"/>
            <a:chOff x="248174" y="1556792"/>
            <a:chExt cx="9467262" cy="1015663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280592" y="1864568"/>
              <a:ext cx="843484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понимание природы зависимости</a:t>
              </a: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248174" y="1556792"/>
              <a:ext cx="720000" cy="1015663"/>
              <a:chOff x="260834" y="1415885"/>
              <a:chExt cx="720000" cy="1015663"/>
            </a:xfrm>
          </p:grpSpPr>
          <p:sp>
            <p:nvSpPr>
              <p:cNvPr id="31" name="Прямоугольник 30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  <p:grpSp>
        <p:nvGrpSpPr>
          <p:cNvPr id="4" name="Группа 3"/>
          <p:cNvGrpSpPr/>
          <p:nvPr/>
        </p:nvGrpSpPr>
        <p:grpSpPr>
          <a:xfrm>
            <a:off x="1391174" y="2669142"/>
            <a:ext cx="8521250" cy="1015663"/>
            <a:chOff x="248174" y="2885164"/>
            <a:chExt cx="8521250" cy="1015663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280592" y="3192940"/>
              <a:ext cx="748883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знание процесса реабилитации наркозависимых людей</a:t>
              </a:r>
            </a:p>
          </p:txBody>
        </p:sp>
        <p:grpSp>
          <p:nvGrpSpPr>
            <p:cNvPr id="34" name="Группа 33"/>
            <p:cNvGrpSpPr/>
            <p:nvPr/>
          </p:nvGrpSpPr>
          <p:grpSpPr>
            <a:xfrm>
              <a:off x="248174" y="2885164"/>
              <a:ext cx="720000" cy="1015663"/>
              <a:chOff x="260834" y="1415885"/>
              <a:chExt cx="720000" cy="1015663"/>
            </a:xfrm>
          </p:grpSpPr>
          <p:sp>
            <p:nvSpPr>
              <p:cNvPr id="35" name="Прямоугольник 34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  <p:grpSp>
        <p:nvGrpSpPr>
          <p:cNvPr id="2" name="Группа 1"/>
          <p:cNvGrpSpPr/>
          <p:nvPr/>
        </p:nvGrpSpPr>
        <p:grpSpPr>
          <a:xfrm>
            <a:off x="1391174" y="3997514"/>
            <a:ext cx="9467262" cy="1015663"/>
            <a:chOff x="248174" y="4213537"/>
            <a:chExt cx="9467262" cy="101566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280592" y="4367425"/>
              <a:ext cx="843484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владение информацией о существующей региональной системе поддержки</a:t>
              </a:r>
            </a:p>
          </p:txBody>
        </p:sp>
        <p:grpSp>
          <p:nvGrpSpPr>
            <p:cNvPr id="37" name="Группа 36"/>
            <p:cNvGrpSpPr/>
            <p:nvPr/>
          </p:nvGrpSpPr>
          <p:grpSpPr>
            <a:xfrm>
              <a:off x="248174" y="4213537"/>
              <a:ext cx="720000" cy="1015663"/>
              <a:chOff x="260834" y="1415885"/>
              <a:chExt cx="720000" cy="1015663"/>
            </a:xfrm>
          </p:grpSpPr>
          <p:sp>
            <p:nvSpPr>
              <p:cNvPr id="38" name="Прямоугольник 37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8030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523568" y="96308"/>
            <a:ext cx="240687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accent5"/>
                </a:solidFill>
              </a:rPr>
              <a:t>ЭТАПЫ ОСНОВНОГО</a:t>
            </a:r>
          </a:p>
          <a:p>
            <a:pPr algn="r"/>
            <a:r>
              <a:rPr lang="ru-RU" sz="2000" b="1" dirty="0">
                <a:solidFill>
                  <a:schemeClr val="accent5"/>
                </a:solidFill>
              </a:rPr>
              <a:t>ПЕРИОДА</a:t>
            </a:r>
          </a:p>
          <a:p>
            <a:pPr algn="r"/>
            <a:r>
              <a:rPr lang="ru-RU" sz="2000" b="1" dirty="0">
                <a:solidFill>
                  <a:schemeClr val="accent5"/>
                </a:solidFill>
              </a:rPr>
              <a:t>РЕАБИЛИТАЦИИ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6" y="604139"/>
            <a:ext cx="6928042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Прямоугольник 206"/>
          <p:cNvSpPr>
            <a:spLocks/>
          </p:cNvSpPr>
          <p:nvPr/>
        </p:nvSpPr>
        <p:spPr>
          <a:xfrm>
            <a:off x="1403834" y="2638793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1403835" y="2644850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11625" y="2767962"/>
            <a:ext cx="51250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ЭТАП 1. «ПРИЙТИ В СЕБЯ»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11624" y="1469937"/>
            <a:ext cx="4516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ПОДГОТОВИТЕЛЬНЫЙ ЭТАП</a:t>
            </a:r>
          </a:p>
        </p:txBody>
      </p:sp>
      <p:sp>
        <p:nvSpPr>
          <p:cNvPr id="48" name="Прямоугольник 47"/>
          <p:cNvSpPr>
            <a:spLocks/>
          </p:cNvSpPr>
          <p:nvPr/>
        </p:nvSpPr>
        <p:spPr>
          <a:xfrm>
            <a:off x="1403834" y="1340768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403835" y="1346825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11625" y="4065987"/>
            <a:ext cx="47741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ЭТАП 2. «ПРИЙТИ К БОГУ»</a:t>
            </a:r>
          </a:p>
        </p:txBody>
      </p:sp>
      <p:sp>
        <p:nvSpPr>
          <p:cNvPr id="51" name="Прямоугольник 50"/>
          <p:cNvSpPr>
            <a:spLocks/>
          </p:cNvSpPr>
          <p:nvPr/>
        </p:nvSpPr>
        <p:spPr>
          <a:xfrm>
            <a:off x="1403834" y="3936818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03835" y="3942875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21" name="Прямоугольник 20"/>
          <p:cNvSpPr>
            <a:spLocks/>
          </p:cNvSpPr>
          <p:nvPr/>
        </p:nvSpPr>
        <p:spPr>
          <a:xfrm>
            <a:off x="1403834" y="5234844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03835" y="5240901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711625" y="5364013"/>
            <a:ext cx="7036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ЭТАП 3. «ВЕРНУТЬСЯ К ЛЮДЯМ» (адаптационный)</a:t>
            </a:r>
          </a:p>
        </p:txBody>
      </p:sp>
    </p:spTree>
    <p:extLst>
      <p:ext uri="{BB962C8B-B14F-4D97-AF65-F5344CB8AC3E}">
        <p14:creationId xmlns:p14="http://schemas.microsoft.com/office/powerpoint/2010/main" val="35798391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1842" y="420885"/>
            <a:ext cx="53259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FrizQuadrataCTT" pitchFamily="2" charset="0"/>
              </a:rPr>
              <a:t>КРАТКАЯ ИНФОРМАЦИЯ О ПЕРВОМ ЭТАПЕ</a:t>
            </a:r>
          </a:p>
          <a:p>
            <a:r>
              <a:rPr lang="ru-RU" dirty="0">
                <a:latin typeface="FrizQuadrataCTT" pitchFamily="2" charset="0"/>
              </a:rPr>
              <a:t>Продолжительность этапа: 4 - 6 месяцев и более (индивидуально) Цель этапа «прийти в себя» – самопознание.</a:t>
            </a:r>
          </a:p>
          <a:p>
            <a:br>
              <a:rPr lang="ru-RU" dirty="0">
                <a:latin typeface="FrizQuadrataCTT" pitchFamily="2" charset="0"/>
              </a:rPr>
            </a:br>
            <a:r>
              <a:rPr lang="ru-RU" dirty="0">
                <a:latin typeface="FrizQuadrataCTT" pitchFamily="2" charset="0"/>
              </a:rPr>
              <a:t>Задачи этапа:</a:t>
            </a:r>
          </a:p>
          <a:p>
            <a:r>
              <a:rPr lang="ru-RU" sz="1400" dirty="0">
                <a:latin typeface="FrizQuadrataCTT" pitchFamily="2" charset="0"/>
              </a:rPr>
              <a:t>•	изучение природы зависимости</a:t>
            </a:r>
          </a:p>
          <a:p>
            <a:r>
              <a:rPr lang="ru-RU" sz="1400" dirty="0">
                <a:latin typeface="FrizQuadrataCTT" pitchFamily="2" charset="0"/>
              </a:rPr>
              <a:t>•	изучение собственной истории употребления</a:t>
            </a:r>
          </a:p>
          <a:p>
            <a:r>
              <a:rPr lang="ru-RU" sz="1400" dirty="0">
                <a:latin typeface="FrizQuadrataCTT" pitchFamily="2" charset="0"/>
              </a:rPr>
              <a:t>•	осознание духовной составляющей своей жизни</a:t>
            </a:r>
          </a:p>
          <a:p>
            <a:r>
              <a:rPr lang="ru-RU" sz="1400" dirty="0">
                <a:latin typeface="FrizQuadrataCTT" pitchFamily="2" charset="0"/>
              </a:rPr>
              <a:t>•	воспоминание светлых сторон своей жизни</a:t>
            </a:r>
          </a:p>
          <a:p>
            <a:r>
              <a:rPr lang="ru-RU" sz="1400" dirty="0">
                <a:latin typeface="FrizQuadrataCTT" pitchFamily="2" charset="0"/>
              </a:rPr>
              <a:t>•	получение адекватного представления о себе</a:t>
            </a:r>
          </a:p>
          <a:p>
            <a:r>
              <a:rPr lang="ru-RU" sz="1400" dirty="0">
                <a:latin typeface="FrizQuadrataCTT" pitchFamily="2" charset="0"/>
              </a:rPr>
              <a:t>•	анализ основных жизненных проблем и перспектив</a:t>
            </a:r>
          </a:p>
          <a:p>
            <a:br>
              <a:rPr lang="ru-RU" dirty="0">
                <a:latin typeface="FrizQuadrataCTT" pitchFamily="2" charset="0"/>
              </a:rPr>
            </a:br>
            <a:r>
              <a:rPr lang="ru-RU" dirty="0">
                <a:latin typeface="FrizQuadrataCTT" pitchFamily="2" charset="0"/>
              </a:rPr>
              <a:t>Темы этапа:</a:t>
            </a:r>
          </a:p>
          <a:p>
            <a:r>
              <a:rPr lang="ru-RU" sz="1400" dirty="0">
                <a:latin typeface="FrizQuadrataCTT" pitchFamily="2" charset="0"/>
              </a:rPr>
              <a:t>1.	Взгляд на зависимость</a:t>
            </a:r>
          </a:p>
          <a:p>
            <a:r>
              <a:rPr lang="ru-RU" sz="1400" dirty="0">
                <a:latin typeface="FrizQuadrataCTT" pitchFamily="2" charset="0"/>
              </a:rPr>
              <a:t>2.	Взгляд на духовную сторону жизни</a:t>
            </a:r>
          </a:p>
          <a:p>
            <a:r>
              <a:rPr lang="ru-RU" sz="1400" dirty="0">
                <a:latin typeface="FrizQuadrataCTT" pitchFamily="2" charset="0"/>
              </a:rPr>
              <a:t>3.	Взгляд на светлые стороны жизни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857993"/>
              </p:ext>
            </p:extLst>
          </p:nvPr>
        </p:nvGraphicFramePr>
        <p:xfrm>
          <a:off x="7158789" y="938243"/>
          <a:ext cx="4355432" cy="591975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355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19757">
                <a:tc>
                  <a:txBody>
                    <a:bodyPr/>
                    <a:lstStyle/>
                    <a:p>
                      <a:pPr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 Письменные работы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: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0800" marR="633730">
                        <a:lnSpc>
                          <a:spcPts val="14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</a:endParaRPr>
                    </a:p>
                    <a:p>
                      <a:pPr marL="336550" marR="633730" indent="-285750">
                        <a:lnSpc>
                          <a:spcPts val="14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Отрицание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: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работа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 в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группе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36550" indent="-285750">
                        <a:lnSpc>
                          <a:spcPts val="1375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</a:endParaRPr>
                    </a:p>
                    <a:p>
                      <a:pPr marL="336550" indent="-285750">
                        <a:lnSpc>
                          <a:spcPts val="1375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Отрицание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: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опросник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36550" indent="-285750">
                        <a:lnSpc>
                          <a:spcPts val="1375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</a:endParaRPr>
                    </a:p>
                    <a:p>
                      <a:pPr marL="336550" indent="-285750">
                        <a:lnSpc>
                          <a:spcPts val="1375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Отрицание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: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таблица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36550" indent="-285750">
                        <a:lnSpc>
                          <a:spcPts val="1375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</a:endParaRPr>
                    </a:p>
                    <a:p>
                      <a:pPr marL="336550" indent="-285750">
                        <a:lnSpc>
                          <a:spcPts val="1375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История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моей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зависимости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36550" indent="-285750">
                        <a:spcBef>
                          <a:spcPts val="15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</a:endParaRPr>
                    </a:p>
                    <a:p>
                      <a:pPr marL="336550" indent="-285750">
                        <a:spcBef>
                          <a:spcPts val="15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Анализ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бессилия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</a:endParaRPr>
                    </a:p>
                    <a:p>
                      <a:pPr marL="336550" indent="-285750">
                        <a:lnSpc>
                          <a:spcPts val="1375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и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неуправляемости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36550" marR="1007745" indent="-285750">
                        <a:lnSpc>
                          <a:spcPct val="103000"/>
                        </a:lnSpc>
                        <a:spcBef>
                          <a:spcPts val="87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Мои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интересы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 и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увлечения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36550" indent="-285750">
                        <a:lnSpc>
                          <a:spcPts val="1375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</a:endParaRPr>
                    </a:p>
                    <a:p>
                      <a:pPr marL="336550" indent="-285750">
                        <a:lnSpc>
                          <a:spcPts val="1375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Моя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духовная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биография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36550" marR="945515" indent="-285750">
                        <a:lnSpc>
                          <a:spcPts val="14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</a:endParaRPr>
                    </a:p>
                    <a:p>
                      <a:pPr marL="336550" marR="945515" indent="-285750">
                        <a:lnSpc>
                          <a:spcPts val="14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История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моего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 воцерковления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36550" indent="-285750">
                        <a:spcBef>
                          <a:spcPts val="15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</a:endParaRPr>
                    </a:p>
                    <a:p>
                      <a:pPr marL="336550" indent="-285750">
                        <a:spcBef>
                          <a:spcPts val="15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Проблема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</a:endParaRPr>
                    </a:p>
                    <a:p>
                      <a:pPr marL="336550" indent="-285750">
                        <a:lnSpc>
                          <a:spcPts val="1375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моей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зависимости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7770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705" y="264695"/>
            <a:ext cx="1132171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FrizQuadrataCTT" pitchFamily="2" charset="0"/>
              </a:rPr>
              <a:t>КРАТКАЯ ИНФОРМАЦИЯ О ВТОРОМ ЭТАПЕ</a:t>
            </a:r>
          </a:p>
          <a:p>
            <a:endParaRPr lang="ru-RU" dirty="0">
              <a:latin typeface="FrizQuadrataCTT" pitchFamily="2" charset="0"/>
            </a:endParaRPr>
          </a:p>
          <a:p>
            <a:r>
              <a:rPr lang="ru-RU" dirty="0">
                <a:latin typeface="FrizQuadrataCTT" pitchFamily="2" charset="0"/>
              </a:rPr>
              <a:t>Продолжительность этапа: 4 - 6 месяцев</a:t>
            </a:r>
          </a:p>
          <a:p>
            <a:r>
              <a:rPr lang="ru-RU" dirty="0">
                <a:latin typeface="FrizQuadrataCTT" pitchFamily="2" charset="0"/>
              </a:rPr>
              <a:t>Цель этапа «прийти к Богу» – осмысленное восприятие церковного бытия.</a:t>
            </a:r>
          </a:p>
          <a:p>
            <a:endParaRPr lang="ru-RU" dirty="0">
              <a:latin typeface="FrizQuadrataCTT" pitchFamily="2" charset="0"/>
            </a:endParaRPr>
          </a:p>
          <a:p>
            <a:r>
              <a:rPr lang="ru-RU" dirty="0">
                <a:latin typeface="FrizQuadrataCTT" pitchFamily="2" charset="0"/>
              </a:rPr>
              <a:t>Задача этапа:</a:t>
            </a:r>
          </a:p>
          <a:p>
            <a:r>
              <a:rPr lang="ru-RU" dirty="0">
                <a:latin typeface="FrizQuadrataCTT" pitchFamily="2" charset="0"/>
              </a:rPr>
              <a:t>Деятельное освоение основ православной аскетики.</a:t>
            </a:r>
          </a:p>
          <a:p>
            <a:endParaRPr lang="ru-RU" dirty="0">
              <a:latin typeface="FrizQuadrataCTT" pitchFamily="2" charset="0"/>
            </a:endParaRPr>
          </a:p>
          <a:p>
            <a:r>
              <a:rPr lang="ru-RU" dirty="0">
                <a:latin typeface="FrizQuadrataCTT" pitchFamily="2" charset="0"/>
              </a:rPr>
              <a:t>Темы этапа:</a:t>
            </a:r>
          </a:p>
          <a:p>
            <a:r>
              <a:rPr lang="ru-RU" dirty="0">
                <a:latin typeface="FrizQuadrataCTT" pitchFamily="2" charset="0"/>
              </a:rPr>
              <a:t>1.	осмысление веры, как духовного опыта</a:t>
            </a:r>
          </a:p>
          <a:p>
            <a:r>
              <a:rPr lang="ru-RU" dirty="0">
                <a:latin typeface="FrizQuadrataCTT" pitchFamily="2" charset="0"/>
              </a:rPr>
              <a:t>2.	освоение аскетических методов преодоления влечения к наркотику, борьбы со страстями</a:t>
            </a:r>
          </a:p>
          <a:p>
            <a:r>
              <a:rPr lang="ru-RU" dirty="0">
                <a:latin typeface="FrizQuadrataCTT" pitchFamily="2" charset="0"/>
              </a:rPr>
              <a:t>3.	научение начаткам внутреннего контроля (духовного трезвения)</a:t>
            </a:r>
          </a:p>
          <a:p>
            <a:r>
              <a:rPr lang="ru-RU" dirty="0">
                <a:latin typeface="FrizQuadrataCTT" pitchFamily="2" charset="0"/>
              </a:rPr>
              <a:t>4.	освоение деятельного покаяния (грех как ошибка, генеральная исповедь, епитимия и возвращение долгов)</a:t>
            </a:r>
          </a:p>
          <a:p>
            <a:r>
              <a:rPr lang="ru-RU" dirty="0">
                <a:latin typeface="FrizQuadrataCTT" pitchFamily="2" charset="0"/>
              </a:rPr>
              <a:t>5.	изучение вопросов пола (ложь постулатов сексуальной революции, целомудрие, гендерные различия, церковный брак)</a:t>
            </a:r>
          </a:p>
          <a:p>
            <a:r>
              <a:rPr lang="ru-RU" dirty="0">
                <a:latin typeface="FrizQuadrataCTT" pitchFamily="2" charset="0"/>
              </a:rPr>
              <a:t>6.	получение первоначальных навыков молитвенного делания</a:t>
            </a:r>
          </a:p>
          <a:p>
            <a:r>
              <a:rPr lang="ru-RU" dirty="0">
                <a:latin typeface="FrizQuadrataCTT" pitchFamily="2" charset="0"/>
              </a:rPr>
              <a:t>7.	понимание смысла послушания и поста</a:t>
            </a:r>
          </a:p>
          <a:p>
            <a:r>
              <a:rPr lang="ru-RU" dirty="0">
                <a:latin typeface="FrizQuadrataCTT" pitchFamily="2" charset="0"/>
              </a:rPr>
              <a:t>8.	знакомство с тайной Креста, понимание смысла страданий</a:t>
            </a:r>
          </a:p>
          <a:p>
            <a:r>
              <a:rPr lang="ru-RU" dirty="0">
                <a:latin typeface="FrizQuadrataCTT" pitchFamily="2" charset="0"/>
              </a:rPr>
              <a:t>9.	изучение дисциплинарных рамок Ветхого и Нового заветов</a:t>
            </a:r>
          </a:p>
          <a:p>
            <a:r>
              <a:rPr lang="ru-RU" dirty="0">
                <a:latin typeface="FrizQuadrataCTT" pitchFamily="2" charset="0"/>
              </a:rPr>
              <a:t>10.	нахождение собственного ритма в духовной жизни</a:t>
            </a:r>
          </a:p>
          <a:p>
            <a:r>
              <a:rPr lang="ru-RU" dirty="0">
                <a:latin typeface="FrizQuadrataCTT" pitchFamily="2" charset="0"/>
              </a:rPr>
              <a:t>11.	переход к сознательному и ответственному участию в Таинствах</a:t>
            </a:r>
          </a:p>
        </p:txBody>
      </p:sp>
    </p:spTree>
    <p:extLst>
      <p:ext uri="{BB962C8B-B14F-4D97-AF65-F5344CB8AC3E}">
        <p14:creationId xmlns:p14="http://schemas.microsoft.com/office/powerpoint/2010/main" val="1720806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3453" y="884236"/>
            <a:ext cx="7459579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FrizQuadrataCTT" pitchFamily="2" charset="0"/>
              </a:rPr>
              <a:t>КРАТКАЯ ИНФОРМАЦИЯ О ТРЕТЬЕМ ЭТАПЕ</a:t>
            </a:r>
          </a:p>
          <a:p>
            <a:endParaRPr lang="ru-RU" dirty="0">
              <a:latin typeface="FrizQuadrataCTT" pitchFamily="2" charset="0"/>
            </a:endParaRPr>
          </a:p>
          <a:p>
            <a:r>
              <a:rPr lang="ru-RU" dirty="0">
                <a:latin typeface="FrizQuadrataCTT" pitchFamily="2" charset="0"/>
              </a:rPr>
              <a:t>Продолжительность этапа: 3 - 4 месяца</a:t>
            </a:r>
          </a:p>
          <a:p>
            <a:r>
              <a:rPr lang="ru-RU" dirty="0">
                <a:latin typeface="FrizQuadrataCTT" pitchFamily="2" charset="0"/>
              </a:rPr>
              <a:t>Цель этапа «вернуться к людям» – подготовка к возвращению в социум</a:t>
            </a:r>
          </a:p>
          <a:p>
            <a:endParaRPr lang="ru-RU" dirty="0">
              <a:latin typeface="FrizQuadrataCTT" pitchFamily="2" charset="0"/>
            </a:endParaRPr>
          </a:p>
          <a:p>
            <a:r>
              <a:rPr lang="ru-RU" sz="1600" dirty="0">
                <a:latin typeface="FrizQuadrataCTT" pitchFamily="2" charset="0"/>
              </a:rPr>
              <a:t>Задачи этапа:</a:t>
            </a:r>
          </a:p>
          <a:p>
            <a:r>
              <a:rPr lang="ru-RU" sz="1600" dirty="0">
                <a:latin typeface="FrizQuadrataCTT" pitchFamily="2" charset="0"/>
              </a:rPr>
              <a:t>•	Выбор места своего жительства после окончания реабилитации</a:t>
            </a:r>
          </a:p>
          <a:p>
            <a:r>
              <a:rPr lang="ru-RU" sz="1600" dirty="0">
                <a:latin typeface="FrizQuadrataCTT" pitchFamily="2" charset="0"/>
              </a:rPr>
              <a:t>•	Освоение социальных навыков (финансовое планирование, преодоление стрессов, профилактика срыва, ответственное поведение, построение здоровых отношений, выбор профессии)</a:t>
            </a:r>
          </a:p>
          <a:p>
            <a:r>
              <a:rPr lang="ru-RU" sz="1600" dirty="0">
                <a:latin typeface="FrizQuadrataCTT" pitchFamily="2" charset="0"/>
              </a:rPr>
              <a:t>•	Обучение планированию, написание стратегического плана жизни на 1 год</a:t>
            </a:r>
          </a:p>
          <a:p>
            <a:r>
              <a:rPr lang="ru-RU" sz="1600" dirty="0">
                <a:latin typeface="FrizQuadrataCTT" pitchFamily="2" charset="0"/>
              </a:rPr>
              <a:t>•	Создание собственной системы поддержки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928549"/>
              </p:ext>
            </p:extLst>
          </p:nvPr>
        </p:nvGraphicFramePr>
        <p:xfrm>
          <a:off x="8361947" y="1100805"/>
          <a:ext cx="3140242" cy="405390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140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42360">
                <a:tc>
                  <a:txBody>
                    <a:bodyPr/>
                    <a:lstStyle/>
                    <a:p>
                      <a:pPr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 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Письменные работы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:</a:t>
                      </a:r>
                    </a:p>
                    <a:p>
                      <a:pPr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36550" indent="-285750">
                        <a:lnSpc>
                          <a:spcPts val="1450"/>
                        </a:lnSpc>
                        <a:spcBef>
                          <a:spcPts val="8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Написание плана жизни на 1 год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 </a:t>
                      </a:r>
                    </a:p>
                    <a:p>
                      <a:pPr marL="336550" indent="-285750">
                        <a:spcBef>
                          <a:spcPts val="85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Границы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</a:endParaRPr>
                    </a:p>
                    <a:p>
                      <a:pPr marL="336550" indent="-285750">
                        <a:spcBef>
                          <a:spcPts val="85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36550" indent="-285750">
                        <a:lnSpc>
                          <a:spcPts val="1450"/>
                        </a:lnSpc>
                        <a:spcBef>
                          <a:spcPts val="8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Правильное отношение к деньгам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Учимся считать деньги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 </a:t>
                      </a:r>
                    </a:p>
                    <a:p>
                      <a:pPr marL="3365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Выбор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 профессии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36550" indent="-285750">
                        <a:spcBef>
                          <a:spcPts val="87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Написание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резюме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FrizQuadrataCTT" pitchFamily="2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36550" marR="213995" indent="-285750" algn="just">
                        <a:lnSpc>
                          <a:spcPct val="103000"/>
                        </a:lnSpc>
                        <a:spcBef>
                          <a:spcPts val="87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</a:rPr>
                        <a:t>Первоочередные вопросы возвращения в социум</a:t>
                      </a:r>
                    </a:p>
                    <a:p>
                      <a:pPr marL="336550" marR="213995" indent="-285750" algn="just">
                        <a:lnSpc>
                          <a:spcPct val="103000"/>
                        </a:lnSpc>
                        <a:spcBef>
                          <a:spcPts val="87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FrizQuadrataCTT" pitchFamily="2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Защита плана жизни на 1 год</a:t>
                      </a: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6556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165073" y="96308"/>
            <a:ext cx="276537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ФОРМАТЫ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ЦЕРКОВНОЙ ПОМОЩИ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ЗАВИСИМЫМ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8" y="604140"/>
            <a:ext cx="6569545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621296" y="5944926"/>
            <a:ext cx="815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КОМПЕТЕНТНОСТЬ (ПРОФЕССИОНАЛИЗМ) ЧЛЕНОВ ЦЕРКОВНОЙ ОБЩИНЫ, УЧАСТВУЮЩИХ В РЕАБИЛИТАЦИИ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038119" y="991518"/>
            <a:ext cx="906688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Формат вечерней амбулаторной программы (очно, в Москве)</a:t>
            </a:r>
          </a:p>
          <a:p>
            <a:r>
              <a:rPr lang="ru-RU" dirty="0"/>
              <a:t>Занятия ежедневно (с понедельника по пятницу) с 19.00 до 21.30 в Центре помощи зависимым «Реабилитация Live» (адрес: 2-й Кожевнический переулок д.4 стр.2).  </a:t>
            </a:r>
          </a:p>
          <a:p>
            <a:r>
              <a:rPr lang="ru-RU" dirty="0"/>
              <a:t>Срок – 3 месяца.</a:t>
            </a:r>
          </a:p>
          <a:p>
            <a:r>
              <a:rPr lang="ru-RU" dirty="0"/>
              <a:t>📌 Вечерняя амбулаторная программа - это:</a:t>
            </a:r>
          </a:p>
          <a:p>
            <a:r>
              <a:rPr lang="ru-RU" dirty="0"/>
              <a:t>•	Групповая работа</a:t>
            </a:r>
          </a:p>
          <a:p>
            <a:r>
              <a:rPr lang="ru-RU" dirty="0"/>
              <a:t>•	Работа над журналом из 10 письменных заданий (индивидуальный подход)</a:t>
            </a:r>
          </a:p>
          <a:p>
            <a:r>
              <a:rPr lang="ru-RU" dirty="0"/>
              <a:t>•	Ведение дневников самонаблюдения</a:t>
            </a:r>
          </a:p>
          <a:p>
            <a:r>
              <a:rPr lang="ru-RU" dirty="0"/>
              <a:t>•	Индивидуальные консультации с психологами и специалистами по зависимости</a:t>
            </a:r>
          </a:p>
          <a:p>
            <a:r>
              <a:rPr lang="ru-RU" dirty="0"/>
              <a:t>•	Арт-терапия</a:t>
            </a:r>
          </a:p>
          <a:p>
            <a:r>
              <a:rPr lang="ru-RU" dirty="0"/>
              <a:t>•	Духовные часы и беседы со священниками</a:t>
            </a:r>
          </a:p>
          <a:p>
            <a:r>
              <a:rPr lang="ru-RU" dirty="0"/>
              <a:t>•	Лекции и тренинги</a:t>
            </a:r>
          </a:p>
          <a:p>
            <a:r>
              <a:rPr lang="ru-RU" dirty="0"/>
              <a:t>Чтобы попасть в программу необходимо позвонить по номеру: 📱 8 968 712 3030 и записаться на первичную консультацию, заполнить анкеты и пройти психологическое тестирование (с результатами можно будет ознакомиться), а также предоставить ряд справок.</a:t>
            </a:r>
          </a:p>
          <a:p>
            <a:r>
              <a:rPr lang="ru-RU" dirty="0"/>
              <a:t>Условия вступления: наличие как минимум 7 дней полной чистоты от любых веществ, изменяющих сознание, проживание в Москве или ближайшем Подмосковье.</a:t>
            </a:r>
          </a:p>
          <a:p>
            <a:r>
              <a:rPr lang="ru-RU" dirty="0"/>
              <a:t>Подходит тем, кто работает или учится.</a:t>
            </a:r>
          </a:p>
        </p:txBody>
      </p:sp>
    </p:spTree>
    <p:extLst>
      <p:ext uri="{BB962C8B-B14F-4D97-AF65-F5344CB8AC3E}">
        <p14:creationId xmlns:p14="http://schemas.microsoft.com/office/powerpoint/2010/main" val="1724746603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165073" y="96308"/>
            <a:ext cx="276537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ФОРМАТЫ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ЦЕРКОВНОЙ ПОМОЩИ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ЗАВИСИМЫМ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8" y="604140"/>
            <a:ext cx="6569545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621296" y="5944926"/>
            <a:ext cx="815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КОМПЕТЕНТНОСТЬ (ПРОФЕССИОНАЛИЗМ) ЧЛЕНОВ ЦЕРКОВНОЙ ОБЩИНЫ, УЧАСТВУЮЩИХ В РЕАБИЛИТАЦИИ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749" y="1024569"/>
            <a:ext cx="929823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Формат онлайн-программы «Утренний Zoom»</a:t>
            </a:r>
          </a:p>
          <a:p>
            <a:r>
              <a:rPr lang="ru-RU" dirty="0"/>
              <a:t>Занятия ежедневно (с понедельника по пятницу) с 10.30 до 12.30 на платформе </a:t>
            </a:r>
            <a:r>
              <a:rPr lang="en-US" dirty="0" err="1"/>
              <a:t>Z</a:t>
            </a:r>
            <a:r>
              <a:rPr lang="ru-RU" dirty="0"/>
              <a:t>oom (вход с компьютера, смартфона или планшета).</a:t>
            </a:r>
            <a:endParaRPr lang="en-US" dirty="0"/>
          </a:p>
          <a:p>
            <a:r>
              <a:rPr lang="ru-RU" dirty="0"/>
              <a:t>Срок – 3 месяца</a:t>
            </a:r>
            <a:endParaRPr lang="en-US" dirty="0"/>
          </a:p>
          <a:p>
            <a:endParaRPr lang="en-US" dirty="0"/>
          </a:p>
          <a:p>
            <a:r>
              <a:rPr lang="ru-RU" dirty="0"/>
              <a:t>📌 Утренний Zoom – это:</a:t>
            </a:r>
            <a:endParaRPr lang="en-US" dirty="0"/>
          </a:p>
          <a:p>
            <a:r>
              <a:rPr lang="ru-RU" dirty="0"/>
              <a:t>•	Групповая работа онлайн</a:t>
            </a:r>
            <a:endParaRPr lang="en-US" dirty="0"/>
          </a:p>
          <a:p>
            <a:r>
              <a:rPr lang="ru-RU" dirty="0"/>
              <a:t>•	Работа над журналом из 10 письменных заданий (индивидуальный подход)</a:t>
            </a:r>
            <a:endParaRPr lang="en-US" dirty="0"/>
          </a:p>
          <a:p>
            <a:r>
              <a:rPr lang="ru-RU" dirty="0"/>
              <a:t>•	Ведение дневников самонаблюдения</a:t>
            </a:r>
            <a:endParaRPr lang="en-US" dirty="0"/>
          </a:p>
          <a:p>
            <a:r>
              <a:rPr lang="ru-RU" dirty="0"/>
              <a:t>•	Индивидуальные консультации с психологами и специалистами по зависимости</a:t>
            </a:r>
            <a:endParaRPr lang="en-US" dirty="0"/>
          </a:p>
          <a:p>
            <a:r>
              <a:rPr lang="ru-RU" dirty="0"/>
              <a:t>•	Духовные часы и беседы со священниками</a:t>
            </a:r>
            <a:endParaRPr lang="en-US" dirty="0"/>
          </a:p>
          <a:p>
            <a:r>
              <a:rPr lang="ru-RU" dirty="0"/>
              <a:t>•	Онлайн-семинары по преодолению зависимости</a:t>
            </a:r>
            <a:endParaRPr lang="en-US" dirty="0"/>
          </a:p>
          <a:p>
            <a:r>
              <a:rPr lang="ru-RU" dirty="0"/>
              <a:t>Чтобы попасть в онлайн-программу необходимо позвонить по номеру: 📱 8 968 712 3030 и записаться на онлайн-консультацию, заполнить анкеты и пройти психологическое тестирование (удаленно, через </a:t>
            </a:r>
            <a:r>
              <a:rPr lang="ru-RU" dirty="0" err="1"/>
              <a:t>google</a:t>
            </a:r>
            <a:r>
              <a:rPr lang="ru-RU" dirty="0"/>
              <a:t>-форму).</a:t>
            </a:r>
            <a:endParaRPr lang="en-US" dirty="0"/>
          </a:p>
          <a:p>
            <a:r>
              <a:rPr lang="ru-RU" dirty="0"/>
              <a:t>Условия вступления: наличие как минимум 7 дней полной чистоты от любых веществ, изменяющих сознание, наличие оборудования и базовых навыков пользования техникой и интернетом.</a:t>
            </a:r>
            <a:endParaRPr lang="en-US" dirty="0"/>
          </a:p>
          <a:p>
            <a:r>
              <a:rPr lang="ru-RU" dirty="0"/>
              <a:t>Подходит для людей с детьми, создает возможность объединить людей с разных регионов.</a:t>
            </a:r>
          </a:p>
        </p:txBody>
      </p:sp>
    </p:spTree>
    <p:extLst>
      <p:ext uri="{BB962C8B-B14F-4D97-AF65-F5344CB8AC3E}">
        <p14:creationId xmlns:p14="http://schemas.microsoft.com/office/powerpoint/2010/main" val="2974399106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165073" y="96308"/>
            <a:ext cx="276537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ФОРМАТЫ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ЦЕРКОВНОЙ ПОМОЩИ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ЗАВИСИМЫМ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8" y="604140"/>
            <a:ext cx="6569545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621296" y="5944926"/>
            <a:ext cx="815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КОМПЕТЕНТНОСТЬ (ПРОФЕССИОНАЛИЗМ) ЧЛЕНОВ ЦЕРКОВНОЙ ОБЩИНЫ, УЧАСТВУЮЩИХ В РЕАБИЛИТАЦИИ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85581" y="716096"/>
            <a:ext cx="973891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Формат стационарной реабилитации </a:t>
            </a:r>
            <a:br>
              <a:rPr lang="en-US" dirty="0"/>
            </a:br>
            <a:r>
              <a:rPr lang="ru-RU" dirty="0"/>
              <a:t>(более 60 центров от Калининграда до Владивостока).</a:t>
            </a:r>
            <a:endParaRPr lang="en-US" dirty="0"/>
          </a:p>
          <a:p>
            <a:r>
              <a:rPr lang="ru-RU" dirty="0"/>
              <a:t>Реабилитация с проживанием, питанием, терапевтической и трудовой деятельностью. </a:t>
            </a:r>
            <a:endParaRPr lang="en-US" dirty="0"/>
          </a:p>
          <a:p>
            <a:r>
              <a:rPr lang="ru-RU" dirty="0"/>
              <a:t>Срок – от 6 до 18 месяцев.</a:t>
            </a:r>
            <a:endParaRPr lang="en-US" dirty="0"/>
          </a:p>
          <a:p>
            <a:r>
              <a:rPr lang="ru-RU" dirty="0"/>
              <a:t>📌 Стационарная реабилитация – это:</a:t>
            </a:r>
            <a:endParaRPr lang="en-US" dirty="0"/>
          </a:p>
          <a:p>
            <a:r>
              <a:rPr lang="ru-RU" dirty="0"/>
              <a:t>•	Три этапа – «Прийти в себя», «Прийти к Богу», «Вернуться к людям», каждый из которых имеет свои цели и задачи, а также список письменных заданий, направленных на работу последовательно по этим трем направлениям.</a:t>
            </a:r>
            <a:endParaRPr lang="en-US" dirty="0"/>
          </a:p>
          <a:p>
            <a:r>
              <a:rPr lang="ru-RU" dirty="0"/>
              <a:t>•	Возможность сменить место проживания на длительный срок и при этом получить квалифицированную помощь</a:t>
            </a:r>
            <a:endParaRPr lang="en-US" dirty="0"/>
          </a:p>
          <a:p>
            <a:r>
              <a:rPr lang="ru-RU" dirty="0"/>
              <a:t>•	Ежедневное и безотрывное пребывание в коллективе выздоравливающих людей•	Особая атмосфера единства и братства</a:t>
            </a:r>
            <a:endParaRPr lang="en-US" dirty="0"/>
          </a:p>
          <a:p>
            <a:r>
              <a:rPr lang="ru-RU" dirty="0"/>
              <a:t>•	Возможность опытным путем перенять ценности православного вероучения•	Совместный труд и молитва</a:t>
            </a:r>
            <a:endParaRPr lang="en-US" dirty="0"/>
          </a:p>
          <a:p>
            <a:r>
              <a:rPr lang="ru-RU" dirty="0"/>
              <a:t>•	Таинства Церкви</a:t>
            </a:r>
            <a:endParaRPr lang="en-US" dirty="0"/>
          </a:p>
          <a:p>
            <a:r>
              <a:rPr lang="ru-RU" dirty="0"/>
              <a:t>•	Участие в жизни прихода</a:t>
            </a:r>
            <a:endParaRPr lang="en-US" dirty="0"/>
          </a:p>
          <a:p>
            <a:r>
              <a:rPr lang="ru-RU" dirty="0"/>
              <a:t>•	Работа со специалистами по зависимости</a:t>
            </a:r>
            <a:endParaRPr lang="en-US" dirty="0"/>
          </a:p>
          <a:p>
            <a:r>
              <a:rPr lang="ru-RU" dirty="0"/>
              <a:t>•	Ресоциализация </a:t>
            </a:r>
            <a:endParaRPr lang="en-US" dirty="0"/>
          </a:p>
          <a:p>
            <a:r>
              <a:rPr lang="ru-RU" dirty="0"/>
              <a:t>Ознакомиться со списком реабилитационных центров можно по ссылке http://poisk.protivnarko.ru/, а также, позвонив по телефону Горячей Линии помощи зависимым: ☎️ 8800 600 16 93 (только для информационных справок).</a:t>
            </a:r>
          </a:p>
        </p:txBody>
      </p:sp>
    </p:spTree>
    <p:extLst>
      <p:ext uri="{BB962C8B-B14F-4D97-AF65-F5344CB8AC3E}">
        <p14:creationId xmlns:p14="http://schemas.microsoft.com/office/powerpoint/2010/main" val="4185469186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165073" y="96308"/>
            <a:ext cx="276537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ФОРМАТЫ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ЦЕРКОВНОЙ ПОМОЩИ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ЗАВИСИМЫМ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8" y="604140"/>
            <a:ext cx="6569545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621296" y="5944926"/>
            <a:ext cx="815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КОМПЕТЕНТНОСТЬ (ПРОФЕССИОНАЛИЗМ) ЧЛЕНОВ ЦЕРКОВНОЙ ОБЩИНЫ, УЧАСТВУЮЩИХ В РЕАБИЛИТАЦИИ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39506" y="1111971"/>
            <a:ext cx="909093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Формат групп самопомощи и профилактики срыва.</a:t>
            </a:r>
            <a:endParaRPr lang="en-US" dirty="0"/>
          </a:p>
          <a:p>
            <a:r>
              <a:rPr lang="ru-RU" dirty="0"/>
              <a:t>Очно – в центре помощи зависимым Реабилитация Live и онлайн – на платформе </a:t>
            </a:r>
            <a:r>
              <a:rPr lang="en-US" dirty="0"/>
              <a:t>Z</a:t>
            </a:r>
            <a:r>
              <a:rPr lang="ru-RU" dirty="0" err="1"/>
              <a:t>oom</a:t>
            </a:r>
            <a:endParaRPr lang="en-US" dirty="0"/>
          </a:p>
          <a:p>
            <a:endParaRPr lang="en-US" dirty="0"/>
          </a:p>
          <a:p>
            <a:r>
              <a:rPr lang="ru-RU" dirty="0"/>
              <a:t>📌 Группы самопомощи – это:</a:t>
            </a:r>
            <a:endParaRPr lang="en-US" dirty="0"/>
          </a:p>
          <a:p>
            <a:r>
              <a:rPr lang="ru-RU" dirty="0"/>
              <a:t>•	Возможность общения с единомышленниками – людьми, зависимыми от психоактивных веществ и желающими жить трезво</a:t>
            </a:r>
            <a:endParaRPr lang="en-US" dirty="0"/>
          </a:p>
          <a:p>
            <a:r>
              <a:rPr lang="ru-RU" dirty="0"/>
              <a:t>•	Обмен опытом и знаниями из позиции «равный – равному»</a:t>
            </a:r>
            <a:endParaRPr lang="en-US" dirty="0"/>
          </a:p>
          <a:p>
            <a:r>
              <a:rPr lang="ru-RU" dirty="0"/>
              <a:t>•	Профилактика срыва</a:t>
            </a:r>
            <a:endParaRPr lang="en-US" dirty="0"/>
          </a:p>
          <a:p>
            <a:r>
              <a:rPr lang="ru-RU" dirty="0"/>
              <a:t>•	Интересные гости со всей России и из-за рубежа</a:t>
            </a:r>
            <a:endParaRPr lang="en-US" dirty="0"/>
          </a:p>
          <a:p>
            <a:r>
              <a:rPr lang="ru-RU" dirty="0"/>
              <a:t>•	Регулярные собрания в доброжелательной атмосфере</a:t>
            </a:r>
            <a:endParaRPr lang="en-US" dirty="0"/>
          </a:p>
          <a:p>
            <a:r>
              <a:rPr lang="ru-RU" dirty="0"/>
              <a:t>•	Группа поддержки под руководством психолога специально для родственников зависимых</a:t>
            </a:r>
            <a:endParaRPr lang="en-US" dirty="0"/>
          </a:p>
          <a:p>
            <a:r>
              <a:rPr lang="ru-RU" dirty="0"/>
              <a:t>•	Психологический киноклуб</a:t>
            </a:r>
            <a:endParaRPr lang="en-US" dirty="0"/>
          </a:p>
          <a:p>
            <a:endParaRPr lang="en-US" dirty="0"/>
          </a:p>
          <a:p>
            <a:r>
              <a:rPr lang="ru-RU" dirty="0"/>
              <a:t>Ознакомиться с расписанием групп поддержки можно по телефону Горячей Линии помощи зависимым: ☎️ 8800 600 16 93 (только для информационных справок)</a:t>
            </a:r>
          </a:p>
        </p:txBody>
      </p:sp>
    </p:spTree>
    <p:extLst>
      <p:ext uri="{BB962C8B-B14F-4D97-AF65-F5344CB8AC3E}">
        <p14:creationId xmlns:p14="http://schemas.microsoft.com/office/powerpoint/2010/main" val="680786088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57176" y="6014825"/>
            <a:ext cx="5005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BF132B"/>
                </a:solidFill>
              </a:rPr>
              <a:t>https://www.protivnarko.ru</a:t>
            </a:r>
            <a:endParaRPr lang="ru-RU" sz="3200" b="1" dirty="0">
              <a:solidFill>
                <a:srgbClr val="BF132B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76" y="280093"/>
            <a:ext cx="1244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ОБУЧЕНИЕ</a:t>
            </a:r>
          </a:p>
        </p:txBody>
      </p:sp>
      <p:cxnSp>
        <p:nvCxnSpPr>
          <p:cNvPr id="22" name="Прямая соединительная линия 21"/>
          <p:cNvCxnSpPr>
            <a:cxnSpLocks/>
          </p:cNvCxnSpPr>
          <p:nvPr/>
        </p:nvCxnSpPr>
        <p:spPr>
          <a:xfrm>
            <a:off x="1495514" y="461473"/>
            <a:ext cx="8784828" cy="0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529" y="101473"/>
            <a:ext cx="720000" cy="720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2" y="1042736"/>
            <a:ext cx="9496425" cy="1495425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3163361" y="393813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00" y="3468211"/>
            <a:ext cx="1826848" cy="161656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811282" y="3468211"/>
            <a:ext cx="67682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C00000"/>
                </a:solidFill>
              </a:rPr>
              <a:t>МАТЕРИАЛЫ ДЛЯ САМООБРАЗОВАНИЯ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C00000"/>
                </a:solidFill>
              </a:rPr>
              <a:t>ПЕЧАТНЫЕ МЕТОДИЧЕСКИЕ МАТЕРИАЛЫ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C00000"/>
                </a:solidFill>
              </a:rPr>
              <a:t>ВИДЕОКУРСЫ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5806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МЕДИАТЕКА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https://www.protivnarko.ru/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+ </a:t>
            </a:r>
            <a:r>
              <a:rPr lang="ru-RU" dirty="0" err="1"/>
              <a:t>соцсети</a:t>
            </a:r>
            <a:r>
              <a:rPr lang="ru-RU" dirty="0"/>
              <a:t> и </a:t>
            </a:r>
            <a:r>
              <a:rPr lang="en-US" dirty="0"/>
              <a:t>YouTube</a:t>
            </a:r>
          </a:p>
          <a:p>
            <a:r>
              <a:rPr lang="en-US" dirty="0">
                <a:hlinkClick r:id="rId3"/>
              </a:rPr>
              <a:t>https://ioannfond.ru/</a:t>
            </a:r>
            <a:endParaRPr lang="ru-RU" dirty="0"/>
          </a:p>
          <a:p>
            <a:r>
              <a:rPr lang="en-US" dirty="0">
                <a:hlinkClick r:id="rId4"/>
              </a:rPr>
              <a:t>http://www.diaconia.ru/</a:t>
            </a:r>
            <a:endParaRPr lang="en-US" dirty="0"/>
          </a:p>
          <a:p>
            <a:r>
              <a:rPr lang="en-US" dirty="0">
                <a:hlinkClick r:id="rId5"/>
              </a:rPr>
              <a:t>http://</a:t>
            </a:r>
            <a:r>
              <a:rPr lang="ru-RU" dirty="0">
                <a:hlinkClick r:id="rId5"/>
              </a:rPr>
              <a:t>правовая-</a:t>
            </a:r>
            <a:r>
              <a:rPr lang="ru-RU" dirty="0" err="1">
                <a:hlinkClick r:id="rId5"/>
              </a:rPr>
              <a:t>наркология.рф</a:t>
            </a:r>
            <a:endParaRPr lang="ru-RU" dirty="0"/>
          </a:p>
          <a:p>
            <a:r>
              <a:rPr lang="en-US" dirty="0">
                <a:hlinkClick r:id="rId6"/>
              </a:rPr>
              <a:t>http://www.nan.ru/3tom/</a:t>
            </a:r>
            <a:endParaRPr lang="ru-RU" dirty="0"/>
          </a:p>
          <a:p>
            <a:r>
              <a:rPr lang="en-US" dirty="0">
                <a:hlinkClick r:id="rId7"/>
              </a:rPr>
              <a:t>https://zebra-center.ru/</a:t>
            </a:r>
            <a:endParaRPr lang="ru-RU" dirty="0"/>
          </a:p>
          <a:p>
            <a:r>
              <a:rPr lang="en-US" dirty="0">
                <a:hlinkClick r:id="rId8"/>
              </a:rPr>
              <a:t>https://sapernoe.ru/</a:t>
            </a:r>
            <a:endParaRPr lang="ru-RU" dirty="0"/>
          </a:p>
          <a:p>
            <a:r>
              <a:rPr lang="en-US" dirty="0">
                <a:hlinkClick r:id="rId9"/>
              </a:rPr>
              <a:t>https://www.narcom.ru/publ/info/1033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2146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МЕДИАТЕКА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К. </a:t>
            </a:r>
            <a:r>
              <a:rPr lang="ru-RU" dirty="0" err="1"/>
              <a:t>Роджерс</a:t>
            </a:r>
            <a:r>
              <a:rPr lang="ru-RU" dirty="0"/>
              <a:t>. Становление личности</a:t>
            </a:r>
          </a:p>
          <a:p>
            <a:r>
              <a:rPr lang="ru-RU" dirty="0"/>
              <a:t>К. </a:t>
            </a:r>
            <a:r>
              <a:rPr lang="ru-RU" dirty="0" err="1"/>
              <a:t>Роджерс</a:t>
            </a:r>
            <a:r>
              <a:rPr lang="ru-RU" dirty="0"/>
              <a:t>. Психологическое консультирование</a:t>
            </a:r>
          </a:p>
          <a:p>
            <a:r>
              <a:rPr lang="ru-RU" dirty="0"/>
              <a:t>Р. </a:t>
            </a:r>
            <a:r>
              <a:rPr lang="ru-RU" dirty="0" err="1"/>
              <a:t>Кочюнас</a:t>
            </a:r>
            <a:r>
              <a:rPr lang="ru-RU" dirty="0"/>
              <a:t>. Психологическое консультирование</a:t>
            </a:r>
          </a:p>
          <a:p>
            <a:r>
              <a:rPr lang="ru-RU" dirty="0"/>
              <a:t>У. Миллер, С. </a:t>
            </a:r>
            <a:r>
              <a:rPr lang="ru-RU" dirty="0" err="1"/>
              <a:t>Роллник</a:t>
            </a:r>
            <a:r>
              <a:rPr lang="ru-RU" dirty="0"/>
              <a:t>. Мотивационное консультирование. Как помочь людям измениться</a:t>
            </a:r>
          </a:p>
          <a:p>
            <a:r>
              <a:rPr lang="ru-RU" dirty="0"/>
              <a:t>Р. </a:t>
            </a:r>
            <a:r>
              <a:rPr lang="ru-RU" dirty="0" err="1"/>
              <a:t>Мэй</a:t>
            </a:r>
            <a:r>
              <a:rPr lang="ru-RU" dirty="0"/>
              <a:t>. Искусство психологического консультирования</a:t>
            </a:r>
          </a:p>
          <a:p>
            <a:r>
              <a:rPr lang="ru-RU" dirty="0"/>
              <a:t>Тамара Флоренская. Мир дома твоего</a:t>
            </a:r>
          </a:p>
          <a:p>
            <a:r>
              <a:rPr lang="ru-RU" dirty="0"/>
              <a:t>Тамара Флоренская. Диалог в практической психологии</a:t>
            </a:r>
          </a:p>
          <a:p>
            <a:r>
              <a:rPr lang="ru-RU" dirty="0"/>
              <a:t>Федор </a:t>
            </a:r>
            <a:r>
              <a:rPr lang="ru-RU" dirty="0" err="1"/>
              <a:t>Василюк</a:t>
            </a:r>
            <a:r>
              <a:rPr lang="ru-RU" dirty="0"/>
              <a:t>. Все статьи</a:t>
            </a:r>
          </a:p>
          <a:p>
            <a:r>
              <a:rPr lang="ru-RU" dirty="0"/>
              <a:t>Э. </a:t>
            </a:r>
            <a:r>
              <a:rPr lang="ru-RU" dirty="0" err="1"/>
              <a:t>Фромм</a:t>
            </a:r>
            <a:r>
              <a:rPr lang="ru-RU" dirty="0"/>
              <a:t>. Искусство любить. Он же. Душа человека</a:t>
            </a:r>
          </a:p>
          <a:p>
            <a:r>
              <a:rPr lang="ru-RU" dirty="0"/>
              <a:t>В. </a:t>
            </a:r>
            <a:r>
              <a:rPr lang="ru-RU" dirty="0" err="1"/>
              <a:t>Франкл</a:t>
            </a:r>
            <a:r>
              <a:rPr lang="ru-RU" dirty="0"/>
              <a:t>. Человек в поисках смысла</a:t>
            </a:r>
          </a:p>
        </p:txBody>
      </p:sp>
    </p:spTree>
    <p:extLst>
      <p:ext uri="{BB962C8B-B14F-4D97-AF65-F5344CB8AC3E}">
        <p14:creationId xmlns:p14="http://schemas.microsoft.com/office/powerpoint/2010/main" val="18551650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МЕДИАТЕКА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Р. Прищенко. Азбука помощи наркозависимым</a:t>
            </a:r>
          </a:p>
          <a:p>
            <a:r>
              <a:rPr lang="ru-RU" dirty="0"/>
              <a:t>Вернон Джонсон "Как заставить наркомана или алкоголика лечиться"</a:t>
            </a:r>
          </a:p>
          <a:p>
            <a:r>
              <a:rPr lang="ru-RU" dirty="0" err="1"/>
              <a:t>Теренс</a:t>
            </a:r>
            <a:r>
              <a:rPr lang="ru-RU" dirty="0"/>
              <a:t> Т. </a:t>
            </a:r>
            <a:r>
              <a:rPr lang="ru-RU" dirty="0" err="1"/>
              <a:t>Горски</a:t>
            </a:r>
            <a:r>
              <a:rPr lang="ru-RU" dirty="0"/>
              <a:t> "Жить трезвым" и "Выздоровление и срыв"</a:t>
            </a:r>
          </a:p>
          <a:p>
            <a:r>
              <a:rPr lang="ru-RU" dirty="0"/>
              <a:t>Ирвин Ялом. Групповая психотерапия</a:t>
            </a:r>
          </a:p>
          <a:p>
            <a:r>
              <a:rPr lang="ru-RU" dirty="0"/>
              <a:t>Филип Дж. </a:t>
            </a:r>
            <a:r>
              <a:rPr lang="ru-RU" dirty="0" err="1"/>
              <a:t>Флорес</a:t>
            </a:r>
            <a:r>
              <a:rPr lang="ru-RU" dirty="0"/>
              <a:t>. Групповая психотерапия зависимостей</a:t>
            </a:r>
          </a:p>
          <a:p>
            <a:r>
              <a:rPr lang="ru-RU" dirty="0"/>
              <a:t>Наталья Манухина. Снайперское консультирование</a:t>
            </a:r>
          </a:p>
          <a:p>
            <a:r>
              <a:rPr lang="ru-RU" dirty="0"/>
              <a:t>Руководство по реабилитации больных с зависимостью от психоактивных веществ / Под редакцией </a:t>
            </a:r>
            <a:r>
              <a:rPr lang="ru-RU" dirty="0" err="1"/>
              <a:t>Валентика</a:t>
            </a:r>
            <a:r>
              <a:rPr lang="ru-RU" dirty="0"/>
              <a:t> Ю. В. и Сироты Н. А. – М., 2002.</a:t>
            </a:r>
          </a:p>
          <a:p>
            <a:r>
              <a:rPr lang="ru-RU" dirty="0"/>
              <a:t>Савина Е. А. "Я люблю его…" </a:t>
            </a:r>
          </a:p>
          <a:p>
            <a:r>
              <a:rPr lang="ru-RU" dirty="0"/>
              <a:t>Савина Е. А. Возвращение Кая </a:t>
            </a:r>
          </a:p>
          <a:p>
            <a:r>
              <a:rPr lang="ru-RU" dirty="0"/>
              <a:t>Савина Е. А. Духовной жаждою томим</a:t>
            </a:r>
          </a:p>
          <a:p>
            <a:r>
              <a:rPr lang="ru-RU" dirty="0" err="1"/>
              <a:t>Уайнхолд</a:t>
            </a:r>
            <a:r>
              <a:rPr lang="ru-RU" dirty="0"/>
              <a:t> Берри, </a:t>
            </a:r>
            <a:r>
              <a:rPr lang="ru-RU" dirty="0" err="1"/>
              <a:t>Уайнхолд</a:t>
            </a:r>
            <a:r>
              <a:rPr lang="ru-RU" dirty="0"/>
              <a:t> </a:t>
            </a:r>
            <a:r>
              <a:rPr lang="ru-RU" dirty="0" err="1"/>
              <a:t>Дженей</a:t>
            </a:r>
            <a:r>
              <a:rPr lang="ru-RU" dirty="0"/>
              <a:t>. Освобождение от созависимости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1906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44081" y="5150301"/>
            <a:ext cx="4099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BF132B"/>
                </a:solidFill>
              </a:rPr>
              <a:t>www.protivnarko.ru</a:t>
            </a:r>
            <a:endParaRPr lang="ru-RU" sz="3600" b="1" dirty="0">
              <a:solidFill>
                <a:srgbClr val="BF132B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76" y="242624"/>
            <a:ext cx="127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КОНТАКТЫ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504060" y="427290"/>
            <a:ext cx="9402238" cy="0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544081" y="813679"/>
            <a:ext cx="6096000" cy="338554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Лазарев Алексей Владиславович,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руководитель направления помощи наркозависимым Синодального отдела по благотворительности</a:t>
            </a:r>
            <a:endParaRPr lang="en-US" sz="2800" b="1" dirty="0">
              <a:solidFill>
                <a:srgbClr val="002060"/>
              </a:solidFill>
            </a:endParaRPr>
          </a:p>
          <a:p>
            <a:br>
              <a:rPr lang="en-US" sz="28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Тел: +7 (968) 712-26-26</a:t>
            </a:r>
          </a:p>
          <a:p>
            <a:r>
              <a:rPr lang="en-US" sz="2800" b="1" dirty="0">
                <a:solidFill>
                  <a:srgbClr val="002060"/>
                </a:solidFill>
              </a:rPr>
              <a:t>E-mail: ccfoda@gmail.com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24571" y="2906738"/>
            <a:ext cx="32089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ГОРЯЧАЯ ЛИНИЯ</a:t>
            </a: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8 (800) 600-16-93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11" y="2954700"/>
            <a:ext cx="1319960" cy="8581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604" y="1"/>
            <a:ext cx="891396" cy="89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355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2177</Words>
  <Application>Microsoft Office PowerPoint</Application>
  <PresentationFormat>Широкоэкранный</PresentationFormat>
  <Paragraphs>334</Paragraphs>
  <Slides>29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FrizQuadrataCTT</vt:lpstr>
      <vt:lpstr>Тема Office</vt:lpstr>
      <vt:lpstr>ЦЕРКОВНАЯ ПОМОЩЬ ЗАВИСИМЫМ</vt:lpstr>
      <vt:lpstr>Какие ассоциации возникают, когда Вы слышите про помощь Церкви наркозависимым?</vt:lpstr>
      <vt:lpstr>С чего всё начиналось?</vt:lpstr>
      <vt:lpstr>Презентация PowerPoint</vt:lpstr>
      <vt:lpstr>Презентация PowerPoint</vt:lpstr>
      <vt:lpstr>Презентация PowerPoint</vt:lpstr>
      <vt:lpstr>Церковная система помощи сегодня</vt:lpstr>
      <vt:lpstr>Презентация PowerPoint</vt:lpstr>
      <vt:lpstr>Миннесотская модель   3 РЦ</vt:lpstr>
      <vt:lpstr>Терапевтическое сообщество 10 РЦ</vt:lpstr>
      <vt:lpstr>Реабилитация в церковной общине 41 РЦ</vt:lpstr>
      <vt:lpstr>Презентация PowerPoint</vt:lpstr>
      <vt:lpstr>Основные принципы и этапы церковной реабилитации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МЕДИАТЕКА</vt:lpstr>
      <vt:lpstr>МЕДИАТЕКА</vt:lpstr>
      <vt:lpstr>МЕДИАТЕКА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ЦЕРКОВНАЯ ПОМОЩЬ ЗАВИСИМЫМ</dc:title>
  <dc:creator>Alex Lazarev</dc:creator>
  <cp:lastModifiedBy>Alex Lazarev</cp:lastModifiedBy>
  <cp:revision>25</cp:revision>
  <dcterms:created xsi:type="dcterms:W3CDTF">2020-11-19T16:00:22Z</dcterms:created>
  <dcterms:modified xsi:type="dcterms:W3CDTF">2021-02-15T18:51:07Z</dcterms:modified>
</cp:coreProperties>
</file>