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1"/>
  </p:notesMasterIdLst>
  <p:sldIdLst>
    <p:sldId id="256" r:id="rId2"/>
    <p:sldId id="262" r:id="rId3"/>
    <p:sldId id="263" r:id="rId4"/>
    <p:sldId id="257" r:id="rId5"/>
    <p:sldId id="258" r:id="rId6"/>
    <p:sldId id="272" r:id="rId7"/>
    <p:sldId id="275" r:id="rId8"/>
    <p:sldId id="277" r:id="rId9"/>
    <p:sldId id="278" r:id="rId10"/>
    <p:sldId id="279" r:id="rId11"/>
    <p:sldId id="280" r:id="rId12"/>
    <p:sldId id="264" r:id="rId13"/>
    <p:sldId id="266" r:id="rId14"/>
    <p:sldId id="265" r:id="rId15"/>
    <p:sldId id="284" r:id="rId16"/>
    <p:sldId id="285" r:id="rId17"/>
    <p:sldId id="286" r:id="rId18"/>
    <p:sldId id="269" r:id="rId19"/>
    <p:sldId id="268" r:id="rId20"/>
    <p:sldId id="270" r:id="rId21"/>
    <p:sldId id="267" r:id="rId22"/>
    <p:sldId id="271" r:id="rId23"/>
    <p:sldId id="259" r:id="rId24"/>
    <p:sldId id="274" r:id="rId25"/>
    <p:sldId id="260" r:id="rId26"/>
    <p:sldId id="281" r:id="rId27"/>
    <p:sldId id="273" r:id="rId28"/>
    <p:sldId id="276" r:id="rId29"/>
    <p:sldId id="26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713" autoAdjust="0"/>
  </p:normalViewPr>
  <p:slideViewPr>
    <p:cSldViewPr>
      <p:cViewPr varScale="1">
        <p:scale>
          <a:sx n="100" d="100"/>
          <a:sy n="100" d="100"/>
        </p:scale>
        <p:origin x="19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DB7E2-D3B0-4DF2-9254-9D94034A8FEA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4796C-9A74-44F9-BA4F-8ABE68DB8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911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4796C-9A74-44F9-BA4F-8ABE68DB8BD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511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4796C-9A74-44F9-BA4F-8ABE68DB8BDE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298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149080"/>
            <a:ext cx="8373314" cy="2448272"/>
          </a:xfrm>
        </p:spPr>
        <p:txBody>
          <a:bodyPr>
            <a:normAutofit/>
          </a:bodyPr>
          <a:lstStyle/>
          <a:p>
            <a:pPr algn="ctr"/>
            <a:endParaRPr lang="ru-RU" sz="2800" i="1" dirty="0" smtClean="0">
              <a:solidFill>
                <a:srgbClr val="002060"/>
              </a:solidFill>
            </a:endParaRPr>
          </a:p>
          <a:p>
            <a:pPr algn="ctr"/>
            <a:endParaRPr lang="ru-RU" sz="2800" i="1" dirty="0">
              <a:solidFill>
                <a:srgbClr val="002060"/>
              </a:solidFill>
            </a:endParaRPr>
          </a:p>
          <a:p>
            <a:pPr algn="ctr"/>
            <a:endParaRPr lang="ru-RU" sz="2800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800" i="1" dirty="0" smtClean="0">
                <a:solidFill>
                  <a:srgbClr val="002060"/>
                </a:solidFill>
              </a:rPr>
              <a:t>12 февраля 2020г</a:t>
            </a:r>
            <a:endParaRPr lang="ru-RU" sz="2800" i="1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124744"/>
            <a:ext cx="7992888" cy="3528392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9600" dirty="0" smtClean="0">
                <a:solidFill>
                  <a:srgbClr val="002060"/>
                </a:solidFill>
              </a:rPr>
              <a:t>ПОМОЩЬ СЕМЬЯМ</a:t>
            </a:r>
            <a:endParaRPr lang="ru-RU" sz="9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6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373314" cy="5616624"/>
          </a:xfrm>
        </p:spPr>
        <p:txBody>
          <a:bodyPr>
            <a:normAutofit/>
          </a:bodyPr>
          <a:lstStyle/>
          <a:p>
            <a:pPr algn="ctr"/>
            <a:endParaRPr lang="ru-RU" sz="6000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76672"/>
            <a:ext cx="7992888" cy="45719"/>
          </a:xfrm>
        </p:spPr>
        <p:txBody>
          <a:bodyPr/>
          <a:lstStyle/>
          <a:p>
            <a:pPr marL="182880" indent="0" algn="ctr">
              <a:buNone/>
            </a:pPr>
            <a:endParaRPr lang="ru-RU" sz="80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2732"/>
            <a:ext cx="8424936" cy="563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992888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dirty="0" smtClean="0"/>
              <a:t>Цель :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844824"/>
            <a:ext cx="7533456" cy="453650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6000" dirty="0" smtClean="0"/>
              <a:t>-</a:t>
            </a:r>
            <a:r>
              <a:rPr lang="ru-RU" sz="4000" dirty="0" smtClean="0"/>
              <a:t>КАЖДЫЙ РЕБЕНОК ДОЛЖЕН ЖИТЬ В СЕМЬЕ</a:t>
            </a:r>
          </a:p>
          <a:p>
            <a:pPr marL="45720" indent="0" algn="ctr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ЗАДАЧА:</a:t>
            </a:r>
          </a:p>
          <a:p>
            <a:pPr marL="45720" indent="0" algn="ctr">
              <a:buNone/>
            </a:pPr>
            <a:r>
              <a:rPr lang="ru-RU" sz="4800" dirty="0" smtClean="0"/>
              <a:t>-сохранить для ребенка кровную семью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475475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08912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ПОМОЩЬ СЕМЬЯМ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788024" y="2486060"/>
            <a:ext cx="4176464" cy="39889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600" i="1" dirty="0" smtClean="0">
                <a:solidFill>
                  <a:schemeClr val="accent2">
                    <a:lumMod val="75000"/>
                  </a:schemeClr>
                </a:solidFill>
              </a:rPr>
              <a:t>Помощь</a:t>
            </a:r>
            <a:r>
              <a:rPr lang="ru-RU" sz="32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45720" indent="0">
              <a:buNone/>
            </a:pPr>
            <a:r>
              <a:rPr lang="ru-RU" sz="3200" i="1" dirty="0" smtClean="0">
                <a:solidFill>
                  <a:schemeClr val="accent2">
                    <a:lumMod val="75000"/>
                  </a:schemeClr>
                </a:solidFill>
              </a:rPr>
              <a:t>детям-сиротам и детям, оставшимся без попечения родителей.</a:t>
            </a:r>
            <a:endParaRPr lang="ru-RU" sz="32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6084168" y="1052736"/>
            <a:ext cx="1418456" cy="14184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2627784" y="1052736"/>
            <a:ext cx="1080120" cy="14184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7504" y="2486060"/>
            <a:ext cx="360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Помощь семье</a:t>
            </a:r>
            <a:r>
              <a:rPr lang="ru-RU" sz="3600" dirty="0" smtClean="0"/>
              <a:t>: </a:t>
            </a:r>
            <a:r>
              <a:rPr lang="ru-RU" sz="3600" i="1" dirty="0" smtClean="0">
                <a:solidFill>
                  <a:schemeClr val="accent3">
                    <a:lumMod val="50000"/>
                  </a:schemeClr>
                </a:solidFill>
              </a:rPr>
              <a:t>-многодетной</a:t>
            </a:r>
          </a:p>
          <a:p>
            <a:pPr algn="r"/>
            <a:r>
              <a:rPr lang="ru-RU" sz="3600" i="1" dirty="0" smtClean="0">
                <a:solidFill>
                  <a:schemeClr val="accent3">
                    <a:lumMod val="50000"/>
                  </a:schemeClr>
                </a:solidFill>
              </a:rPr>
              <a:t>-малоимущей</a:t>
            </a:r>
            <a:endParaRPr lang="en-US" sz="36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/>
            <a:r>
              <a:rPr lang="en-US" sz="3600" i="1" dirty="0" smtClean="0">
                <a:solidFill>
                  <a:schemeClr val="accent3">
                    <a:lumMod val="50000"/>
                  </a:schemeClr>
                </a:solidFill>
              </a:rPr>
              <a:t>-</a:t>
            </a:r>
            <a:r>
              <a:rPr lang="ru-RU" sz="3600" i="1" dirty="0" smtClean="0">
                <a:solidFill>
                  <a:schemeClr val="accent3">
                    <a:lumMod val="50000"/>
                  </a:schemeClr>
                </a:solidFill>
              </a:rPr>
              <a:t>одиноким родителям</a:t>
            </a:r>
          </a:p>
          <a:p>
            <a:pPr algn="r"/>
            <a:r>
              <a:rPr lang="ru-RU" sz="3600" i="1" dirty="0" smtClean="0">
                <a:solidFill>
                  <a:schemeClr val="accent3">
                    <a:lumMod val="50000"/>
                  </a:schemeClr>
                </a:solidFill>
              </a:rPr>
              <a:t>-семье в ТЖС</a:t>
            </a:r>
            <a:endParaRPr lang="ru-RU" sz="3600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24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548680"/>
            <a:ext cx="7461448" cy="597666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</a:rPr>
              <a:t>Для настоятеля храма или соцработника или руководителя добровольческой службы:</a:t>
            </a:r>
          </a:p>
          <a:p>
            <a:pPr marL="45720" indent="0" algn="ctr">
              <a:buNone/>
            </a:pPr>
            <a:endParaRPr lang="ru-RU" b="1" u="sng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-Знание (узнавание)своих прихожан. Кто, и в каких видах помощи нуждается, и кто готов </a:t>
            </a:r>
            <a:r>
              <a:rPr lang="ru-RU" sz="2800" u="sng" dirty="0" smtClean="0">
                <a:solidFill>
                  <a:srgbClr val="002060"/>
                </a:solidFill>
              </a:rPr>
              <a:t>принять</a:t>
            </a:r>
            <a:r>
              <a:rPr lang="ru-RU" sz="2800" dirty="0" smtClean="0">
                <a:solidFill>
                  <a:srgbClr val="002060"/>
                </a:solidFill>
              </a:rPr>
              <a:t> помощь от храма. </a:t>
            </a:r>
          </a:p>
          <a:p>
            <a:pPr marL="45720" indent="0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ВИДЫ ПОМОЩИ</a:t>
            </a:r>
            <a:r>
              <a:rPr lang="ru-RU" sz="2800" dirty="0" smtClean="0">
                <a:solidFill>
                  <a:srgbClr val="002060"/>
                </a:solidFill>
              </a:rPr>
              <a:t>: -продуктовая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                             -вещевая</a:t>
            </a:r>
          </a:p>
          <a:p>
            <a:pPr marL="45720" indent="0" algn="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                       -консультационная    </a:t>
            </a:r>
            <a:r>
              <a:rPr lang="ru-RU" sz="2800" i="1" dirty="0" smtClean="0">
                <a:solidFill>
                  <a:srgbClr val="002060"/>
                </a:solidFill>
              </a:rPr>
              <a:t>(психолог, врач, юрист)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                             -духовная </a:t>
            </a:r>
            <a:r>
              <a:rPr lang="ru-RU" sz="2800" i="1" dirty="0" smtClean="0">
                <a:solidFill>
                  <a:srgbClr val="002060"/>
                </a:solidFill>
              </a:rPr>
              <a:t>(Священник)</a:t>
            </a:r>
          </a:p>
          <a:p>
            <a:pPr marL="45720" indent="0">
              <a:buNone/>
            </a:pP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63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476672"/>
            <a:ext cx="7389440" cy="5976664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Социальный статус семьей:</a:t>
            </a:r>
          </a:p>
          <a:p>
            <a:pPr marL="45720" indent="0">
              <a:buNone/>
            </a:pPr>
            <a:r>
              <a:rPr lang="ru-RU" sz="2800" dirty="0" smtClean="0"/>
              <a:t>-семьи </a:t>
            </a:r>
            <a:r>
              <a:rPr lang="ru-RU" sz="2800" dirty="0"/>
              <a:t>погорельцев,</a:t>
            </a:r>
          </a:p>
          <a:p>
            <a:pPr marL="45720" indent="0">
              <a:buNone/>
            </a:pPr>
            <a:r>
              <a:rPr lang="ru-RU" sz="2800" dirty="0" smtClean="0"/>
              <a:t>-многодетные </a:t>
            </a:r>
            <a:r>
              <a:rPr lang="ru-RU" sz="2800" dirty="0"/>
              <a:t>семьи,</a:t>
            </a:r>
          </a:p>
          <a:p>
            <a:pPr marL="45720" indent="0">
              <a:buNone/>
            </a:pPr>
            <a:r>
              <a:rPr lang="ru-RU" sz="2800" dirty="0" smtClean="0"/>
              <a:t>-семьи </a:t>
            </a:r>
            <a:r>
              <a:rPr lang="ru-RU" sz="2800" dirty="0"/>
              <a:t>в ТЖС,</a:t>
            </a:r>
          </a:p>
          <a:p>
            <a:pPr marL="45720" indent="0">
              <a:buNone/>
            </a:pPr>
            <a:r>
              <a:rPr lang="ru-RU" sz="2800" dirty="0" smtClean="0"/>
              <a:t>-семьи </a:t>
            </a:r>
            <a:r>
              <a:rPr lang="ru-RU" sz="2800" dirty="0"/>
              <a:t>с детьми с ОВЗ (ДЦП, онкология),</a:t>
            </a:r>
          </a:p>
          <a:p>
            <a:pPr marL="45720" indent="0">
              <a:buNone/>
            </a:pPr>
            <a:r>
              <a:rPr lang="ru-RU" sz="2800" dirty="0" smtClean="0"/>
              <a:t>-мамы одиночки</a:t>
            </a:r>
          </a:p>
          <a:p>
            <a:pPr marL="45720" indent="0">
              <a:buNone/>
            </a:pPr>
            <a:r>
              <a:rPr lang="ru-RU" sz="2800" dirty="0" smtClean="0"/>
              <a:t>-семьи, где один или оба родителя страдают зависимостями</a:t>
            </a:r>
          </a:p>
          <a:p>
            <a:pPr marL="45720" indent="0">
              <a:buNone/>
            </a:pPr>
            <a:r>
              <a:rPr lang="ru-RU" sz="2800" dirty="0" smtClean="0"/>
              <a:t>-родители, выпускники детских домов</a:t>
            </a:r>
          </a:p>
          <a:p>
            <a:pPr marL="45720" indent="0" algn="ctr">
              <a:buNone/>
            </a:pP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Партнеры помощи:</a:t>
            </a:r>
          </a:p>
          <a:p>
            <a:pPr marL="45720" indent="0">
              <a:buNone/>
            </a:pPr>
            <a:r>
              <a:rPr lang="ru-RU" sz="3200" dirty="0"/>
              <a:t>Органы опеки, КДН, другие благотворительные фонды, СМИ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4846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260648"/>
            <a:ext cx="7982272" cy="1296144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002060"/>
                </a:solidFill>
              </a:rPr>
              <a:t>Технологии и методы поддержки семей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9" y="1556792"/>
            <a:ext cx="8496943" cy="5040560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-</a:t>
            </a:r>
            <a:r>
              <a:rPr lang="ru-RU" sz="1800" dirty="0"/>
              <a:t>Подписывается договор о сопровождении (с подписанием акта выполненных работ),</a:t>
            </a:r>
          </a:p>
          <a:p>
            <a:pPr marL="45720" indent="0">
              <a:buNone/>
            </a:pPr>
            <a:r>
              <a:rPr lang="ru-RU" sz="1800" dirty="0" smtClean="0"/>
              <a:t>-Подключение к вещевой и продуктовой помощи(первая выдача),</a:t>
            </a:r>
          </a:p>
          <a:p>
            <a:pPr marL="45720" indent="0">
              <a:buNone/>
            </a:pPr>
            <a:r>
              <a:rPr lang="ru-RU" sz="1800" dirty="0" smtClean="0"/>
              <a:t>-</a:t>
            </a:r>
            <a:r>
              <a:rPr lang="ru-RU" sz="1800" dirty="0"/>
              <a:t>Психологическая и юридическая поддержка,</a:t>
            </a:r>
          </a:p>
          <a:p>
            <a:pPr marL="45720" indent="0">
              <a:buNone/>
            </a:pPr>
            <a:r>
              <a:rPr lang="ru-RU" sz="1800" dirty="0" smtClean="0"/>
              <a:t>-</a:t>
            </a:r>
            <a:r>
              <a:rPr lang="ru-RU" sz="1800" dirty="0"/>
              <a:t>Участие в программе «Многодетный день» – раз в месяц выдача собранной помощи,</a:t>
            </a:r>
          </a:p>
          <a:p>
            <a:pPr marL="45720" indent="0">
              <a:buNone/>
            </a:pPr>
            <a:r>
              <a:rPr lang="ru-RU" sz="1800" dirty="0" smtClean="0"/>
              <a:t>-</a:t>
            </a:r>
            <a:r>
              <a:rPr lang="ru-RU" sz="1800" dirty="0"/>
              <a:t>Сбор и передача: памперсов, игрушек, одежды, обуви, канцтоваров, спортинвентаря,</a:t>
            </a:r>
          </a:p>
          <a:p>
            <a:pPr marL="45720" indent="0">
              <a:buNone/>
            </a:pPr>
            <a:r>
              <a:rPr lang="ru-RU" sz="1800" dirty="0" smtClean="0"/>
              <a:t>-</a:t>
            </a:r>
            <a:r>
              <a:rPr lang="ru-RU" sz="1800" dirty="0"/>
              <a:t> Программа «Талантливый дитя» - сбор средств на приобретение музыкальных инструментов,</a:t>
            </a:r>
          </a:p>
          <a:p>
            <a:pPr marL="45720" indent="0">
              <a:buNone/>
            </a:pPr>
            <a:r>
              <a:rPr lang="ru-RU" sz="1800" dirty="0" smtClean="0"/>
              <a:t>-Сбор </a:t>
            </a:r>
            <a:r>
              <a:rPr lang="ru-RU" sz="1800" dirty="0"/>
              <a:t>средств на закрытие долгов по ЖКХ и ремонт жилья</a:t>
            </a:r>
            <a:r>
              <a:rPr lang="en-US" sz="1800" dirty="0"/>
              <a:t> </a:t>
            </a:r>
            <a:endParaRPr lang="ru-RU" sz="1800" dirty="0" smtClean="0"/>
          </a:p>
          <a:p>
            <a:pPr marL="45720" indent="0">
              <a:buNone/>
            </a:pPr>
            <a:r>
              <a:rPr lang="ru-RU" sz="1800" dirty="0" smtClean="0"/>
              <a:t>- Участие </a:t>
            </a:r>
            <a:r>
              <a:rPr lang="ru-RU" sz="1800" dirty="0"/>
              <a:t>многодетных семей в </a:t>
            </a:r>
            <a:r>
              <a:rPr lang="ru-RU" sz="1800" dirty="0" smtClean="0"/>
              <a:t>Рождественской акции </a:t>
            </a:r>
            <a:r>
              <a:rPr lang="ru-RU" sz="1800" dirty="0"/>
              <a:t>«Елка желаний» </a:t>
            </a:r>
            <a:r>
              <a:rPr lang="ru-RU" sz="1800" dirty="0" smtClean="0"/>
              <a:t>«Пасхальная радость»</a:t>
            </a:r>
          </a:p>
          <a:p>
            <a:pPr marL="45720" indent="0">
              <a:buNone/>
            </a:pPr>
            <a:r>
              <a:rPr lang="ru-RU" sz="1800" dirty="0" smtClean="0"/>
              <a:t>- Привлечение многодетных семей к участию в Церковных Таинствах и приходской жизни.</a:t>
            </a:r>
          </a:p>
          <a:p>
            <a:pPr marL="45720" indent="0">
              <a:buNone/>
            </a:pPr>
            <a:r>
              <a:rPr lang="ru-RU" sz="1800" dirty="0" smtClean="0"/>
              <a:t>- Семейный лагерь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121031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88640"/>
            <a:ext cx="7461447" cy="1368152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Общероссиийская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 программа помощи от </a:t>
            </a:r>
            <a:r>
              <a:rPr lang="en-US" sz="3600" i="1" dirty="0" smtClean="0">
                <a:solidFill>
                  <a:schemeClr val="accent6"/>
                </a:solidFill>
              </a:rPr>
              <a:t>GLORIA JEANS</a:t>
            </a:r>
            <a:endParaRPr lang="ru-RU" sz="3600" i="1" dirty="0">
              <a:solidFill>
                <a:schemeClr val="accent6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37953"/>
            <a:ext cx="2869221" cy="194421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556792"/>
            <a:ext cx="2304256" cy="27363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149080"/>
            <a:ext cx="2519264" cy="22322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365104"/>
            <a:ext cx="3384376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64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776864" cy="86409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Продуктовая помощь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57" y="1556792"/>
            <a:ext cx="4176464" cy="417646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060848"/>
            <a:ext cx="4464496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40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332656"/>
            <a:ext cx="7982272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СЕМЕЙНЫЙ ЛАГЕРЬ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8280920" cy="5361211"/>
          </a:xfrm>
        </p:spPr>
      </p:pic>
    </p:spTree>
    <p:extLst>
      <p:ext uri="{BB962C8B-B14F-4D97-AF65-F5344CB8AC3E}">
        <p14:creationId xmlns:p14="http://schemas.microsoft.com/office/powerpoint/2010/main" val="807452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80919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Паломнические поездки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12776"/>
            <a:ext cx="7416823" cy="4895949"/>
          </a:xfrm>
        </p:spPr>
      </p:pic>
    </p:spTree>
    <p:extLst>
      <p:ext uri="{BB962C8B-B14F-4D97-AF65-F5344CB8AC3E}">
        <p14:creationId xmlns:p14="http://schemas.microsoft.com/office/powerpoint/2010/main" val="1033542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620688"/>
            <a:ext cx="7461448" cy="597666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Структурирование добровольческой службы:</a:t>
            </a:r>
          </a:p>
          <a:p>
            <a:pPr marL="45720" indent="0" algn="ctr">
              <a:buNone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-Руководитель (лучше всего, священник)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-Координатор проектов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-Психолог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-Юрист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-Начальник гуманитарного склада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-</a:t>
            </a:r>
            <a:r>
              <a:rPr lang="en-US" sz="2400" dirty="0" smtClean="0">
                <a:solidFill>
                  <a:srgbClr val="FF0000"/>
                </a:solidFill>
              </a:rPr>
              <a:t>HR </a:t>
            </a:r>
            <a:r>
              <a:rPr lang="ru-RU" sz="2400" dirty="0" smtClean="0">
                <a:solidFill>
                  <a:srgbClr val="FF0000"/>
                </a:solidFill>
              </a:rPr>
              <a:t>и</a:t>
            </a:r>
            <a:r>
              <a:rPr lang="en-US" sz="2400" dirty="0" smtClean="0">
                <a:solidFill>
                  <a:srgbClr val="FF0000"/>
                </a:solidFill>
              </a:rPr>
              <a:t> SMM </a:t>
            </a:r>
            <a:r>
              <a:rPr lang="ru-RU" sz="2400" dirty="0" smtClean="0">
                <a:solidFill>
                  <a:srgbClr val="FF0000"/>
                </a:solidFill>
              </a:rPr>
              <a:t> служба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-Добровольцы</a:t>
            </a:r>
          </a:p>
          <a:p>
            <a:pPr marL="45720" indent="0">
              <a:buNone/>
            </a:pPr>
            <a:endParaRPr lang="ru-RU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6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620688"/>
            <a:ext cx="7461448" cy="5976664"/>
          </a:xfrm>
        </p:spPr>
        <p:txBody>
          <a:bodyPr>
            <a:normAutofit fontScale="92500"/>
          </a:bodyPr>
          <a:lstStyle/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Поддержка правящего </a:t>
            </a:r>
            <a:r>
              <a:rPr lang="ru-RU" dirty="0" smtClean="0">
                <a:solidFill>
                  <a:srgbClr val="FF0000"/>
                </a:solidFill>
              </a:rPr>
              <a:t>архиерея и настоятеля храма</a:t>
            </a:r>
            <a:endParaRPr lang="ru-RU" dirty="0">
              <a:solidFill>
                <a:srgbClr val="FF0000"/>
              </a:solidFill>
            </a:endParaRP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Наличие дипломированного специалиста по социальной </a:t>
            </a:r>
            <a:r>
              <a:rPr lang="ru-RU" dirty="0" smtClean="0">
                <a:solidFill>
                  <a:srgbClr val="FF0000"/>
                </a:solidFill>
              </a:rPr>
              <a:t>работе</a:t>
            </a:r>
          </a:p>
          <a:p>
            <a:pPr marL="383540" indent="-383540"/>
            <a:r>
              <a:rPr lang="ru-RU" dirty="0" smtClean="0">
                <a:solidFill>
                  <a:srgbClr val="FF0000"/>
                </a:solidFill>
              </a:rPr>
              <a:t>Налаженные контакты с местной властью</a:t>
            </a:r>
            <a:endParaRPr lang="ru-RU" dirty="0">
              <a:solidFill>
                <a:srgbClr val="FF0000"/>
              </a:solidFill>
            </a:endParaRP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Включение в добровольческую деятельность всех желающих</a:t>
            </a: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Обучение на рабочем месте</a:t>
            </a: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Высокая активность в социальных сетях и СМИ (стенде)</a:t>
            </a: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Духовная поддержка руководителя </a:t>
            </a: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Социальное проектирование</a:t>
            </a:r>
          </a:p>
          <a:p>
            <a:pPr marL="383540" indent="-383540"/>
            <a:r>
              <a:rPr lang="ru-RU" dirty="0" err="1">
                <a:solidFill>
                  <a:srgbClr val="FF0000"/>
                </a:solidFill>
              </a:rPr>
              <a:t>Командность</a:t>
            </a:r>
            <a:endParaRPr lang="ru-RU" dirty="0">
              <a:solidFill>
                <a:srgbClr val="FF0000"/>
              </a:solidFill>
            </a:endParaRP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Плановость </a:t>
            </a: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Системность</a:t>
            </a: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Прозрачность и отчетность</a:t>
            </a:r>
          </a:p>
          <a:p>
            <a:pPr marL="383540" indent="-383540"/>
            <a:r>
              <a:rPr lang="ru-RU" dirty="0" err="1">
                <a:solidFill>
                  <a:srgbClr val="FF0000"/>
                </a:solidFill>
              </a:rPr>
              <a:t>Атмосферность</a:t>
            </a:r>
            <a:r>
              <a:rPr lang="ru-RU" dirty="0">
                <a:solidFill>
                  <a:srgbClr val="FF0000"/>
                </a:solidFill>
              </a:rPr>
              <a:t> </a:t>
            </a:r>
          </a:p>
          <a:p>
            <a:pPr marL="320040" lvl="1" indent="0">
              <a:buNone/>
            </a:pPr>
            <a:endParaRPr lang="ru-RU" dirty="0">
              <a:solidFill>
                <a:srgbClr val="FF0000"/>
              </a:solidFill>
            </a:endParaRPr>
          </a:p>
          <a:p>
            <a:pPr marL="45720" indent="0">
              <a:buNone/>
            </a:pPr>
            <a:endParaRPr lang="ru-RU" i="1" dirty="0" smtClean="0"/>
          </a:p>
        </p:txBody>
      </p:sp>
    </p:spTree>
    <p:extLst>
      <p:ext uri="{BB962C8B-B14F-4D97-AF65-F5344CB8AC3E}">
        <p14:creationId xmlns:p14="http://schemas.microsoft.com/office/powerpoint/2010/main" val="20875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0"/>
            <a:ext cx="8856984" cy="674136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3600" i="1" dirty="0" smtClean="0">
                <a:solidFill>
                  <a:srgbClr val="FF0000"/>
                </a:solidFill>
              </a:rPr>
              <a:t>Коммуникации продвижения:</a:t>
            </a:r>
          </a:p>
          <a:p>
            <a:pPr marL="45720" indent="0">
              <a:buNone/>
            </a:pPr>
            <a:endParaRPr lang="ru-RU" i="1" dirty="0"/>
          </a:p>
          <a:p>
            <a:pPr marL="45720" indent="0">
              <a:buNone/>
            </a:pPr>
            <a:endParaRPr lang="ru-RU" i="1" dirty="0" smtClean="0"/>
          </a:p>
          <a:p>
            <a:pPr marL="45720" indent="0">
              <a:buNone/>
            </a:pPr>
            <a:endParaRPr lang="ru-RU" i="1" dirty="0"/>
          </a:p>
          <a:p>
            <a:pPr marL="45720" indent="0">
              <a:buNone/>
            </a:pPr>
            <a:endParaRPr lang="ru-RU" i="1" dirty="0" smtClean="0"/>
          </a:p>
          <a:p>
            <a:pPr marL="383540" indent="-383540"/>
            <a:endParaRPr lang="ru-RU" sz="2000" dirty="0" smtClean="0"/>
          </a:p>
          <a:p>
            <a:pPr marL="383540" indent="-383540"/>
            <a:endParaRPr lang="ru-RU" sz="2000" dirty="0"/>
          </a:p>
          <a:p>
            <a:pPr marL="383540" indent="-383540"/>
            <a:r>
              <a:rPr lang="ru-RU" sz="2000" dirty="0" smtClean="0"/>
              <a:t>Стенд </a:t>
            </a:r>
            <a:r>
              <a:rPr lang="ru-RU" sz="2000" dirty="0"/>
              <a:t>на территории </a:t>
            </a:r>
            <a:r>
              <a:rPr lang="ru-RU" sz="2000" dirty="0" smtClean="0"/>
              <a:t>Храма или Монастыря</a:t>
            </a:r>
            <a:endParaRPr lang="ru-RU" dirty="0"/>
          </a:p>
          <a:p>
            <a:pPr marL="383540" indent="-383540"/>
            <a:r>
              <a:rPr lang="ru-RU" sz="2000" dirty="0"/>
              <a:t>Сайт </a:t>
            </a:r>
            <a:r>
              <a:rPr lang="ru-RU" sz="2000" dirty="0" smtClean="0"/>
              <a:t>храма или </a:t>
            </a:r>
            <a:r>
              <a:rPr lang="ru-RU" sz="2000" dirty="0"/>
              <a:t>монастыря </a:t>
            </a:r>
          </a:p>
          <a:p>
            <a:pPr marL="383540" indent="-383540"/>
            <a:r>
              <a:rPr lang="ru-RU" sz="2000" dirty="0"/>
              <a:t>Группы в социальных сетях: </a:t>
            </a:r>
            <a:r>
              <a:rPr lang="en-US" sz="2000" dirty="0"/>
              <a:t>FB</a:t>
            </a:r>
            <a:r>
              <a:rPr lang="ru-RU" sz="2000" dirty="0"/>
              <a:t>, </a:t>
            </a:r>
            <a:r>
              <a:rPr lang="en-US" sz="2000" dirty="0"/>
              <a:t>VK</a:t>
            </a:r>
            <a:endParaRPr lang="ru-RU" sz="2000" dirty="0"/>
          </a:p>
          <a:p>
            <a:pPr marL="383540" indent="-383540"/>
            <a:r>
              <a:rPr lang="ru-RU" sz="2000" dirty="0"/>
              <a:t> SMM и </a:t>
            </a:r>
            <a:r>
              <a:rPr lang="en-US" sz="2000" dirty="0"/>
              <a:t>PR-</a:t>
            </a:r>
            <a:r>
              <a:rPr lang="ru-RU" sz="2000" dirty="0"/>
              <a:t>сопровождение проектов</a:t>
            </a:r>
          </a:p>
          <a:p>
            <a:pPr marL="383540" indent="-383540"/>
            <a:r>
              <a:rPr lang="ru-RU" sz="2000" dirty="0"/>
              <a:t>Сотрудничество со СМИ: «КП», ТК «СПАС», ТК «СОЮЗ», ТК «НТВ», ТК «МИР», радио «Вера», радио «КП», журналы «ФОМА», «Патриархия.ru», «Милосердие.ru», «Православие и Мир», «Православие.ru», «Приходы.ru»</a:t>
            </a:r>
            <a:r>
              <a:rPr lang="en-US" sz="2000" dirty="0"/>
              <a:t> </a:t>
            </a:r>
            <a:r>
              <a:rPr lang="ru-RU" sz="2000" dirty="0"/>
              <a:t>и т.д</a:t>
            </a:r>
            <a:r>
              <a:rPr lang="ru-RU" sz="2000" dirty="0" smtClean="0">
                <a:solidFill>
                  <a:srgbClr val="191B0E"/>
                </a:solidFill>
              </a:rPr>
              <a:t>.</a:t>
            </a:r>
          </a:p>
          <a:p>
            <a:pPr marL="383540" indent="-383540"/>
            <a:r>
              <a:rPr lang="ru-RU" sz="2000" dirty="0" smtClean="0">
                <a:solidFill>
                  <a:srgbClr val="191B0E"/>
                </a:solidFill>
              </a:rPr>
              <a:t>Размещение стендов на территории крупных храмов и монастырей епархии  и туристических объектах</a:t>
            </a:r>
            <a:endParaRPr lang="ru-RU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i="1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20688"/>
            <a:ext cx="3816424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24935" cy="108012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i="1" dirty="0">
                <a:solidFill>
                  <a:schemeClr val="accent6">
                    <a:lumMod val="75000"/>
                  </a:schemeClr>
                </a:solidFill>
                <a:effectLst/>
              </a:rPr>
              <a:t>Чем мы можем помочь прямо в  храме: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  <a:effectLst/>
              </a:rPr>
              <a:t/>
            </a:r>
            <a:br>
              <a:rPr lang="ru-RU" sz="3600" dirty="0">
                <a:solidFill>
                  <a:schemeClr val="accent6">
                    <a:lumMod val="75000"/>
                  </a:schemeClr>
                </a:solidFill>
                <a:effectLst/>
              </a:rPr>
            </a:b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556792"/>
            <a:ext cx="8136904" cy="4968552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 smtClean="0"/>
              <a:t>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комнаты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для ГВ,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детские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площадки,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детские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комнаты (уголки) на время службы и т.д.,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продуктовая помощь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-вещевая помощь,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консультация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психолога, юриста, врача,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-безвозмездное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репетиторство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группа дневного пребывания детей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-родительский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клуб (для приемных родителей, для многодетных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родителей,для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родителей с детьми-инвалидами)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– ОБЩЕНИЕ с себе подобными и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 священником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45720" indent="0">
              <a:buNone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729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424935" cy="1296144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i="1" dirty="0">
                <a:solidFill>
                  <a:schemeClr val="accent6">
                    <a:lumMod val="75000"/>
                  </a:schemeClr>
                </a:solidFill>
                <a:effectLst/>
              </a:rPr>
              <a:t>Чем мы можем помочь непосредственно в семье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  <a:effectLst/>
              </a:rPr>
              <a:t/>
            </a:r>
            <a:br>
              <a:rPr lang="ru-RU" sz="3600" dirty="0">
                <a:solidFill>
                  <a:schemeClr val="accent6">
                    <a:lumMod val="75000"/>
                  </a:schemeClr>
                </a:solidFill>
                <a:effectLst/>
              </a:rPr>
            </a:b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844824"/>
            <a:ext cx="8208912" cy="4608512"/>
          </a:xfrm>
        </p:spPr>
        <p:txBody>
          <a:bodyPr/>
          <a:lstStyle/>
          <a:p>
            <a:pPr marL="45720" indent="0">
              <a:buNone/>
            </a:pPr>
            <a:r>
              <a:rPr lang="ru-RU" dirty="0"/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ВАЖНО: понимать,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что мы заходим в чужое личное пространство, делая это крайне деликатно и осторожно, с благословения духовника, оговаривая каждый шаг, получая регулярную обратную связь от волонтеров и семьи, по запросу (!):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помощь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по хозяйству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генеральная уборка перед праздниками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служба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православных нянь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прогулки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 детьми </a:t>
            </a:r>
          </a:p>
          <a:p>
            <a:pPr marL="45720" indent="0">
              <a:buNone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464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96943" cy="1080120"/>
          </a:xfrm>
        </p:spPr>
        <p:txBody>
          <a:bodyPr/>
          <a:lstStyle/>
          <a:p>
            <a:pPr marL="0" indent="0">
              <a:buNone/>
            </a:pPr>
            <a:r>
              <a:rPr lang="ru-RU" i="1" dirty="0">
                <a:solidFill>
                  <a:schemeClr val="accent6">
                    <a:lumMod val="75000"/>
                  </a:schemeClr>
                </a:solidFill>
                <a:effectLst/>
              </a:rPr>
              <a:t>Чем мы можем помочь еще: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700808"/>
            <a:ext cx="8424936" cy="4680520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- Семейный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выездной лагерь (как вариант приходской дневной лагерь на время каникул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>
              <a:buFontTx/>
              <a:buChar char="-"/>
            </a:pP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-Совместные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благотворительные культурные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мероприятия</a:t>
            </a:r>
          </a:p>
          <a:p>
            <a:pPr>
              <a:buFontTx/>
              <a:buChar char="-"/>
            </a:pP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- Совместные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паломнические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поездки</a:t>
            </a:r>
          </a:p>
          <a:p>
            <a:pPr marL="45720" indent="0">
              <a:buNone/>
            </a:pP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- Виртуальное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регулярное общение (чаты)</a:t>
            </a:r>
          </a:p>
          <a:p>
            <a:pPr marL="45720" indent="0">
              <a:buNone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960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48680"/>
            <a:ext cx="6512511" cy="1368152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Главный результат деятельности: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59632" y="4725144"/>
            <a:ext cx="7200800" cy="2016224"/>
          </a:xfrm>
        </p:spPr>
        <p:txBody>
          <a:bodyPr>
            <a:normAutofit fontScale="77500" lnSpcReduction="20000"/>
          </a:bodyPr>
          <a:lstStyle/>
          <a:p>
            <a:endParaRPr lang="ru-RU" sz="4400" dirty="0" smtClean="0"/>
          </a:p>
          <a:p>
            <a:pPr marL="45720" indent="0">
              <a:buNone/>
            </a:pPr>
            <a:r>
              <a:rPr lang="ru-RU" sz="4400" dirty="0" smtClean="0"/>
              <a:t>Все семьи живут в своих </a:t>
            </a:r>
            <a:r>
              <a:rPr lang="ru-RU" sz="4400" dirty="0" err="1" smtClean="0"/>
              <a:t>границах,никто</a:t>
            </a:r>
            <a:r>
              <a:rPr lang="ru-RU" sz="4400" dirty="0" smtClean="0"/>
              <a:t> из детей не попал в </a:t>
            </a: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</a:rPr>
              <a:t>детский дом </a:t>
            </a:r>
            <a:endParaRPr lang="ru-RU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98" y="1844824"/>
            <a:ext cx="7272808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4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0"/>
            <a:ext cx="8856984" cy="6741368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endParaRPr lang="ru-RU" sz="7200" dirty="0" smtClean="0">
              <a:solidFill>
                <a:srgbClr val="002060"/>
              </a:solidFill>
            </a:endParaRPr>
          </a:p>
          <a:p>
            <a:pPr marL="45720" indent="0" algn="ctr">
              <a:buNone/>
            </a:pPr>
            <a:r>
              <a:rPr lang="ru-RU" sz="7200" dirty="0" smtClean="0">
                <a:solidFill>
                  <a:srgbClr val="002060"/>
                </a:solidFill>
              </a:rPr>
              <a:t>ПОМОЩЬ </a:t>
            </a:r>
            <a:r>
              <a:rPr lang="ru-RU" sz="7200" dirty="0">
                <a:solidFill>
                  <a:srgbClr val="002060"/>
                </a:solidFill>
              </a:rPr>
              <a:t>ДЕТЯМ-СИРОТАМ И ДЕТЯМ, ОСТАВШИМСЯ БЕЗ ПОПЕЧЕНИЯ РОДИТЕЛЕЙ</a:t>
            </a:r>
            <a:endParaRPr lang="ru-RU" sz="7200" i="1" dirty="0" smtClean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24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123" y="116632"/>
            <a:ext cx="7526333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В России около 50 тысяч детей, потерявших кровную семью.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1484784"/>
            <a:ext cx="7749480" cy="5040560"/>
          </a:xfrm>
        </p:spPr>
        <p:txBody>
          <a:bodyPr/>
          <a:lstStyle/>
          <a:p>
            <a:pPr marL="45720" indent="0">
              <a:buNone/>
            </a:pPr>
            <a:r>
              <a:rPr lang="ru-RU" sz="2000" dirty="0"/>
              <a:t>Сиротами считаются дети, родители которых умерли или не установлены. К этой категории относятся также дети, оставшиеся без попечения родителей вследствие лишения их родительских прав, признания в установленном порядке родителей нетрудоспособными, безвестно отсутствующими и т.д</a:t>
            </a:r>
            <a:r>
              <a:rPr lang="ru-RU" sz="2000" dirty="0" smtClean="0"/>
              <a:t>.</a:t>
            </a:r>
          </a:p>
          <a:p>
            <a:pPr marL="45720" indent="0">
              <a:buNone/>
            </a:pPr>
            <a:r>
              <a:rPr lang="ru-RU" sz="2000" dirty="0" smtClean="0"/>
              <a:t> </a:t>
            </a:r>
            <a:r>
              <a:rPr lang="ru-RU" sz="2000" dirty="0"/>
              <a:t>В последнее время значительно увеличилось число детей, родители которых не лишены родительских прав, но фактически не заботятся о своих детях, в результате чего последние тоже оказываются в категории </a:t>
            </a:r>
            <a:r>
              <a:rPr lang="ru-RU" sz="2000" u="sng" dirty="0"/>
              <a:t>детей-сирот. 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725144"/>
            <a:ext cx="3384376" cy="202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81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772817"/>
            <a:ext cx="2808312" cy="2310072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2400" dirty="0" smtClean="0"/>
              <a:t>-государственные </a:t>
            </a:r>
            <a:r>
              <a:rPr lang="ru-RU" sz="2400" dirty="0"/>
              <a:t>детские дома (Центры </a:t>
            </a:r>
            <a:endParaRPr lang="ru-RU" sz="2400" dirty="0" smtClean="0"/>
          </a:p>
          <a:p>
            <a:pPr marL="45720" indent="0" algn="ctr">
              <a:buNone/>
            </a:pPr>
            <a:r>
              <a:rPr lang="ru-RU" sz="2400" dirty="0" smtClean="0"/>
              <a:t>Содействия</a:t>
            </a:r>
          </a:p>
          <a:p>
            <a:pPr marL="45720" indent="0" algn="ctr">
              <a:buNone/>
            </a:pPr>
            <a:r>
              <a:rPr lang="ru-RU" sz="2400" dirty="0" smtClean="0"/>
              <a:t>Семейному Воспитанию)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48027" y="2636912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/>
          </a:p>
          <a:p>
            <a:endParaRPr lang="ru-RU" sz="2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220118" y="1478687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 algn="ctr">
              <a:buNone/>
            </a:pPr>
            <a:r>
              <a:rPr lang="ru-RU" sz="2000" dirty="0"/>
              <a:t>-</a:t>
            </a:r>
            <a:r>
              <a:rPr lang="ru-RU" sz="2400" dirty="0"/>
              <a:t>церковные детские приюты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5868144" y="980728"/>
            <a:ext cx="79208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1835696" y="980728"/>
            <a:ext cx="1296144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-1404664" y="116558"/>
            <a:ext cx="8426450" cy="792162"/>
          </a:xfrm>
        </p:spPr>
        <p:txBody>
          <a:bodyPr/>
          <a:lstStyle/>
          <a:p>
            <a:pPr marL="0" indent="0">
              <a:buNone/>
            </a:pPr>
            <a:r>
              <a:rPr lang="ru-RU" sz="4800" dirty="0" smtClean="0"/>
              <a:t>Кому помогаем:</a:t>
            </a:r>
            <a:endParaRPr lang="ru-RU" sz="48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5829354" y="1251194"/>
            <a:ext cx="504056" cy="2304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139952" y="1124744"/>
            <a:ext cx="272171" cy="2736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787178" y="3290801"/>
            <a:ext cx="3042176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 algn="ctr">
              <a:buNone/>
            </a:pPr>
            <a:r>
              <a:rPr lang="ru-RU" sz="2400" dirty="0" smtClean="0"/>
              <a:t>-Центры </a:t>
            </a:r>
            <a:r>
              <a:rPr lang="ru-RU" sz="2400" dirty="0"/>
              <a:t>С</a:t>
            </a:r>
            <a:r>
              <a:rPr lang="ru-RU" sz="2400" dirty="0" smtClean="0"/>
              <a:t>оциальной </a:t>
            </a:r>
            <a:r>
              <a:rPr lang="ru-RU" sz="2400" dirty="0"/>
              <a:t>А</a:t>
            </a:r>
            <a:r>
              <a:rPr lang="ru-RU" sz="2400" dirty="0" smtClean="0"/>
              <a:t>даптации </a:t>
            </a:r>
            <a:r>
              <a:rPr lang="ru-RU" sz="2400" dirty="0"/>
              <a:t>(реабилитационные центры)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76056" y="3428999"/>
            <a:ext cx="35923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-</a:t>
            </a:r>
            <a:r>
              <a:rPr lang="ru-RU" sz="2400" dirty="0" smtClean="0"/>
              <a:t>приемные </a:t>
            </a:r>
            <a:r>
              <a:rPr lang="ru-RU" sz="2400" dirty="0"/>
              <a:t>семьи</a:t>
            </a:r>
          </a:p>
          <a:p>
            <a:endParaRPr lang="ru-RU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04" y="4946986"/>
            <a:ext cx="2619375" cy="17430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061" y="3798331"/>
            <a:ext cx="2334980" cy="30100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175" y="1185116"/>
            <a:ext cx="2545432" cy="166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188640"/>
            <a:ext cx="7910264" cy="792088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smtClean="0"/>
              <a:t>Причины </a:t>
            </a:r>
            <a:r>
              <a:rPr lang="ru-RU" sz="4000" dirty="0"/>
              <a:t>попадания в ЦССВ: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980728"/>
            <a:ext cx="8424936" cy="5544616"/>
          </a:xfrm>
        </p:spPr>
        <p:txBody>
          <a:bodyPr/>
          <a:lstStyle/>
          <a:p>
            <a:r>
              <a:rPr lang="ru-RU" dirty="0"/>
              <a:t>умерли родители;</a:t>
            </a:r>
          </a:p>
          <a:p>
            <a:r>
              <a:rPr lang="ru-RU" dirty="0"/>
              <a:t>в семье небезопасно (тогда их забирают органы опеки);</a:t>
            </a:r>
          </a:p>
          <a:p>
            <a:r>
              <a:rPr lang="ru-RU" dirty="0"/>
              <a:t>родители сами отказались от них.</a:t>
            </a:r>
          </a:p>
          <a:p>
            <a:pPr marL="82296" indent="0" algn="just">
              <a:buNone/>
            </a:pPr>
            <a:r>
              <a:rPr lang="ru-RU" dirty="0"/>
              <a:t>Только 0,5% детей в детских домах (ЦССВ) по статистике круглые сироты. Почти 17% оказались в таких организациях из-за лишения родительских прав их родителей. Какая общая статистика детских домов в России? 84% воспитанников становятся сиротами при живых родителях. Подавляющее большинство по разным причинам отказалось от собственных малышей.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581128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5803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424935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Помощь ДЕТЯМ – СИРОТАМ в ЦССВ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632574"/>
            <a:ext cx="2520280" cy="382753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Духовное </a:t>
            </a:r>
            <a:r>
              <a:rPr lang="ru-RU" u="sng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окормление</a:t>
            </a:r>
            <a:r>
              <a:rPr lang="ru-RU" dirty="0" smtClean="0"/>
              <a:t>:</a:t>
            </a:r>
          </a:p>
          <a:p>
            <a:pPr marL="45720" indent="0">
              <a:buNone/>
            </a:pPr>
            <a:r>
              <a:rPr lang="ru-RU" sz="2000" i="1" dirty="0" smtClean="0">
                <a:solidFill>
                  <a:schemeClr val="bg2">
                    <a:lumMod val="50000"/>
                  </a:schemeClr>
                </a:solidFill>
              </a:rPr>
              <a:t>-крещение детей</a:t>
            </a:r>
          </a:p>
          <a:p>
            <a:pPr marL="45720" indent="0">
              <a:buNone/>
            </a:pPr>
            <a:r>
              <a:rPr lang="ru-RU" sz="2000" i="1" dirty="0" smtClean="0">
                <a:solidFill>
                  <a:schemeClr val="bg2">
                    <a:lumMod val="50000"/>
                  </a:schemeClr>
                </a:solidFill>
              </a:rPr>
              <a:t>-создание в каждом ДД молельной комнаты</a:t>
            </a:r>
          </a:p>
          <a:p>
            <a:pPr marL="45720" indent="0">
              <a:buNone/>
            </a:pPr>
            <a:r>
              <a:rPr lang="ru-RU" sz="2000" i="1" dirty="0" smtClean="0">
                <a:solidFill>
                  <a:schemeClr val="bg2">
                    <a:lumMod val="50000"/>
                  </a:schemeClr>
                </a:solidFill>
              </a:rPr>
              <a:t>-посещение ДД священником не реже раза в мес.</a:t>
            </a: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75856" y="1124744"/>
            <a:ext cx="2376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Работа непосредственно с детьми</a:t>
            </a:r>
          </a:p>
          <a:p>
            <a:endParaRPr lang="ru-RU" sz="2000" u="sn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000" i="1" dirty="0" smtClean="0">
                <a:solidFill>
                  <a:schemeClr val="accent4">
                    <a:lumMod val="50000"/>
                  </a:schemeClr>
                </a:solidFill>
              </a:rPr>
              <a:t>Участие детей в жизни храма и в трудах и в праздниках</a:t>
            </a:r>
            <a:r>
              <a:rPr lang="ru-RU" sz="20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ru-RU" sz="2000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84168" y="1124744"/>
            <a:ext cx="24482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Работа с прихожанами</a:t>
            </a:r>
          </a:p>
          <a:p>
            <a:endParaRPr lang="ru-RU" sz="2000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-создание волонтерских групп для посещения ДД</a:t>
            </a:r>
          </a:p>
          <a:p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-мотивация прихожан на: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</a:rPr>
              <a:t>Наставничество</a:t>
            </a:r>
          </a:p>
          <a:p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</a:rPr>
              <a:t>Гостевой режим</a:t>
            </a:r>
          </a:p>
          <a:p>
            <a:r>
              <a:rPr lang="ru-RU" sz="2000" i="1" dirty="0">
                <a:solidFill>
                  <a:schemeClr val="accent5">
                    <a:lumMod val="75000"/>
                  </a:schemeClr>
                </a:solidFill>
              </a:rPr>
              <a:t>О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</a:rPr>
              <a:t>пеку</a:t>
            </a:r>
            <a:endParaRPr lang="ru-RU" sz="20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5868144" y="980728"/>
            <a:ext cx="79208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1835696" y="980728"/>
            <a:ext cx="1296144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139952" y="980728"/>
            <a:ext cx="72008" cy="8057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1520" y="5805264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solidFill>
                  <a:schemeClr val="accent6">
                    <a:lumMod val="75000"/>
                  </a:schemeClr>
                </a:solidFill>
              </a:rPr>
              <a:t>ВАЖНО: выходы детей в храм за пределы Детского Дома</a:t>
            </a:r>
            <a:endParaRPr lang="ru-RU" sz="2400" u="sng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6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5" y="332656"/>
            <a:ext cx="7838256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Помощь приемной семье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708920"/>
            <a:ext cx="2448272" cy="3312368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u="sng" dirty="0" smtClean="0">
                <a:solidFill>
                  <a:schemeClr val="accent5">
                    <a:lumMod val="75000"/>
                  </a:schemeClr>
                </a:solidFill>
              </a:rPr>
              <a:t>Помощь маме:</a:t>
            </a:r>
          </a:p>
          <a:p>
            <a:pPr marL="45720" indent="0">
              <a:buNone/>
            </a:pPr>
            <a:r>
              <a:rPr lang="ru-RU" dirty="0" smtClean="0"/>
              <a:t>-понимание</a:t>
            </a:r>
          </a:p>
          <a:p>
            <a:pPr marL="45720" indent="0">
              <a:buNone/>
            </a:pPr>
            <a:r>
              <a:rPr lang="ru-RU" dirty="0" smtClean="0"/>
              <a:t>-поддержка</a:t>
            </a:r>
            <a:r>
              <a:rPr lang="ru-RU" sz="1500" i="1" dirty="0" smtClean="0"/>
              <a:t>(в том числе родительского авторитета)</a:t>
            </a:r>
          </a:p>
          <a:p>
            <a:pPr marL="45720" indent="0">
              <a:buNone/>
            </a:pPr>
            <a:r>
              <a:rPr lang="ru-RU" sz="1500" i="1" dirty="0" smtClean="0"/>
              <a:t>-</a:t>
            </a:r>
            <a:r>
              <a:rPr lang="ru-RU" dirty="0" smtClean="0"/>
              <a:t>утешение</a:t>
            </a:r>
          </a:p>
          <a:p>
            <a:pPr marL="45720" indent="0">
              <a:buNone/>
            </a:pPr>
            <a:r>
              <a:rPr lang="ru-RU" dirty="0" smtClean="0"/>
              <a:t>-материальная помощь</a:t>
            </a:r>
          </a:p>
          <a:p>
            <a:pPr marL="45720" indent="0">
              <a:buNone/>
            </a:pPr>
            <a:r>
              <a:rPr lang="ru-RU" dirty="0" smtClean="0"/>
              <a:t>-создание родительского клуба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547664" y="980728"/>
            <a:ext cx="1728192" cy="1728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508104" y="980728"/>
            <a:ext cx="1368152" cy="1656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44208" y="2722984"/>
            <a:ext cx="24482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solidFill>
                  <a:schemeClr val="accent5">
                    <a:lumMod val="75000"/>
                  </a:schemeClr>
                </a:solidFill>
              </a:rPr>
              <a:t>Помощь ребенку:</a:t>
            </a:r>
          </a:p>
          <a:p>
            <a:r>
              <a:rPr lang="ru-RU" dirty="0" smtClean="0"/>
              <a:t>-занятия в воскресной школе</a:t>
            </a:r>
          </a:p>
          <a:p>
            <a:r>
              <a:rPr lang="ru-RU" dirty="0" smtClean="0"/>
              <a:t>-приглашение в гости</a:t>
            </a:r>
          </a:p>
          <a:p>
            <a:r>
              <a:rPr lang="ru-RU" dirty="0" smtClean="0"/>
              <a:t>-участие в детских праздниках</a:t>
            </a:r>
          </a:p>
          <a:p>
            <a:r>
              <a:rPr lang="ru-RU" dirty="0" smtClean="0"/>
              <a:t>-подарки и сладости только через родителей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683" y="2420888"/>
            <a:ext cx="3075959" cy="316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067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80920" cy="2376264"/>
          </a:xfrm>
        </p:spPr>
        <p:txBody>
          <a:bodyPr/>
          <a:lstStyle/>
          <a:p>
            <a:pPr marL="0" indent="0">
              <a:buNone/>
            </a:pPr>
            <a:r>
              <a:rPr lang="ru-RU" sz="4000" i="1" dirty="0" smtClean="0">
                <a:solidFill>
                  <a:schemeClr val="accent6">
                    <a:lumMod val="75000"/>
                  </a:schemeClr>
                </a:solidFill>
              </a:rPr>
              <a:t>ИДЕАЛ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: создание к каждой епархии православной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i="1" dirty="0" smtClean="0">
                <a:solidFill>
                  <a:schemeClr val="accent6">
                    <a:lumMod val="75000"/>
                  </a:schemeClr>
                </a:solidFill>
              </a:rPr>
              <a:t>Школы Приемных Родителей</a:t>
            </a:r>
            <a:endParaRPr lang="ru-RU" sz="40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780928"/>
            <a:ext cx="8352928" cy="345638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Поддержка приемных семей из числа прихожан и в целом усыновителей.</a:t>
            </a:r>
          </a:p>
          <a:p>
            <a:pPr marL="45720" indent="0"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Если вы регулярно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окормляете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ДД, то эти семьи будут вам известны.</a:t>
            </a:r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Профилактика вторичного сиротства(возврата детей в ДД)</a:t>
            </a:r>
          </a:p>
          <a:p>
            <a:pPr marL="45720" indent="0">
              <a:buNone/>
            </a:pP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-материальная поддержка</a:t>
            </a:r>
          </a:p>
          <a:p>
            <a:pPr marL="45720" indent="0">
              <a:buNone/>
            </a:pP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-создание родительского клуба!</a:t>
            </a:r>
            <a:endParaRPr lang="ru-RU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73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935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Проекты ЦСУ при Марфо-Мариинской Обители Милосердия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09167"/>
            <a:ext cx="2474976" cy="266429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149080"/>
            <a:ext cx="4230624" cy="26525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65104"/>
            <a:ext cx="3888432" cy="23347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340768"/>
            <a:ext cx="2950464" cy="244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056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260648"/>
            <a:ext cx="6400800" cy="266429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Ребенку можно помочь!</a:t>
            </a:r>
            <a:br>
              <a:rPr lang="ru-RU" sz="32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Главное для него – это присутствие стабильного, любящего, надежного окружения</a:t>
            </a:r>
            <a:r>
              <a:rPr lang="ru-RU" sz="32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852936"/>
            <a:ext cx="7315200" cy="374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237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88640"/>
            <a:ext cx="6512511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КОНТАКТЫ: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196752"/>
            <a:ext cx="8064896" cy="547260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Екатерина Владимировна Борисенкова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Руководитель направления помощи семьям Синодального Отдела по Церковной Благотворительности и Социального Служения</a:t>
            </a:r>
            <a:endParaRPr lang="en-US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8(903)727-78-07</a:t>
            </a:r>
          </a:p>
          <a:p>
            <a:pPr marL="45720" indent="0">
              <a:buNone/>
            </a:pPr>
            <a:r>
              <a:rPr lang="en-US" sz="3200" i="1" dirty="0" smtClean="0">
                <a:solidFill>
                  <a:schemeClr val="accent1">
                    <a:lumMod val="75000"/>
                  </a:schemeClr>
                </a:solidFill>
              </a:rPr>
              <a:t>E-borisenkova75@mail.ru</a:t>
            </a:r>
            <a:endParaRPr lang="ru-RU" sz="32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3136"/>
            <a:ext cx="9144000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8715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:\НАПРАВЛЕНИЕ ОТДЕЛ\фото вебинар сент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989439"/>
            <a:ext cx="381000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404664"/>
            <a:ext cx="860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ПОМОЩИ БОЖИЕЙ ВО ВСЕХ НАЧИНАНИЯХ</a:t>
            </a:r>
          </a:p>
        </p:txBody>
      </p:sp>
    </p:spTree>
    <p:extLst>
      <p:ext uri="{BB962C8B-B14F-4D97-AF65-F5344CB8AC3E}">
        <p14:creationId xmlns:p14="http://schemas.microsoft.com/office/powerpoint/2010/main" val="214935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1865</TotalTime>
  <Words>989</Words>
  <Application>Microsoft Office PowerPoint</Application>
  <PresentationFormat>Экран (4:3)</PresentationFormat>
  <Paragraphs>181</Paragraphs>
  <Slides>29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Calibri</vt:lpstr>
      <vt:lpstr>Georgia</vt:lpstr>
      <vt:lpstr>Trebuchet MS</vt:lpstr>
      <vt:lpstr>Воздушный поток</vt:lpstr>
      <vt:lpstr>ПОМОЩЬ СЕМЬЯМ</vt:lpstr>
      <vt:lpstr>Презентация PowerPoint</vt:lpstr>
      <vt:lpstr>Цель :</vt:lpstr>
      <vt:lpstr>ПОМОЩЬ СЕМЬЯМ</vt:lpstr>
      <vt:lpstr>Презентация PowerPoint</vt:lpstr>
      <vt:lpstr>Презентация PowerPoint</vt:lpstr>
      <vt:lpstr>Технологии и методы поддержки семей</vt:lpstr>
      <vt:lpstr>Общероссиийская программа помощи от GLORIA JEANS</vt:lpstr>
      <vt:lpstr>Продуктовая помощь</vt:lpstr>
      <vt:lpstr>СЕМЕЙНЫЙ ЛАГЕРЬ</vt:lpstr>
      <vt:lpstr>Паломнические поездки</vt:lpstr>
      <vt:lpstr>Презентация PowerPoint</vt:lpstr>
      <vt:lpstr>Презентация PowerPoint</vt:lpstr>
      <vt:lpstr>Презентация PowerPoint</vt:lpstr>
      <vt:lpstr>Чем мы можем помочь прямо в  храме: </vt:lpstr>
      <vt:lpstr>Чем мы можем помочь непосредственно в семье </vt:lpstr>
      <vt:lpstr>Чем мы можем помочь еще: </vt:lpstr>
      <vt:lpstr>Главный результат деятельности:</vt:lpstr>
      <vt:lpstr>Презентация PowerPoint</vt:lpstr>
      <vt:lpstr>В России около 50 тысяч детей, потерявших кровную семью.</vt:lpstr>
      <vt:lpstr>Кому помогаем:</vt:lpstr>
      <vt:lpstr>Причины попадания в ЦССВ:</vt:lpstr>
      <vt:lpstr>Помощь ДЕТЯМ – СИРОТАМ в ЦССВ</vt:lpstr>
      <vt:lpstr>Помощь приемной семье</vt:lpstr>
      <vt:lpstr>ИДЕАЛ: создание к каждой епархии православной  Школы Приемных Родителей</vt:lpstr>
      <vt:lpstr>Проекты ЦСУ при Марфо-Мариинской Обители Милосердия</vt:lpstr>
      <vt:lpstr>Презентация PowerPoint</vt:lpstr>
      <vt:lpstr>КОНТАКТЫ: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ПОМОЩЬ СЕМЬЯМ</dc:title>
  <dc:creator>Екатерина Владимировна Борисенкова</dc:creator>
  <cp:lastModifiedBy>Екатерина Владимировна Борисенкова</cp:lastModifiedBy>
  <cp:revision>60</cp:revision>
  <dcterms:created xsi:type="dcterms:W3CDTF">2018-10-18T08:19:27Z</dcterms:created>
  <dcterms:modified xsi:type="dcterms:W3CDTF">2021-02-12T08:26:29Z</dcterms:modified>
</cp:coreProperties>
</file>