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71" r:id="rId3"/>
    <p:sldId id="274" r:id="rId4"/>
    <p:sldId id="272" r:id="rId5"/>
    <p:sldId id="275" r:id="rId6"/>
    <p:sldId id="277" r:id="rId7"/>
    <p:sldId id="273" r:id="rId8"/>
    <p:sldId id="257" r:id="rId9"/>
    <p:sldId id="268" r:id="rId10"/>
    <p:sldId id="269" r:id="rId11"/>
    <p:sldId id="259" r:id="rId12"/>
    <p:sldId id="260" r:id="rId13"/>
    <p:sldId id="261" r:id="rId14"/>
    <p:sldId id="270" r:id="rId15"/>
    <p:sldId id="262" r:id="rId16"/>
    <p:sldId id="279" r:id="rId17"/>
    <p:sldId id="278" r:id="rId18"/>
    <p:sldId id="265" r:id="rId19"/>
    <p:sldId id="264" r:id="rId20"/>
    <p:sldId id="26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E887F3-AF26-49DF-BAC3-F8F1187825AF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1D4062-FA39-4EFE-9C0F-2C227CF797C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Первые встречи стали проводить на базе другого храма – в центре города, где настоятель был открыт к</a:t>
            </a:r>
            <a:r>
              <a:rPr lang="ru-RU" baseline="0" dirty="0" smtClean="0"/>
              <a:t> сотрудничеству, а также были налаженные связи с близлежащим ВУЗом.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1D4062-FA39-4EFE-9C0F-2C227CF797C5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1D4062-FA39-4EFE-9C0F-2C227CF797C5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6B2B5FDF-C28D-40E3-ADA0-0CDB8D905B04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548843FA-98E8-485B-8D07-3DE55D4D2F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B5FDF-C28D-40E3-ADA0-0CDB8D905B04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43FA-98E8-485B-8D07-3DE55D4D2F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B5FDF-C28D-40E3-ADA0-0CDB8D905B04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43FA-98E8-485B-8D07-3DE55D4D2F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B5FDF-C28D-40E3-ADA0-0CDB8D905B04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43FA-98E8-485B-8D07-3DE55D4D2F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B2B5FDF-C28D-40E3-ADA0-0CDB8D905B04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48843FA-98E8-485B-8D07-3DE55D4D2FF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6B2B5FDF-C28D-40E3-ADA0-0CDB8D905B04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548843FA-98E8-485B-8D07-3DE55D4D2F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B5FDF-C28D-40E3-ADA0-0CDB8D905B04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43FA-98E8-485B-8D07-3DE55D4D2F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B5FDF-C28D-40E3-ADA0-0CDB8D905B04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43FA-98E8-485B-8D07-3DE55D4D2F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B5FDF-C28D-40E3-ADA0-0CDB8D905B04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43FA-98E8-485B-8D07-3DE55D4D2F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B5FDF-C28D-40E3-ADA0-0CDB8D905B04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43FA-98E8-485B-8D07-3DE55D4D2F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B5FDF-C28D-40E3-ADA0-0CDB8D905B04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43FA-98E8-485B-8D07-3DE55D4D2F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6B2B5FDF-C28D-40E3-ADA0-0CDB8D905B04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548843FA-98E8-485B-8D07-3DE55D4D2FF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928803"/>
            <a:ext cx="8458200" cy="1943110"/>
          </a:xfrm>
        </p:spPr>
        <p:txBody>
          <a:bodyPr>
            <a:normAutofit/>
          </a:bodyPr>
          <a:lstStyle/>
          <a:p>
            <a:r>
              <a:rPr lang="ru-RU" dirty="0" smtClean="0"/>
              <a:t>Опыт организации Службы Добровольцев «с нуля»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Помощник благочинного Ростовского района  Ярославской епархии</a:t>
            </a:r>
          </a:p>
          <a:p>
            <a:r>
              <a:rPr lang="ru-RU" dirty="0" smtClean="0"/>
              <a:t>Губанова Лариса Владимировна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857232"/>
            <a:ext cx="8229600" cy="15001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Почему мне близка тема добровольчества и службы добровольцев?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786058"/>
            <a:ext cx="8229600" cy="3467880"/>
          </a:xfrm>
        </p:spPr>
        <p:txBody>
          <a:bodyPr/>
          <a:lstStyle/>
          <a:p>
            <a:r>
              <a:rPr lang="ru-RU" dirty="0" smtClean="0"/>
              <a:t>Личный опыт </a:t>
            </a:r>
            <a:r>
              <a:rPr lang="ru-RU" dirty="0" err="1" smtClean="0"/>
              <a:t>воцерковления</a:t>
            </a:r>
            <a:r>
              <a:rPr lang="ru-RU" dirty="0" smtClean="0"/>
              <a:t> и поиска смыслов,</a:t>
            </a:r>
          </a:p>
          <a:p>
            <a:r>
              <a:rPr lang="ru-RU" dirty="0" err="1" smtClean="0"/>
              <a:t>Низкопороговый</a:t>
            </a:r>
            <a:r>
              <a:rPr lang="ru-RU" dirty="0" smtClean="0"/>
              <a:t> проект, </a:t>
            </a:r>
          </a:p>
          <a:p>
            <a:r>
              <a:rPr lang="ru-RU" dirty="0" smtClean="0"/>
              <a:t>вовлеченность и выявление заинтересованных  людей, </a:t>
            </a:r>
          </a:p>
          <a:p>
            <a:r>
              <a:rPr lang="ru-RU" dirty="0" smtClean="0"/>
              <a:t>возможность дальше развивать соц.служение на базе службы.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357430"/>
            <a:ext cx="8229600" cy="1714512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err="1" smtClean="0"/>
              <a:t>Видеоучебник</a:t>
            </a:r>
            <a:r>
              <a:rPr lang="ru-RU" sz="4800" b="1" dirty="0" smtClean="0"/>
              <a:t> по добровольчеству! </a:t>
            </a:r>
            <a:endParaRPr lang="ru-RU" sz="48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928670"/>
            <a:ext cx="8229600" cy="15001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Служба добровольцев при епархиальном отделе Ростовской епархии, условия: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500034" y="2714620"/>
            <a:ext cx="8229600" cy="3714776"/>
          </a:xfrm>
        </p:spPr>
        <p:txBody>
          <a:bodyPr>
            <a:normAutofit fontScale="92500"/>
          </a:bodyPr>
          <a:lstStyle/>
          <a:p>
            <a:r>
              <a:rPr lang="ru-RU" dirty="0" err="1" smtClean="0"/>
              <a:t>Город-милионник</a:t>
            </a:r>
            <a:r>
              <a:rPr lang="ru-RU" dirty="0" smtClean="0"/>
              <a:t> с уже достаточно развитой деятельностью церковных социальных служб,</a:t>
            </a:r>
          </a:p>
          <a:p>
            <a:r>
              <a:rPr lang="ru-RU" dirty="0" smtClean="0"/>
              <a:t>Храм на кладбище, в стороне от центра города,</a:t>
            </a:r>
          </a:p>
          <a:p>
            <a:r>
              <a:rPr lang="ru-RU" dirty="0" smtClean="0"/>
              <a:t>Активная деятельность в единичных приходах и отсутствие ее в других,</a:t>
            </a:r>
          </a:p>
          <a:p>
            <a:r>
              <a:rPr lang="ru-RU" dirty="0" smtClean="0"/>
              <a:t>Уже работающий проект «Друзья детей»,</a:t>
            </a:r>
          </a:p>
          <a:p>
            <a:r>
              <a:rPr lang="ru-RU" dirty="0" smtClean="0"/>
              <a:t>Образец службы добровольцев «Милосердие», Москва;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Реализация:</a:t>
            </a:r>
            <a:endParaRPr lang="ru-RU" dirty="0"/>
          </a:p>
        </p:txBody>
      </p:sp>
      <p:sp>
        <p:nvSpPr>
          <p:cNvPr id="5" name="Содержимое 3"/>
          <p:cNvSpPr>
            <a:spLocks noGrp="1"/>
          </p:cNvSpPr>
          <p:nvPr>
            <p:ph idx="1"/>
          </p:nvPr>
        </p:nvSpPr>
        <p:spPr>
          <a:xfrm>
            <a:off x="428596" y="2500306"/>
            <a:ext cx="8229600" cy="2214578"/>
          </a:xfrm>
        </p:spPr>
        <p:txBody>
          <a:bodyPr>
            <a:normAutofit/>
          </a:bodyPr>
          <a:lstStyle/>
          <a:p>
            <a:r>
              <a:rPr lang="ru-RU" dirty="0" smtClean="0"/>
              <a:t>Еженедельные встречи новых добровольцев;</a:t>
            </a:r>
          </a:p>
          <a:p>
            <a:r>
              <a:rPr lang="ru-RU" dirty="0" smtClean="0"/>
              <a:t>Еженедельные молебны и чаепития;</a:t>
            </a:r>
          </a:p>
          <a:p>
            <a:r>
              <a:rPr lang="ru-RU" dirty="0" smtClean="0"/>
              <a:t>Привлечение людей через интернет и на мероприятиях.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виды деятельности: </a:t>
            </a:r>
            <a:endParaRPr lang="ru-RU" dirty="0"/>
          </a:p>
        </p:txBody>
      </p:sp>
      <p:sp>
        <p:nvSpPr>
          <p:cNvPr id="5" name="Содержимое 3"/>
          <p:cNvSpPr>
            <a:spLocks noGrp="1"/>
          </p:cNvSpPr>
          <p:nvPr>
            <p:ph idx="1"/>
          </p:nvPr>
        </p:nvSpPr>
        <p:spPr>
          <a:xfrm>
            <a:off x="428596" y="2500306"/>
            <a:ext cx="8229600" cy="2214578"/>
          </a:xfrm>
        </p:spPr>
        <p:txBody>
          <a:bodyPr>
            <a:normAutofit/>
          </a:bodyPr>
          <a:lstStyle/>
          <a:p>
            <a:r>
              <a:rPr lang="ru-RU" dirty="0" smtClean="0"/>
              <a:t>Занятия с детьми-сиротами;</a:t>
            </a:r>
          </a:p>
          <a:p>
            <a:r>
              <a:rPr lang="ru-RU" dirty="0" smtClean="0"/>
              <a:t>Подопечные на дому;</a:t>
            </a:r>
          </a:p>
          <a:p>
            <a:r>
              <a:rPr lang="ru-RU" dirty="0" smtClean="0"/>
              <a:t>Авто-добровольцы;</a:t>
            </a:r>
          </a:p>
          <a:p>
            <a:r>
              <a:rPr lang="ru-RU" dirty="0" smtClean="0"/>
              <a:t>Праздники, акции, мероприятия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Лариса\Милосердие-на-Дону\1 ПРОЕКТЫ МИЛОСЕРДИЯ\Добровольческая служба Милосердие-на-Дону\Фото с мероприятий\Я - доброволец Милосердия 14 авг 2016\фото 14 авг\wauNfw3lX0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143116"/>
            <a:ext cx="6608141" cy="4403706"/>
          </a:xfrm>
          <a:prstGeom prst="rect">
            <a:avLst/>
          </a:prstGeom>
          <a:noFill/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785786" y="642918"/>
            <a:ext cx="8143932" cy="150019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Награждение лучших добровольцев, 2016 год – более 100 человек в базе.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такое Ростов Великий?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32 тыс.населения города, 60 тысяч – района;</a:t>
            </a:r>
          </a:p>
          <a:p>
            <a:r>
              <a:rPr lang="ru-RU" dirty="0" smtClean="0"/>
              <a:t>средние зарплаты в городе 12 – 15 тыс.рублей;</a:t>
            </a:r>
          </a:p>
          <a:p>
            <a:r>
              <a:rPr lang="ru-RU" dirty="0" smtClean="0"/>
              <a:t>исторический город, сезонно - туристы;</a:t>
            </a:r>
          </a:p>
          <a:p>
            <a:r>
              <a:rPr lang="ru-RU" dirty="0" smtClean="0"/>
              <a:t>нет молодежи – два колледжа, нет ВУЗов, рядом Ярославль, недалеко Москва;</a:t>
            </a:r>
          </a:p>
          <a:p>
            <a:r>
              <a:rPr lang="ru-RU" dirty="0" smtClean="0"/>
              <a:t>восстановление храмов – 50 разрушенных храмов в районе; </a:t>
            </a:r>
          </a:p>
          <a:p>
            <a:r>
              <a:rPr lang="ru-RU" dirty="0" smtClean="0"/>
              <a:t>ни одной трапезной, приходское помещение только при центральном соборе;</a:t>
            </a:r>
          </a:p>
          <a:p>
            <a:r>
              <a:rPr lang="ru-RU" dirty="0" smtClean="0"/>
              <a:t>5 монастырей в городе, но не относятся к благочинию.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45825f2b2c269b7632c5e42709d94d0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1538" y="1428736"/>
            <a:ext cx="6929486" cy="4617853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0180505_16184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57290" y="1357298"/>
            <a:ext cx="6572296" cy="4929222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Ожидания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людей придется искать и вдохновлять с трудом.</a:t>
            </a:r>
            <a:endParaRPr lang="ru-RU" dirty="0"/>
          </a:p>
        </p:txBody>
      </p:sp>
      <p:pic>
        <p:nvPicPr>
          <p:cNvPr id="4" name="Рисунок 3" descr="IMG-20180810-WA00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298" y="3000372"/>
            <a:ext cx="4500562" cy="337542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Начало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Грант;</a:t>
            </a:r>
          </a:p>
          <a:p>
            <a:r>
              <a:rPr lang="ru-RU" dirty="0" smtClean="0"/>
              <a:t>Служба добровольцев на базе одного прихода;</a:t>
            </a:r>
          </a:p>
          <a:p>
            <a:r>
              <a:rPr lang="ru-RU" dirty="0" smtClean="0"/>
              <a:t>Три вида деятельности: занятия с детьми в государственном учреждении, занятия с детьми в храме, помощь домашним подопечным.</a:t>
            </a:r>
          </a:p>
          <a:p>
            <a:pPr lvl="0"/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928670"/>
            <a:ext cx="8229600" cy="1066800"/>
          </a:xfrm>
        </p:spPr>
        <p:txBody>
          <a:bodyPr/>
          <a:lstStyle/>
          <a:p>
            <a:r>
              <a:rPr lang="ru-RU" dirty="0" smtClean="0"/>
              <a:t>Реализация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 smtClean="0"/>
              <a:t>Переход на уровень благочиния, обращение к настоятелям выделить помощников;</a:t>
            </a:r>
          </a:p>
          <a:p>
            <a:pPr lvl="0"/>
            <a:r>
              <a:rPr lang="ru-RU" dirty="0" smtClean="0"/>
              <a:t>Сильно задержалась работа с учреждением;</a:t>
            </a:r>
          </a:p>
          <a:p>
            <a:pPr lvl="0"/>
            <a:r>
              <a:rPr lang="ru-RU" dirty="0" smtClean="0"/>
              <a:t>Зато добавились обеды для бездомных, и это направление активно развивается;</a:t>
            </a:r>
          </a:p>
          <a:p>
            <a:pPr lvl="0"/>
            <a:r>
              <a:rPr lang="ru-RU" dirty="0" smtClean="0"/>
              <a:t> С домашними подопечными </a:t>
            </a:r>
            <a:r>
              <a:rPr lang="ru-RU" dirty="0" smtClean="0"/>
              <a:t>развития </a:t>
            </a:r>
            <a:r>
              <a:rPr lang="ru-RU" dirty="0" smtClean="0"/>
              <a:t>нет;</a:t>
            </a:r>
          </a:p>
          <a:p>
            <a:pPr lvl="0"/>
            <a:r>
              <a:rPr lang="ru-RU" dirty="0" smtClean="0"/>
              <a:t>Гуманитарный склад полностью на добровольцах;</a:t>
            </a:r>
          </a:p>
          <a:p>
            <a:pPr lvl="0"/>
            <a:r>
              <a:rPr lang="ru-RU" dirty="0" smtClean="0"/>
              <a:t>Обучение добровольцев!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0180812_13402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14414" y="1285860"/>
            <a:ext cx="6357982" cy="4768487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dirty="0" smtClean="0"/>
              <a:t>Отклик со стороны людей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785926"/>
            <a:ext cx="8229600" cy="4325112"/>
          </a:xfrm>
        </p:spPr>
        <p:txBody>
          <a:bodyPr/>
          <a:lstStyle/>
          <a:p>
            <a:r>
              <a:rPr lang="ru-RU" dirty="0" smtClean="0"/>
              <a:t>Ожидалось на обучение 5 – 10 человек, пришли 16.</a:t>
            </a:r>
          </a:p>
          <a:p>
            <a:r>
              <a:rPr lang="ru-RU" dirty="0" smtClean="0"/>
              <a:t>Люди говорят, что крайне не хватает деятельности и общения.</a:t>
            </a:r>
          </a:p>
          <a:p>
            <a:endParaRPr lang="ru-RU" dirty="0"/>
          </a:p>
        </p:txBody>
      </p:sp>
      <p:pic>
        <p:nvPicPr>
          <p:cNvPr id="4" name="Рисунок 3" descr="IMG-20180810-WA00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36" y="3643314"/>
            <a:ext cx="4000495" cy="300037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1066800"/>
          </a:xfrm>
        </p:spPr>
        <p:txBody>
          <a:bodyPr/>
          <a:lstStyle/>
          <a:p>
            <a:r>
              <a:rPr lang="ru-RU" dirty="0" smtClean="0"/>
              <a:t>Отличия в реализации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643050"/>
            <a:ext cx="8358246" cy="2428892"/>
          </a:xfrm>
        </p:spPr>
        <p:txBody>
          <a:bodyPr/>
          <a:lstStyle/>
          <a:p>
            <a:r>
              <a:rPr lang="ru-RU" dirty="0" smtClean="0"/>
              <a:t>Отказались от регулярных встреч новых добровольцев – по запросу;</a:t>
            </a:r>
          </a:p>
          <a:p>
            <a:r>
              <a:rPr lang="ru-RU" dirty="0" smtClean="0"/>
              <a:t>Интернет </a:t>
            </a:r>
            <a:r>
              <a:rPr lang="ru-RU" dirty="0" smtClean="0"/>
              <a:t>–не </a:t>
            </a:r>
            <a:r>
              <a:rPr lang="ru-RU" dirty="0" smtClean="0"/>
              <a:t>первый помощник;</a:t>
            </a:r>
          </a:p>
          <a:p>
            <a:r>
              <a:rPr lang="ru-RU" dirty="0" smtClean="0"/>
              <a:t>Б</a:t>
            </a:r>
            <a:r>
              <a:rPr lang="ru-RU" dirty="0" smtClean="0"/>
              <a:t>ольше </a:t>
            </a:r>
            <a:r>
              <a:rPr lang="ru-RU" dirty="0" smtClean="0"/>
              <a:t>ориентируемся на </a:t>
            </a:r>
            <a:r>
              <a:rPr lang="ru-RU" dirty="0" err="1" smtClean="0"/>
              <a:t>воцерковленных</a:t>
            </a:r>
            <a:r>
              <a:rPr lang="ru-RU" dirty="0" smtClean="0"/>
              <a:t> людей.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28596" y="3857628"/>
            <a:ext cx="8229600" cy="923924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Итоги за полгода: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357158" y="4857760"/>
            <a:ext cx="8358246" cy="1714512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30 человек регулярно помогают;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Три работающих</a:t>
            </a:r>
            <a:r>
              <a:rPr kumimoji="0" lang="ru-RU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направления: кормление нуждающихся, гуманитарный склад, занятия с детьми в </a:t>
            </a:r>
            <a:r>
              <a:rPr kumimoji="0" lang="ru-RU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гос.учреждении</a:t>
            </a:r>
            <a:r>
              <a:rPr kumimoji="0" lang="ru-RU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1285884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dirty="0" smtClean="0"/>
              <a:t>Рождественский обед для добровольцев</a:t>
            </a:r>
            <a:endParaRPr lang="ru-RU" dirty="0"/>
          </a:p>
        </p:txBody>
      </p:sp>
      <p:pic>
        <p:nvPicPr>
          <p:cNvPr id="6" name="Рисунок 5" descr="DSC012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1714488"/>
            <a:ext cx="6643734" cy="498280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Резюме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любом (большом или малом) городе обязательно есть люди, которые ждут, чтобы их организовали на добрые дела. Начинать с приходов!</a:t>
            </a:r>
          </a:p>
          <a:p>
            <a:r>
              <a:rPr lang="ru-RU" dirty="0" smtClean="0"/>
              <a:t>Роль священника в организации дел милосердия на любом уровне, от храма до епархии: найти исполнителя-организатора, после - духовное </a:t>
            </a:r>
            <a:r>
              <a:rPr lang="ru-RU" dirty="0" err="1" smtClean="0"/>
              <a:t>окормление</a:t>
            </a:r>
            <a:r>
              <a:rPr lang="ru-RU" dirty="0" smtClean="0"/>
              <a:t> и поддержка.</a:t>
            </a:r>
          </a:p>
          <a:p>
            <a:r>
              <a:rPr lang="ru-RU" dirty="0" smtClean="0"/>
              <a:t>Делать всё по силам.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Две составляющие дел милосердия и благотворительности: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49424"/>
            <a:ext cx="8229600" cy="2179708"/>
          </a:xfrm>
        </p:spPr>
        <p:txBody>
          <a:bodyPr/>
          <a:lstStyle/>
          <a:p>
            <a:pPr lvl="0"/>
            <a:endParaRPr lang="ru-RU" dirty="0" smtClean="0"/>
          </a:p>
          <a:p>
            <a:pPr lvl="0"/>
            <a:r>
              <a:rPr lang="ru-RU" dirty="0" smtClean="0"/>
              <a:t>Духовность/душевность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Профессионализм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09600" y="5005406"/>
            <a:ext cx="8229600" cy="1066800"/>
          </a:xfrm>
          <a:prstGeom prst="rect">
            <a:avLst/>
          </a:prstGeom>
        </p:spPr>
        <p:txBody>
          <a:bodyPr vert="horz" anchor="ctr">
            <a:normAutofit fontScale="9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 идеале должны возрастать совместно!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Благодарю за внимание!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289786" y="4357694"/>
            <a:ext cx="48542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Губанова Лариса Владимировна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8-910-829-71-23</a:t>
            </a:r>
          </a:p>
          <a:p>
            <a:r>
              <a:rPr lang="en-US" sz="2400" dirty="0" smtClean="0">
                <a:solidFill>
                  <a:schemeClr val="tx2"/>
                </a:solidFill>
              </a:rPr>
              <a:t>T-L-V@mail.ru</a:t>
            </a:r>
            <a:endParaRPr lang="ru-RU" sz="24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496</TotalTime>
  <Words>516</Words>
  <Application>Microsoft Office PowerPoint</Application>
  <PresentationFormat>Экран (4:3)</PresentationFormat>
  <Paragraphs>74</Paragraphs>
  <Slides>20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Городская</vt:lpstr>
      <vt:lpstr>Опыт организации Службы Добровольцев «с нуля»</vt:lpstr>
      <vt:lpstr>Почему мне близка тема добровольчества и службы добровольцев? </vt:lpstr>
      <vt:lpstr>Видеоучебник по добровольчеству! </vt:lpstr>
      <vt:lpstr>Служба добровольцев при епархиальном отделе Ростовской епархии, условия:</vt:lpstr>
      <vt:lpstr>Реализация:</vt:lpstr>
      <vt:lpstr>Основные виды деятельности: </vt:lpstr>
      <vt:lpstr>Награждение лучших добровольцев, 2016 год – более 100 человек в базе.</vt:lpstr>
      <vt:lpstr>Что такое Ростов Великий? </vt:lpstr>
      <vt:lpstr>Слайд 9</vt:lpstr>
      <vt:lpstr>Слайд 10</vt:lpstr>
      <vt:lpstr>Ожидания</vt:lpstr>
      <vt:lpstr>Начало</vt:lpstr>
      <vt:lpstr>Реализация</vt:lpstr>
      <vt:lpstr>Слайд 14</vt:lpstr>
      <vt:lpstr>Отклик со стороны людей </vt:lpstr>
      <vt:lpstr>Отличия в реализации</vt:lpstr>
      <vt:lpstr>Рождественский обед для добровольцев</vt:lpstr>
      <vt:lpstr>Резюме</vt:lpstr>
      <vt:lpstr>Две составляющие дел милосердия и благотворительности:</vt:lpstr>
      <vt:lpstr>Благодарю за внимание!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Служба добровольцев в малом городе. Ростов Великий</dc:title>
  <dc:creator>Admin</dc:creator>
  <cp:lastModifiedBy>Admin</cp:lastModifiedBy>
  <cp:revision>31</cp:revision>
  <dcterms:created xsi:type="dcterms:W3CDTF">2018-10-02T09:43:02Z</dcterms:created>
  <dcterms:modified xsi:type="dcterms:W3CDTF">2021-01-19T17:24:58Z</dcterms:modified>
</cp:coreProperties>
</file>