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75" r:id="rId3"/>
    <p:sldId id="281" r:id="rId4"/>
    <p:sldId id="282" r:id="rId5"/>
    <p:sldId id="283" r:id="rId6"/>
    <p:sldId id="263" r:id="rId7"/>
    <p:sldId id="260" r:id="rId8"/>
    <p:sldId id="257" r:id="rId9"/>
    <p:sldId id="285" r:id="rId10"/>
    <p:sldId id="286" r:id="rId11"/>
    <p:sldId id="287" r:id="rId12"/>
    <p:sldId id="288" r:id="rId13"/>
    <p:sldId id="262" r:id="rId14"/>
    <p:sldId id="267" r:id="rId15"/>
    <p:sldId id="268" r:id="rId16"/>
    <p:sldId id="269" r:id="rId17"/>
    <p:sldId id="264" r:id="rId18"/>
    <p:sldId id="270" r:id="rId19"/>
    <p:sldId id="273" r:id="rId20"/>
    <p:sldId id="274" r:id="rId21"/>
    <p:sldId id="289" r:id="rId22"/>
    <p:sldId id="284" r:id="rId23"/>
    <p:sldId id="265" r:id="rId24"/>
    <p:sldId id="29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10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08298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396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7614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387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415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25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500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549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281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603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051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37363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231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38982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51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53085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724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374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767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5609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9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247555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C5955F4-0EFE-4CC4-9CD0-FA2B5EE50C1E}" type="datetimeFigureOut">
              <a:rPr lang="ru-RU" smtClean="0">
                <a:solidFill>
                  <a:srgbClr val="FEFAC9"/>
                </a:solidFill>
              </a:rPr>
              <a:pPr/>
              <a:t>26.01.2021.вт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9DA1464-5903-49E3-8A1B-15B86911E54D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455018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Главная задача социального работника заключается </a:t>
            </a:r>
            <a:r>
              <a:rPr lang="ru-RU" dirty="0">
                <a:solidFill>
                  <a:schemeClr val="bg1"/>
                </a:solidFill>
              </a:rPr>
              <a:t>в оказании помощи </a:t>
            </a:r>
            <a:r>
              <a:rPr lang="ru-RU" dirty="0" smtClean="0">
                <a:solidFill>
                  <a:schemeClr val="bg1"/>
                </a:solidFill>
              </a:rPr>
              <a:t>пожилому человеку, больному </a:t>
            </a:r>
            <a:r>
              <a:rPr lang="ru-RU" dirty="0">
                <a:solidFill>
                  <a:schemeClr val="bg1"/>
                </a:solidFill>
              </a:rPr>
              <a:t>или здоровому, в проведении </a:t>
            </a:r>
            <a:r>
              <a:rPr lang="ru-RU" dirty="0" smtClean="0">
                <a:solidFill>
                  <a:schemeClr val="bg1"/>
                </a:solidFill>
              </a:rPr>
              <a:t>тех мероприятий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которые </a:t>
            </a:r>
            <a:r>
              <a:rPr lang="ru-RU" dirty="0">
                <a:solidFill>
                  <a:schemeClr val="bg1"/>
                </a:solidFill>
              </a:rPr>
              <a:t>он выполнял бы самостоятельно, если бы имел необходимые для этого силы, желания и </a:t>
            </a:r>
            <a:r>
              <a:rPr lang="ru-RU" dirty="0" smtClean="0">
                <a:solidFill>
                  <a:schemeClr val="bg1"/>
                </a:solidFill>
              </a:rPr>
              <a:t>знания.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При этом необходимо иметь в виду сохранение и преумножение остаточного потенциала человека, способствующего сохранению независимого образа жизни.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839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</p:spPr>
        <p:txBody>
          <a:bodyPr>
            <a:normAutofit/>
          </a:bodyPr>
          <a:lstStyle/>
          <a:p>
            <a:pPr marL="180000" indent="457200">
              <a:buNone/>
            </a:pPr>
            <a:endParaRPr lang="ru-RU" sz="3200" dirty="0" smtClean="0"/>
          </a:p>
          <a:p>
            <a:pPr marL="180000" indent="457200">
              <a:buNone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Старение – возникновение в процессе жизни телесных, а затем и функциональных изменений. </a:t>
            </a:r>
          </a:p>
          <a:p>
            <a:pPr marL="180000" indent="457200">
              <a:buNone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Организм со временем прогрессивно теряет присущие ему возможности.</a:t>
            </a:r>
          </a:p>
          <a:p>
            <a:pPr marL="180000" indent="457200">
              <a:buNone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этим следует целый ряд негативных и очень болезненных для человека последствий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457200">
              <a:buNone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Старение в любом случае заканчивается смертью, причем безболезненной только в 12% случаев. </a:t>
            </a:r>
          </a:p>
        </p:txBody>
      </p:sp>
    </p:spTree>
    <p:extLst>
      <p:ext uri="{BB962C8B-B14F-4D97-AF65-F5344CB8AC3E}">
        <p14:creationId xmlns:p14="http://schemas.microsoft.com/office/powerpoint/2010/main" val="392003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растянутый о времени;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индивидуальный;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естественный и неизбежный;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прогрессирующий;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отчасти управляемый;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сопровождающийся негативными последствиями;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заканчивающийся старостью и смертью.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Старение – это процесс: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572000"/>
          </a:xfrm>
        </p:spPr>
        <p:txBody>
          <a:bodyPr>
            <a:normAutofit/>
          </a:bodyPr>
          <a:lstStyle/>
          <a:p>
            <a:endParaRPr lang="ru-RU" sz="3200" dirty="0" smtClean="0"/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Качество медицинской помощи – 10%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Наследственность – 20%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Экологическая обстановка – 20%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 жизни – 50% 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Факторы, от которых зависит продолжительность и качество старения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91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7335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нарушения психологических и психических функций (восприятия, внимания, памяти, мышления, интеллекта, эмоций, воли, сознания, поведения, психомоторных функций);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нарушения языковых и речевых функций (нарушения устной и письменной, вербальной и невербальной речи, нарушения голосообразования и пр.);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нарушения сенсорных функций (зрения, слуха, обоняния, осязания, тактильной, болевой, температурной и других видов чувствительности);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нарушения статодинамических функций (двигательных функций головы, туловища, конечностей, статики, координации движений);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нарушения функций кровообращения, дыхания, пищеварения, выделения, кроветворения, обмена веществ и энергии, внутренней секреции, иммунитета.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Нарушение функций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стареющего организма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0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медицинские: возрастные анатомо-физиологические изменения и заболевания;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социальные: нарушение привычных взаимоотношений с внешним миром;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психологические: душевные переживания и трудности общения;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бытовые: нарушение привычного порядка повседневной жизни;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Последствия старения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858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19268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Старость </a:t>
            </a:r>
            <a:r>
              <a:rPr lang="ru-RU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благополучная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последствия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старения имеются, но не ярко выражены и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скомпенсированы и позволяют вести активный и независимый образ жизни; 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удручающих болезней и физических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страданий;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благожелательно настроенные близкие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материальное (хотя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бы,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относительное) благополучие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езопасная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среда обитания; </a:t>
            </a: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решены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бытовые и социальные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вопросы; 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жизнь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смерть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дома.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5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100" dirty="0"/>
              <a:t>Умеренно выраженные нарушения функций стареющего организма, приводящие к умеренно выраженным нарушениям повседневной жизнедеятельности. Незначительная зависимость от посторонней помощи. Психические функции сохранены в достаточной степени для адекватного поведения и общения. Периодическая помощь.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2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Повседневная жизнедеятельность нарушена в такой степени, что подопечный нуждается в постоянной помощи (еженедельной, ежедневной), но это помощь не занимает много времени (покормить, сменить памперс, принести еду, убраться в помещении, постирать). Психические функции сохранены в достаточной степени для адекватного поведения и общения. Имеются некоторые изменения психических функций, но они поддаются коррекции.</a:t>
            </a:r>
          </a:p>
        </p:txBody>
      </p:sp>
    </p:spTree>
    <p:extLst>
      <p:ext uri="{BB962C8B-B14F-4D97-AF65-F5344CB8AC3E}">
        <p14:creationId xmlns:p14="http://schemas.microsoft.com/office/powerpoint/2010/main" val="135103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r>
              <a:rPr lang="ru-RU" sz="4400" dirty="0" smtClean="0"/>
              <a:t>Подопечный </a:t>
            </a:r>
            <a:r>
              <a:rPr lang="ru-RU" sz="4400" dirty="0"/>
              <a:t>целиком зависит от посторонней помощи и требует постоянного наблюдения и квалифицированной помощи.</a:t>
            </a:r>
          </a:p>
        </p:txBody>
      </p:sp>
    </p:spTree>
    <p:extLst>
      <p:ext uri="{BB962C8B-B14F-4D97-AF65-F5344CB8AC3E}">
        <p14:creationId xmlns:p14="http://schemas.microsoft.com/office/powerpoint/2010/main" val="228857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4400" dirty="0"/>
          </a:p>
          <a:p>
            <a:pPr marL="0" indent="0">
              <a:buNone/>
            </a:pPr>
            <a:r>
              <a:rPr lang="ru-RU" sz="4400" dirty="0"/>
              <a:t>Любой из предыдущих вариантов + психическое заболевание. </a:t>
            </a: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При </a:t>
            </a:r>
            <a:r>
              <a:rPr lang="ru-RU" sz="4400" dirty="0"/>
              <a:t>обнаружении неадекватного поведения, выраженных странностей, отсутствие памяти, невозможности наладить контакт необходимо сообщить об этом родственникам и/или в лечебное учреждение по месту жительства подопечного. Уход и помощь пожилым людям с проявлениями старческого слабоумия, других психических заболеваний требует привлечения специализированной сестринской и врачебной помощи, а также специальных знаний и умений.</a:t>
            </a:r>
          </a:p>
        </p:txBody>
      </p:sp>
    </p:spTree>
    <p:extLst>
      <p:ext uri="{BB962C8B-B14F-4D97-AF65-F5344CB8AC3E}">
        <p14:creationId xmlns:p14="http://schemas.microsoft.com/office/powerpoint/2010/main" val="150806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в своем доме;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доме родственников;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больнице;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доме для престарелых;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положении человека без определенного места жительства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-22206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Условия, 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в которых находится пожилой человек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779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Опорно-двигательный аппарат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1636496"/>
              </p:ext>
            </p:extLst>
          </p:nvPr>
        </p:nvGraphicFramePr>
        <p:xfrm>
          <a:off x="251520" y="1524000"/>
          <a:ext cx="8640960" cy="514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3658"/>
                <a:gridCol w="45473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Уменьшение костной массы, уменьшение прочности костной ткани, патологические переломы</a:t>
                      </a:r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двигательная активность,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массаж,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гимнастика,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профилактика падений, в </a:t>
                      </a:r>
                      <a:r>
                        <a:rPr lang="ru-RU" dirty="0" err="1" smtClean="0"/>
                        <a:t>т.ч</a:t>
                      </a:r>
                      <a:r>
                        <a:rPr lang="ru-RU" dirty="0" smtClean="0"/>
                        <a:t>. с использованием технических средств,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диета,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анальгетики,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силовые упражнения,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психотерапия для побуждения к действиям,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психотерапия для лечения вторичной депрессии.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Истончение хрящевой ткани и болевой синдром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Тугоподвижность суставов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Ограничение подвижности из-за болевого синдрома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Потеря мышечной массы, потеря мышечной сила, повышенная утомляемость, снижение скорости ходьбы, низкий уровень физической активности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Депрессия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41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Синдром </a:t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старческой астении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435280" cy="50013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Старческая астения (англ. -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frailty)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клинический синдром, включающий в себя: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1) потерю веса, в том числе на фоне саркопении,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2) доказанное динамометрически снижение силы кисти,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3) выраженную слабость и повышенную утомляемость,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4) снижение скорости передвижения,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5)значительное снижение физической активности. 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buNone/>
            </a:pPr>
            <a:r>
              <a:rPr lang="da-DK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Fried </a:t>
            </a: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L.P. et al., 2001</a:t>
            </a: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ru-RU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распространенность синдрома </a:t>
            </a:r>
            <a:r>
              <a:rPr lang="ru-RU" sz="2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старческой </a:t>
            </a:r>
            <a:r>
              <a:rPr lang="ru-RU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астении после 65 лет составляет около 45,0%.</a:t>
            </a:r>
          </a:p>
          <a:p>
            <a:pPr algn="r">
              <a:buNone/>
            </a:pPr>
            <a:endParaRPr lang="ru-RU" sz="2900" i="1" dirty="0" smtClean="0"/>
          </a:p>
          <a:p>
            <a:pPr algn="r">
              <a:buNone/>
            </a:pPr>
            <a:endParaRPr lang="ru-RU" sz="2900" i="1" dirty="0"/>
          </a:p>
          <a:p>
            <a:pPr algn="r">
              <a:buNone/>
            </a:pPr>
            <a:endParaRPr lang="ru-RU" sz="2900" i="1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06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получает информацию посредством шести основных органов чувств: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глаза (зрение),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уши (слух),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 (вкус),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 (обоняние)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кожа (осязание, ощущение боли, температуры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вестибулярный аппарат (чувство равновесия и положения в пространстве, ускорение, ощущение веса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внутренние рецепторы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Органы чувств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63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Основные психические функции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844701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8788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9248"/>
          </a:xfrm>
        </p:spPr>
        <p:txBody>
          <a:bodyPr>
            <a:normAutofit/>
          </a:bodyPr>
          <a:lstStyle/>
          <a:p>
            <a:endParaRPr lang="ru-RU" sz="3200" dirty="0" smtClean="0">
              <a:solidFill>
                <a:schemeClr val="bg1"/>
              </a:solidFill>
            </a:endParaRPr>
          </a:p>
          <a:p>
            <a:r>
              <a:rPr lang="ru-RU" sz="3200" dirty="0" smtClean="0">
                <a:solidFill>
                  <a:schemeClr val="bg1"/>
                </a:solidFill>
              </a:rPr>
              <a:t>Помощь в организации повседневной жизнедеятельности. 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Помощь в поддержании привычного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для данного человека образа жизни.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91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Помощь на дому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09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8280920" cy="5400600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гигиена;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одевание;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перемещение с кровати;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передвижение по комнате, квартире и подъезде;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приготовление и прием пищи;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уборка посуды;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купание;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тазовых функций и посещение туалета;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уборка помещений, стирка, глажка;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общение и социальная активность и др.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36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Повседневная жизнедеятельность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6502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Общение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Рукоделие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Просмотр телевизора, прослушивание музыки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Разговоры по телефону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Написание писем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Уход за домашними животными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Уход за домашними растениями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Прогулки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Многое другое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делаю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что хочу, когда хочу и как хочу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Индивидуальные проявления жизнедеятельности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06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400600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 персональном уходе (в повседневной жизнедеятельности);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по дому, решение бытовых проблем;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поддержка;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безопасной среды;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досуга;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и устранение факторов, вызывающих дискомфорт и эмоциональное напряжение;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Психологическая;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 медицинском уходе;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 в реабилитации;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Экономическая;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Юридическая;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Техническая;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Духовная.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219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помощи пациентам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406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утяжеление общего состояния;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помещение в чужеродную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среду;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зависимости от других людей;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материальные затраты;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осложнения от лекарственной терапии (полипрагмазия);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необходимость менять привычный образ жизни;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необходимость усваивать много новой информации;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стресс;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физические страдания.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Последствия болезней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726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29336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Помощь в повседневной жизнедеятельности (общий уход);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Помощь в проведении непосредственного лечения (медицинский уход);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Помощь при реабилитационных мероприятиях;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Создание мотивации на лечение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Причины нежелания лечится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Контроль за выполнением назначений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Участие в профилактике осложнений самого заболевания и осложнений ограниченной подвижности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Информирование,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Обучение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 болезни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99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816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3600" i="1" dirty="0" smtClean="0">
                <a:solidFill>
                  <a:schemeClr val="bg1"/>
                </a:solidFill>
              </a:rPr>
              <a:t>Флинт Александр Владимирович</a:t>
            </a:r>
          </a:p>
          <a:p>
            <a:pPr marL="0" indent="0" algn="ctr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e-mail – </a:t>
            </a:r>
            <a:r>
              <a:rPr lang="en-US" sz="2800" b="1" dirty="0" smtClean="0">
                <a:solidFill>
                  <a:schemeClr val="bg1"/>
                </a:solidFill>
              </a:rPr>
              <a:t>avf.mos@gmail.com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Skype – </a:t>
            </a:r>
            <a:r>
              <a:rPr lang="en-US" sz="2800" b="1" dirty="0" err="1" smtClean="0">
                <a:solidFill>
                  <a:schemeClr val="bg1"/>
                </a:solidFill>
              </a:rPr>
              <a:t>alexandr.flint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WhatsApp – 8 901 905 3334</a:t>
            </a:r>
          </a:p>
          <a:p>
            <a:pPr marL="0" indent="0" algn="ctr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1902"/>
            <a:ext cx="5626968" cy="1219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Контакты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</p:txBody>
      </p:sp>
      <p:pic>
        <p:nvPicPr>
          <p:cNvPr id="1026" name="Picture 2" descr="C:\Users\AlexandrF\Desktop\2021-01-26_1517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259" y="404664"/>
            <a:ext cx="2119313" cy="197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411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1014</Words>
  <Application>Microsoft Office PowerPoint</Application>
  <PresentationFormat>Экран (4:3)</PresentationFormat>
  <Paragraphs>169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Бумажная</vt:lpstr>
      <vt:lpstr>1_Бумажная</vt:lpstr>
      <vt:lpstr>Презентация PowerPoint</vt:lpstr>
      <vt:lpstr>Презентация PowerPoint</vt:lpstr>
      <vt:lpstr>Старение – это процесс:</vt:lpstr>
      <vt:lpstr>  Факторы, от которых зависит продолжительность и качество старения</vt:lpstr>
      <vt:lpstr>Нарушение функций  стареющего организма</vt:lpstr>
      <vt:lpstr>Последствия старения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Условия,  в которых находится пожилой человек</vt:lpstr>
      <vt:lpstr>Опорно-двигательный аппарат </vt:lpstr>
      <vt:lpstr>Синдром  старческой астении</vt:lpstr>
      <vt:lpstr>Органы чувств</vt:lpstr>
      <vt:lpstr>Основные психические функции</vt:lpstr>
      <vt:lpstr>Помощь на дому</vt:lpstr>
      <vt:lpstr>Повседневная жизнедеятельность</vt:lpstr>
      <vt:lpstr>Индивидуальные проявления жизнедеятельности</vt:lpstr>
      <vt:lpstr>Виды помощи пациентам</vt:lpstr>
      <vt:lpstr>Последствия болезней</vt:lpstr>
      <vt:lpstr>Помощь в болезни</vt:lpstr>
      <vt:lpstr>Контакты: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 Flint</dc:creator>
  <cp:lastModifiedBy>Alexandr Flint</cp:lastModifiedBy>
  <cp:revision>27</cp:revision>
  <dcterms:created xsi:type="dcterms:W3CDTF">2021-01-23T14:39:35Z</dcterms:created>
  <dcterms:modified xsi:type="dcterms:W3CDTF">2021-01-26T12:28:44Z</dcterms:modified>
</cp:coreProperties>
</file>