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9" r:id="rId4"/>
    <p:sldId id="260" r:id="rId5"/>
    <p:sldId id="265" r:id="rId6"/>
    <p:sldId id="267" r:id="rId7"/>
    <p:sldId id="257" r:id="rId8"/>
    <p:sldId id="258" r:id="rId9"/>
    <p:sldId id="261" r:id="rId10"/>
    <p:sldId id="262" r:id="rId11"/>
    <p:sldId id="263" r:id="rId12"/>
    <p:sldId id="266" r:id="rId13"/>
    <p:sldId id="268" r:id="rId14"/>
    <p:sldId id="269" r:id="rId15"/>
  </p:sldIdLst>
  <p:sldSz cx="9144000" cy="6858000" type="screen4x3"/>
  <p:notesSz cx="6745288" cy="98567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2" autoAdjust="0"/>
  </p:normalViewPr>
  <p:slideViewPr>
    <p:cSldViewPr>
      <p:cViewPr>
        <p:scale>
          <a:sx n="107" d="100"/>
          <a:sy n="107" d="100"/>
        </p:scale>
        <p:origin x="-8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3200" dirty="0"/>
              <a:t>Наименование расходов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Наименование расходов</c:v>
                </c:pt>
              </c:strCache>
            </c:strRef>
          </c:tx>
          <c:explosion val="25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Лист1!$A$2:$A$8</c:f>
              <c:strCache>
                <c:ptCount val="7"/>
                <c:pt idx="0">
                  <c:v>Расходы на внештатных сотрудников</c:v>
                </c:pt>
                <c:pt idx="1">
                  <c:v>Гуманитарная помощь</c:v>
                </c:pt>
                <c:pt idx="2">
                  <c:v>Помощь в покупке жилья</c:v>
                </c:pt>
                <c:pt idx="3">
                  <c:v>Организационные расходы</c:v>
                </c:pt>
                <c:pt idx="4">
                  <c:v>Просушка домов</c:v>
                </c:pt>
                <c:pt idx="5">
                  <c:v>Ремонт и помощь в ремонте</c:v>
                </c:pt>
                <c:pt idx="6">
                  <c:v>Покупка товаров первой необходимости</c:v>
                </c:pt>
              </c:strCache>
            </c:strRef>
          </c:cat>
          <c:val>
            <c:numRef>
              <c:f>Лист1!$B$2:$B$8</c:f>
              <c:numCache>
                <c:formatCode>#,##0.00</c:formatCode>
                <c:ptCount val="7"/>
                <c:pt idx="0">
                  <c:v>828931.8</c:v>
                </c:pt>
                <c:pt idx="1">
                  <c:v>961352.85</c:v>
                </c:pt>
                <c:pt idx="2">
                  <c:v>29794700</c:v>
                </c:pt>
                <c:pt idx="3">
                  <c:v>757818.33</c:v>
                </c:pt>
                <c:pt idx="4">
                  <c:v>270000</c:v>
                </c:pt>
                <c:pt idx="5">
                  <c:v>18085959.199999999</c:v>
                </c:pt>
                <c:pt idx="6">
                  <c:v>454350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explosion val="25"/>
          <c:dLbls>
            <c:dLbl>
              <c:idx val="0"/>
              <c:layout>
                <c:manualLayout>
                  <c:x val="0.10085417859554066"/>
                  <c:y val="7.2038161644011389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По епархиальным </a:t>
                    </a:r>
                    <a:r>
                      <a:rPr lang="ru-RU" dirty="0" smtClean="0"/>
                      <a:t>   прошениям</a:t>
                    </a:r>
                    <a:r>
                      <a:rPr lang="ru-RU" baseline="0" dirty="0" smtClean="0"/>
                      <a:t> -</a:t>
                    </a:r>
                    <a:r>
                      <a:rPr lang="ru-RU" dirty="0" smtClean="0"/>
                      <a:t> </a:t>
                    </a:r>
                    <a:r>
                      <a:rPr lang="ru-RU" dirty="0"/>
                      <a:t>15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1704005822714855"/>
                  <c:y val="-2.6428988328370401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По обращениям к координатору в </a:t>
                    </a:r>
                    <a:r>
                      <a:rPr lang="ru-RU" dirty="0" smtClean="0"/>
                      <a:t>Крымске</a:t>
                    </a:r>
                    <a:r>
                      <a:rPr lang="ru-RU" baseline="0" dirty="0" smtClean="0"/>
                      <a:t> -</a:t>
                    </a:r>
                    <a:r>
                      <a:rPr lang="ru-RU" dirty="0" smtClean="0"/>
                      <a:t> </a:t>
                    </a:r>
                    <a:r>
                      <a:rPr lang="ru-RU" dirty="0"/>
                      <a:t>57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По епархиальным прошениям</c:v>
                </c:pt>
                <c:pt idx="1">
                  <c:v>По обращениям к координатору в Крымске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</c:v>
                </c:pt>
                <c:pt idx="1">
                  <c:v>57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648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353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525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454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1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729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903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404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212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776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94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185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07217" y="2132856"/>
            <a:ext cx="8064500" cy="2160588"/>
          </a:xfrm>
        </p:spPr>
        <p:txBody>
          <a:bodyPr>
            <a:norm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Отчет о распределении общецерковных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средств,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собранных по программе «Помощь пострадавшим от наводнения 6-7 июня 2012  в г. Крымске и окрестностях 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32656"/>
            <a:ext cx="6759670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46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2060848"/>
            <a:ext cx="849694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sz="2800" dirty="0" smtClean="0"/>
              <a:t>Паводок </a:t>
            </a:r>
            <a:r>
              <a:rPr lang="ru-RU" sz="2800" dirty="0"/>
              <a:t>в ночь на 7 июля затопил</a:t>
            </a:r>
            <a:r>
              <a:rPr lang="ru-RU" sz="2800" b="1" dirty="0"/>
              <a:t> 7,2 </a:t>
            </a:r>
            <a:r>
              <a:rPr lang="ru-RU" sz="2800" dirty="0"/>
              <a:t>тысячи жилых домов в Геленджике, Крымске и Новороссийске, в ряде поселков Краснодарского края. Были нарушены системы </a:t>
            </a:r>
            <a:r>
              <a:rPr lang="ru-RU" sz="2800" dirty="0" err="1"/>
              <a:t>энерго</a:t>
            </a:r>
            <a:r>
              <a:rPr lang="ru-RU" sz="2800" dirty="0"/>
              <a:t>-, газо- и водоснабжения, автомобильное и железнодорожное движение. По данным МЧС, погиб </a:t>
            </a:r>
            <a:r>
              <a:rPr lang="ru-RU" sz="2800" b="1" dirty="0"/>
              <a:t>171</a:t>
            </a:r>
            <a:r>
              <a:rPr lang="ru-RU" sz="2800" dirty="0"/>
              <a:t> человек. Самый сильный удар стихии пришелся на Крымск и соседние станицы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260648"/>
            <a:ext cx="7920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</a:rPr>
              <a:t>Наводнение в г. Крымске и окрестностях 6-7 июня 2012 года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76557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</a:rPr>
              <a:t>Наводнение в г. Крымске и окрестностях 6-7 июня 2012 года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5" name="Объект 1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81569"/>
            <a:ext cx="3816424" cy="2542288"/>
          </a:xfrm>
          <a:ln>
            <a:solidFill>
              <a:schemeClr val="tx1"/>
            </a:solidFill>
            <a:prstDash val="solid"/>
          </a:ln>
        </p:spPr>
      </p:pic>
      <p:pic>
        <p:nvPicPr>
          <p:cNvPr id="1026" name="Picture 2" descr="C:\Users\ACER\Desktop\Картинки для презентации Крымск\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558780"/>
            <a:ext cx="3024336" cy="2268252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CER\Desktop\Картинки для презентации Крымск\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775" y="4221088"/>
            <a:ext cx="3632621" cy="2421747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CER\Desktop\Картинки для презентации Крымск\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118950"/>
            <a:ext cx="3481189" cy="2316988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99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1" y="188641"/>
            <a:ext cx="8496944" cy="1008111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</a:rPr>
              <a:t>Наводнение в г. Крымске и окрестностях 6-7 июня 2012 года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1" y="1412776"/>
            <a:ext cx="4496149" cy="29523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1" name="Picture 3" descr="C:\Users\ACER\Desktop\Картинки для презентации Крымск\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45" y="3068960"/>
            <a:ext cx="5112027" cy="33994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7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4226" y="1556792"/>
            <a:ext cx="813690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	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июля 2012 года </a:t>
            </a:r>
            <a:r>
              <a:rPr lang="ru-RU" sz="2800" dirty="0" smtClean="0"/>
              <a:t>начал </a:t>
            </a:r>
            <a:r>
              <a:rPr lang="ru-RU" sz="2800" dirty="0"/>
              <a:t>работу</a:t>
            </a:r>
            <a:r>
              <a:rPr lang="ru-RU" sz="2800" b="1" dirty="0"/>
              <a:t> </a:t>
            </a:r>
            <a:r>
              <a:rPr lang="ru-RU" sz="2800" dirty="0"/>
              <a:t>Церковный штаб оказания помощи пострадавшим</a:t>
            </a:r>
            <a:r>
              <a:rPr lang="ru-RU" sz="2800" dirty="0" smtClean="0"/>
              <a:t>. Им </a:t>
            </a:r>
            <a:r>
              <a:rPr lang="ru-RU" sz="2800" dirty="0"/>
              <a:t>было распределено около </a:t>
            </a:r>
            <a:r>
              <a:rPr lang="ru-RU" sz="2800" b="1" dirty="0"/>
              <a:t>1 </a:t>
            </a:r>
            <a:r>
              <a:rPr lang="ru-RU" sz="2800" b="1" dirty="0" smtClean="0"/>
              <a:t>000 </a:t>
            </a:r>
            <a:r>
              <a:rPr lang="ru-RU" sz="2800" dirty="0"/>
              <a:t>тонн</a:t>
            </a:r>
            <a:r>
              <a:rPr lang="ru-RU" sz="2800" b="1" dirty="0"/>
              <a:t> </a:t>
            </a:r>
            <a:r>
              <a:rPr lang="ru-RU" sz="2800" dirty="0"/>
              <a:t>гуманитарных грузов (продукты питания, питьевая вода, средства </a:t>
            </a:r>
            <a:r>
              <a:rPr lang="ru-RU" sz="2800" dirty="0" smtClean="0"/>
              <a:t>гигиены и пр.), горячее </a:t>
            </a:r>
            <a:r>
              <a:rPr lang="ru-RU" sz="2800" dirty="0"/>
              <a:t>питание получили более </a:t>
            </a:r>
            <a:r>
              <a:rPr lang="ru-RU" sz="2800" b="1" dirty="0"/>
              <a:t>30 </a:t>
            </a:r>
            <a:r>
              <a:rPr lang="ru-RU" sz="2800" dirty="0" smtClean="0"/>
              <a:t>тыс</a:t>
            </a:r>
            <a:r>
              <a:rPr lang="ru-RU" sz="2800" b="1" dirty="0" smtClean="0"/>
              <a:t>.</a:t>
            </a:r>
            <a:r>
              <a:rPr lang="ru-RU" sz="2800" dirty="0" smtClean="0"/>
              <a:t> </a:t>
            </a:r>
            <a:r>
              <a:rPr lang="ru-RU" sz="2800" dirty="0"/>
              <a:t>горожан. Штабом была оказана адресная помощь более </a:t>
            </a:r>
            <a:r>
              <a:rPr lang="ru-RU" sz="2800" b="1" dirty="0"/>
              <a:t>3,5 </a:t>
            </a:r>
            <a:r>
              <a:rPr lang="ru-RU" sz="2800" dirty="0"/>
              <a:t>тыс. семей (около 20 000 человек). </a:t>
            </a:r>
            <a:r>
              <a:rPr lang="ru-RU" sz="2800" dirty="0" smtClean="0"/>
              <a:t>Работой </a:t>
            </a:r>
            <a:r>
              <a:rPr lang="ru-RU" sz="2800" dirty="0"/>
              <a:t>по оказанию помощи пострадавшим занимались Синодальный отдел по благотворительности и </a:t>
            </a:r>
            <a:r>
              <a:rPr lang="ru-RU" sz="2800" dirty="0" err="1"/>
              <a:t>Екатеринодарская</a:t>
            </a:r>
            <a:r>
              <a:rPr lang="ru-RU" sz="2800" dirty="0"/>
              <a:t> епархия.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592" y="434436"/>
            <a:ext cx="7920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Работа Церковного штаба помощи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07912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764704"/>
            <a:ext cx="8280920" cy="4824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sz="3000" dirty="0" smtClean="0"/>
              <a:t>В </a:t>
            </a:r>
            <a:r>
              <a:rPr lang="ru-RU" sz="3000" dirty="0"/>
              <a:t>работе церковного штаба приняли участие около </a:t>
            </a:r>
            <a:r>
              <a:rPr lang="ru-RU" sz="3200" b="1" dirty="0"/>
              <a:t>400</a:t>
            </a:r>
            <a:r>
              <a:rPr lang="ru-RU" sz="3000" dirty="0"/>
              <a:t> добровольцев из разных регионов страны, в том числе </a:t>
            </a:r>
            <a:r>
              <a:rPr lang="ru-RU" sz="3000" b="1" dirty="0"/>
              <a:t>50</a:t>
            </a:r>
            <a:r>
              <a:rPr lang="ru-RU" sz="3000" dirty="0"/>
              <a:t> студентов Московской и Санкт-Петербургской духовных школ, Екатеринодарской семинарии, Сретенской, Свято-</a:t>
            </a:r>
            <a:r>
              <a:rPr lang="ru-RU" sz="3000" dirty="0" err="1"/>
              <a:t>Николо</a:t>
            </a:r>
            <a:r>
              <a:rPr lang="ru-RU" sz="3000" dirty="0"/>
              <a:t>-</a:t>
            </a:r>
            <a:r>
              <a:rPr lang="ru-RU" sz="3000" dirty="0" err="1"/>
              <a:t>Угрешской</a:t>
            </a:r>
            <a:r>
              <a:rPr lang="ru-RU" sz="3000" dirty="0"/>
              <a:t> и </a:t>
            </a:r>
            <a:r>
              <a:rPr lang="ru-RU" sz="3000" dirty="0" err="1"/>
              <a:t>Перервинской</a:t>
            </a:r>
            <a:r>
              <a:rPr lang="ru-RU" sz="3000" dirty="0"/>
              <a:t> семинарий, Православного Свято-</a:t>
            </a:r>
            <a:r>
              <a:rPr lang="ru-RU" sz="3000" dirty="0" err="1"/>
              <a:t>Тихоновского</a:t>
            </a:r>
            <a:r>
              <a:rPr lang="ru-RU" sz="3000" dirty="0"/>
              <a:t> гуманитарного университета и Российского Православного института св. ап. Иоанна Богослова. </a:t>
            </a:r>
          </a:p>
        </p:txBody>
      </p:sp>
    </p:spTree>
    <p:extLst>
      <p:ext uri="{BB962C8B-B14F-4D97-AF65-F5344CB8AC3E}">
        <p14:creationId xmlns:p14="http://schemas.microsoft.com/office/powerpoint/2010/main" val="346455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363272" cy="564949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4000" b="1" dirty="0" smtClean="0"/>
              <a:t>08 июня 2012 г</a:t>
            </a:r>
            <a:r>
              <a:rPr lang="ru-RU" sz="4000" dirty="0" smtClean="0"/>
              <a:t>. был объявлен сбор средств для пострадавших от наводнения</a:t>
            </a:r>
          </a:p>
          <a:p>
            <a:pPr marL="0" indent="0" algn="ctr">
              <a:buNone/>
            </a:pPr>
            <a:endParaRPr lang="ru-RU" sz="4000" dirty="0"/>
          </a:p>
          <a:p>
            <a:pPr marL="0" indent="0" algn="ctr">
              <a:buNone/>
            </a:pPr>
            <a:r>
              <a:rPr lang="ru-RU" sz="4000" dirty="0" smtClean="0"/>
              <a:t>Общая сумма поступивших средств на общецерковный счет </a:t>
            </a:r>
          </a:p>
          <a:p>
            <a:pPr marL="0" indent="0" algn="ctr">
              <a:buNone/>
            </a:pPr>
            <a:r>
              <a:rPr lang="ru-RU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51 153 112,18 руб. </a:t>
            </a:r>
            <a:endParaRPr lang="ru-RU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smtClean="0"/>
              <a:t>              </a:t>
            </a:r>
          </a:p>
          <a:p>
            <a:pPr marL="0" indent="0" algn="ctr">
              <a:buNone/>
            </a:pPr>
            <a:r>
              <a:rPr lang="ru-RU" dirty="0" smtClean="0"/>
              <a:t>Первые поступления на счет – 09.07.12</a:t>
            </a:r>
          </a:p>
          <a:p>
            <a:pPr marL="0" indent="0" algn="ctr">
              <a:buNone/>
            </a:pPr>
            <a:r>
              <a:rPr lang="ru-RU" dirty="0" smtClean="0"/>
              <a:t>Последнее поступление на счет – 19.02.13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702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778098"/>
          </a:xfrm>
        </p:spPr>
        <p:txBody>
          <a:bodyPr/>
          <a:lstStyle/>
          <a:p>
            <a:r>
              <a:rPr lang="ru-RU" sz="4000" dirty="0" smtClean="0"/>
              <a:t> </a:t>
            </a:r>
            <a:endParaRPr lang="ru-RU" sz="4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3943241"/>
              </p:ext>
            </p:extLst>
          </p:nvPr>
        </p:nvGraphicFramePr>
        <p:xfrm>
          <a:off x="323528" y="260648"/>
          <a:ext cx="8507288" cy="58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304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оказанной помощи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8893393"/>
              </p:ext>
            </p:extLst>
          </p:nvPr>
        </p:nvGraphicFramePr>
        <p:xfrm>
          <a:off x="457200" y="980729"/>
          <a:ext cx="8147248" cy="5589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3624"/>
                <a:gridCol w="4073624"/>
              </a:tblGrid>
              <a:tr h="46099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</a:t>
                      </a:r>
                      <a:r>
                        <a:rPr lang="ru-RU" baseline="0" dirty="0" smtClean="0"/>
                        <a:t> расходов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Сумма, руб.</a:t>
                      </a:r>
                      <a:endParaRPr lang="ru-RU" dirty="0"/>
                    </a:p>
                  </a:txBody>
                  <a:tcPr/>
                </a:tc>
              </a:tr>
              <a:tr h="78605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Оплата работы внештатных сотрудников (координатор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по работе с обращениями, водитель,</a:t>
                      </a:r>
                      <a:r>
                        <a:rPr lang="ru-RU" sz="1600" baseline="0" dirty="0" smtClean="0"/>
                        <a:t> координатор по просушке)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828 931,80</a:t>
                      </a:r>
                      <a:endParaRPr lang="ru-RU" dirty="0"/>
                    </a:p>
                  </a:txBody>
                  <a:tcPr/>
                </a:tc>
              </a:tr>
              <a:tr h="55314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Гуманитарная помощь (покупка</a:t>
                      </a:r>
                      <a:r>
                        <a:rPr lang="ru-RU" sz="1600" baseline="0" dirty="0" smtClean="0"/>
                        <a:t> ТПН в первые часы и покупка 440 раскладушек)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961 352,85</a:t>
                      </a:r>
                      <a:endParaRPr lang="ru-RU" dirty="0"/>
                    </a:p>
                  </a:txBody>
                  <a:tcPr/>
                </a:tc>
              </a:tr>
              <a:tr h="55314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Помощь в покупке жилья (доплата за 8 заявителей, покупка</a:t>
                      </a:r>
                      <a:r>
                        <a:rPr lang="ru-RU" sz="1600" baseline="0" dirty="0" smtClean="0"/>
                        <a:t> 11 заявителям)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29 794 700,00</a:t>
                      </a:r>
                      <a:endParaRPr lang="ru-RU" dirty="0"/>
                    </a:p>
                  </a:txBody>
                  <a:tcPr/>
                </a:tc>
              </a:tr>
              <a:tr h="78605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Организационные расходы (оснащение штаба помощи, покупка билетов </a:t>
                      </a:r>
                      <a:r>
                        <a:rPr lang="ru-RU" sz="1600" baseline="0" dirty="0" smtClean="0"/>
                        <a:t> для добровольцев и сотрудников ОЦБСС)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757 818,33</a:t>
                      </a:r>
                      <a:endParaRPr lang="ru-RU" dirty="0"/>
                    </a:p>
                  </a:txBody>
                  <a:tcPr/>
                </a:tc>
              </a:tr>
              <a:tr h="46099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Затраты по</a:t>
                      </a:r>
                      <a:r>
                        <a:rPr lang="ru-RU" sz="1600" baseline="0" dirty="0" smtClean="0"/>
                        <a:t> просушке домов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270 000, 00</a:t>
                      </a:r>
                      <a:endParaRPr lang="ru-RU" dirty="0"/>
                    </a:p>
                  </a:txBody>
                  <a:tcPr/>
                </a:tc>
              </a:tr>
              <a:tr h="78605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Помощь в ремонте  (ремонт</a:t>
                      </a:r>
                      <a:r>
                        <a:rPr lang="ru-RU" sz="1600" baseline="0" dirty="0" smtClean="0"/>
                        <a:t> у 19 заявителей, </a:t>
                      </a:r>
                    </a:p>
                    <a:p>
                      <a:r>
                        <a:rPr lang="ru-RU" sz="1600" baseline="0" dirty="0" smtClean="0"/>
                        <a:t>Помощь 30 заявителям)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18</a:t>
                      </a:r>
                      <a:r>
                        <a:rPr lang="ru-RU" baseline="0" dirty="0" smtClean="0"/>
                        <a:t> 085 959</a:t>
                      </a:r>
                      <a:r>
                        <a:rPr lang="ru-RU" dirty="0" smtClean="0"/>
                        <a:t>,20</a:t>
                      </a:r>
                      <a:endParaRPr lang="ru-RU" dirty="0"/>
                    </a:p>
                  </a:txBody>
                  <a:tcPr/>
                </a:tc>
              </a:tr>
              <a:tr h="55314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Помощь в приобретении товаров первой необходимости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454 350,00</a:t>
                      </a:r>
                      <a:endParaRPr lang="ru-RU" dirty="0"/>
                    </a:p>
                  </a:txBody>
                  <a:tcPr/>
                </a:tc>
              </a:tr>
              <a:tr h="460999"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 smtClean="0"/>
                        <a:t>ИТОГО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51 153 112,18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558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Общее число заявителей, которым была оказана помощь - 72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0715498"/>
              </p:ext>
            </p:extLst>
          </p:nvPr>
        </p:nvGraphicFramePr>
        <p:xfrm>
          <a:off x="323528" y="1196752"/>
          <a:ext cx="8424936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9265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83568" y="404664"/>
            <a:ext cx="799288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Помощь из обращений к координатору в Крымске была оказана:</a:t>
            </a:r>
          </a:p>
          <a:p>
            <a:endParaRPr lang="ru-RU" sz="3200" dirty="0" smtClean="0"/>
          </a:p>
          <a:p>
            <a:pPr marL="457200" indent="-457200">
              <a:buFontTx/>
              <a:buChar char="-"/>
            </a:pPr>
            <a:r>
              <a:rPr lang="ru-RU" sz="3200" dirty="0" smtClean="0"/>
              <a:t>24 заявителям из категории «пожилые, инвалиды, одинокие»;</a:t>
            </a:r>
          </a:p>
          <a:p>
            <a:pPr marL="457200" indent="-457200">
              <a:buFontTx/>
              <a:buChar char="-"/>
            </a:pPr>
            <a:endParaRPr lang="ru-RU" sz="3200" dirty="0" smtClean="0"/>
          </a:p>
          <a:p>
            <a:pPr marL="457200" indent="-457200">
              <a:buFontTx/>
              <a:buChar char="-"/>
            </a:pPr>
            <a:r>
              <a:rPr lang="ru-RU" sz="3200" dirty="0" smtClean="0"/>
              <a:t>7 семьям с детьми инвалидами;</a:t>
            </a:r>
          </a:p>
          <a:p>
            <a:endParaRPr lang="ru-RU" sz="3200" dirty="0" smtClean="0"/>
          </a:p>
          <a:p>
            <a:pPr marL="457200" indent="-457200">
              <a:buFontTx/>
              <a:buChar char="-"/>
            </a:pPr>
            <a:r>
              <a:rPr lang="ru-RU" sz="3200" dirty="0" smtClean="0"/>
              <a:t>26 многодетным семьям (10 семьям оказана материальная помощь в приобретении нового жилья).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70938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CER\Google Диск\ПрошенияКрымск\МНОГОДЕТНЫЕ СЕМЬИ, ДЕТИ ИНВАЛИДЫ\ЗАВЕРШЕННЫЕ\Колесникова_30 лет Победы 7\IMG_22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677" y="2348880"/>
            <a:ext cx="460851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531399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Семьи и люди, которым была оказана помощь 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6021288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 фото: Татьяна с дочерью Настей, Иванин Дмитрий (координатор в Крымске)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340768"/>
            <a:ext cx="77025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Колесникова Татьяна Анатольевна</a:t>
            </a:r>
            <a:r>
              <a:rPr lang="ru-RU" b="1" dirty="0"/>
              <a:t> </a:t>
            </a:r>
            <a:r>
              <a:rPr lang="ru-RU" dirty="0" smtClean="0"/>
              <a:t>- мать-одиночка</a:t>
            </a:r>
            <a:r>
              <a:rPr lang="ru-RU" dirty="0"/>
              <a:t>, имеет 3 дочерей. Младшая несовершеннолетняя дочь </a:t>
            </a:r>
            <a:r>
              <a:rPr lang="ru-RU" dirty="0" smtClean="0"/>
              <a:t>– инвалид с синдромом Дауна </a:t>
            </a:r>
            <a:r>
              <a:rPr lang="ru-RU" dirty="0"/>
              <a:t>и </a:t>
            </a:r>
            <a:r>
              <a:rPr lang="ru-RU" dirty="0" smtClean="0"/>
              <a:t>врожденным пороком </a:t>
            </a:r>
            <a:r>
              <a:rPr lang="ru-RU" dirty="0"/>
              <a:t>сердца, не разговаривает, из дома не выходит.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24128" y="3418558"/>
            <a:ext cx="3419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Оказана материальная помощь  в размере </a:t>
            </a:r>
            <a:r>
              <a:rPr lang="ru-RU" b="1" dirty="0" smtClean="0"/>
              <a:t>150 тыс. руб.</a:t>
            </a:r>
            <a:r>
              <a:rPr lang="ru-RU" dirty="0" smtClean="0"/>
              <a:t> - на окончание ремонта.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63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04664"/>
            <a:ext cx="7704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Семьи и люди, которым была оказана помощь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6322" y="1137910"/>
            <a:ext cx="842493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/>
              <a:t>Крыжановская</a:t>
            </a:r>
            <a:r>
              <a:rPr lang="ru-RU" sz="2000" b="1" dirty="0" smtClean="0"/>
              <a:t> Наталья Викторовна</a:t>
            </a:r>
            <a:r>
              <a:rPr lang="ru-RU" dirty="0" smtClean="0"/>
              <a:t>, мать одиночка 4 детей, беременна 5-м.</a:t>
            </a:r>
          </a:p>
          <a:p>
            <a:r>
              <a:rPr lang="ru-RU" dirty="0" smtClean="0"/>
              <a:t>Не хватило средств на окончание ремонта затопленного дома.</a:t>
            </a:r>
          </a:p>
          <a:p>
            <a:endParaRPr lang="ru-RU" dirty="0" smtClean="0"/>
          </a:p>
          <a:p>
            <a:r>
              <a:rPr lang="ru-RU" dirty="0" smtClean="0"/>
              <a:t>Оказана материальная помощь на </a:t>
            </a:r>
            <a:r>
              <a:rPr lang="ru-RU" sz="2000" b="1" dirty="0" smtClean="0"/>
              <a:t>460 тыс. руб</a:t>
            </a:r>
            <a:r>
              <a:rPr lang="ru-RU" b="1" dirty="0" smtClean="0"/>
              <a:t>. </a:t>
            </a:r>
            <a:r>
              <a:rPr lang="ru-RU" dirty="0" smtClean="0"/>
              <a:t>для выполнения ремонта.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694594" y="2480990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До начала ремонта</a:t>
            </a:r>
            <a:endParaRPr lang="ru-RU" sz="2400" b="1" dirty="0"/>
          </a:p>
        </p:txBody>
      </p:sp>
      <p:pic>
        <p:nvPicPr>
          <p:cNvPr id="1029" name="Picture 5" descr="C:\Users\ACER\Google Диск\ПрошенияКрымск\МНОГОДЕТНЫЕ СЕМЬИ, ДЕТИ ИНВАЛИДЫ\ЗАВЕРШЕННЫЕ\Крыжановская_Жемчужная,2\фото дома\IMG_29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575" y="3469549"/>
            <a:ext cx="3327744" cy="249580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CER\Google Диск\ПрошенияКрымск\МНОГОДЕТНЫЕ СЕМЬИ, ДЕТИ ИНВАЛИДЫ\ЗАВЕРШЕННЫЕ\Крыжановская_Жемчужная,2\фото дома\IMG_29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962445" y="3469550"/>
            <a:ext cx="3327742" cy="249580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CER\Google Диск\ПрошенияКрымск\МНОГОДЕТНЫЕ СЕМЬИ, ДЕТИ ИНВАЛИДЫ\ЗАВЕРШЕННЫЕ\Крыжановская_Жемчужная,2\фото дома\IMG_296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935228" y="3469550"/>
            <a:ext cx="3327743" cy="249580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512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2687" y="213780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После ремонта</a:t>
            </a:r>
            <a:endParaRPr lang="ru-RU" sz="2800" b="1" dirty="0"/>
          </a:p>
        </p:txBody>
      </p:sp>
      <p:pic>
        <p:nvPicPr>
          <p:cNvPr id="2053" name="Picture 5" descr="C:\Users\ACER\Google Диск\ПрошенияКрымск\МНОГОДЕТНЫЕ СЕМЬИ, ДЕТИ ИНВАЛИДЫ\ЗАВЕРШЕННЫЕ\Крыжановская_Жемчужная,2\фото дома\финал\IMG_42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877945"/>
            <a:ext cx="4568056" cy="342604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CER\Google Диск\ПрошенияКрымск\МНОГОДЕТНЫЕ СЕМЬИ, ДЕТИ ИНВАЛИДЫ\ЗАВЕРШЕННЫЕ\Крыжановская_Жемчужная,2\фото дома\финал\IMG_42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02" y="877945"/>
            <a:ext cx="2122158" cy="282954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CER\Google Диск\ПрошенияКрымск\МНОГОДЕТНЫЕ СЕМЬИ, ДЕТИ ИНВАЛИДЫ\ЗАВЕРШЕННЫЕ\Крыжановская_Жемчужная,2\фото дома\финал\IMG_426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909310"/>
            <a:ext cx="1944216" cy="25922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CER\Google Диск\ПрошенияКрымск\МНОГОДЕТНЫЕ СЕМЬИ, ДЕТИ ИНВАЛИДЫ\ЗАВЕРШЕННЫЕ\Крыжановская_Жемчужная,2\фото дома\финал\IMG_428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063" y="3897478"/>
            <a:ext cx="3487936" cy="261595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0403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603</TotalTime>
  <Words>395</Words>
  <Application>Microsoft Office PowerPoint</Application>
  <PresentationFormat>Экран (4:3)</PresentationFormat>
  <Paragraphs>59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Отчет о распределении общецерковных средств, собранных по программе «Помощь пострадавшим от наводнения 6-7 июня 2012  в г. Крымске и окрестностях </vt:lpstr>
      <vt:lpstr>Презентация PowerPoint</vt:lpstr>
      <vt:lpstr>Наводнение в г. Крымске и окрестностях 6-7 июня 2012 года</vt:lpstr>
      <vt:lpstr>Наводнение в г. Крымске и окрестностях 6-7 июня 2012 года</vt:lpstr>
      <vt:lpstr>Презентация PowerPoint</vt:lpstr>
      <vt:lpstr>Презентация PowerPoint</vt:lpstr>
      <vt:lpstr>  </vt:lpstr>
      <vt:lpstr> </vt:lpstr>
      <vt:lpstr>Структура оказанной помощи</vt:lpstr>
      <vt:lpstr>Общее число заявителей, которым была оказана помощь - 72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распределении общецерковных средств собранных по программе «Помощь пострадавшим от наводнения 6-7 июня 2012  в г. Крымске и окрестностях</dc:title>
  <dc:creator>ACER</dc:creator>
  <cp:lastModifiedBy>Василий Рулинский</cp:lastModifiedBy>
  <cp:revision>40</cp:revision>
  <cp:lastPrinted>2013-08-01T07:02:37Z</cp:lastPrinted>
  <dcterms:created xsi:type="dcterms:W3CDTF">2013-07-02T07:03:45Z</dcterms:created>
  <dcterms:modified xsi:type="dcterms:W3CDTF">2013-08-02T08:22:35Z</dcterms:modified>
</cp:coreProperties>
</file>