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7"/>
  </p:notesMasterIdLst>
  <p:sldIdLst>
    <p:sldId id="295" r:id="rId2"/>
    <p:sldId id="271" r:id="rId3"/>
    <p:sldId id="265" r:id="rId4"/>
    <p:sldId id="273" r:id="rId5"/>
    <p:sldId id="305" r:id="rId6"/>
    <p:sldId id="306" r:id="rId7"/>
    <p:sldId id="307" r:id="rId8"/>
    <p:sldId id="308" r:id="rId9"/>
    <p:sldId id="258" r:id="rId10"/>
    <p:sldId id="300" r:id="rId11"/>
    <p:sldId id="259" r:id="rId12"/>
    <p:sldId id="311" r:id="rId13"/>
    <p:sldId id="277" r:id="rId14"/>
    <p:sldId id="297" r:id="rId15"/>
    <p:sldId id="296" r:id="rId16"/>
    <p:sldId id="315" r:id="rId17"/>
    <p:sldId id="284" r:id="rId18"/>
    <p:sldId id="278" r:id="rId19"/>
    <p:sldId id="260" r:id="rId20"/>
    <p:sldId id="299" r:id="rId21"/>
    <p:sldId id="261" r:id="rId22"/>
    <p:sldId id="262" r:id="rId23"/>
    <p:sldId id="263" r:id="rId24"/>
    <p:sldId id="264" r:id="rId25"/>
    <p:sldId id="286" r:id="rId26"/>
    <p:sldId id="281" r:id="rId27"/>
    <p:sldId id="310" r:id="rId28"/>
    <p:sldId id="309" r:id="rId29"/>
    <p:sldId id="285" r:id="rId30"/>
    <p:sldId id="266" r:id="rId31"/>
    <p:sldId id="267" r:id="rId32"/>
    <p:sldId id="288" r:id="rId33"/>
    <p:sldId id="268" r:id="rId34"/>
    <p:sldId id="269" r:id="rId35"/>
    <p:sldId id="270" r:id="rId36"/>
    <p:sldId id="301" r:id="rId37"/>
    <p:sldId id="302" r:id="rId38"/>
    <p:sldId id="289" r:id="rId39"/>
    <p:sldId id="298" r:id="rId40"/>
    <p:sldId id="303" r:id="rId41"/>
    <p:sldId id="304" r:id="rId42"/>
    <p:sldId id="294" r:id="rId43"/>
    <p:sldId id="312" r:id="rId44"/>
    <p:sldId id="314" r:id="rId45"/>
    <p:sldId id="272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33CC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1622" autoAdjust="0"/>
  </p:normalViewPr>
  <p:slideViewPr>
    <p:cSldViewPr snapToGrid="0">
      <p:cViewPr varScale="1">
        <p:scale>
          <a:sx n="63" d="100"/>
          <a:sy n="63" d="100"/>
        </p:scale>
        <p:origin x="-764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09C7EE-83DE-4F73-8EF0-04AA0F0E2DB6}" type="datetimeFigureOut">
              <a:rPr lang="ru-RU" smtClean="0"/>
              <a:pPr/>
              <a:t>07.09.2020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7E5C6-4332-4F5F-92F3-0EFDE714344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7819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7E5C6-4332-4F5F-92F3-0EFDE7143441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219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7E5C6-4332-4F5F-92F3-0EFDE7143441}" type="slidenum">
              <a:rPr lang="ru-RU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7039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7E5C6-4332-4F5F-92F3-0EFDE7143441}" type="slidenum">
              <a:rPr lang="ru-RU" smtClean="0"/>
              <a:pPr/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1229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73" y="221746"/>
            <a:ext cx="11400817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60323" y="215730"/>
            <a:ext cx="754866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ru-RU" dirty="0">
                <a:solidFill>
                  <a:schemeClr val="bg1"/>
                </a:solidFill>
              </a:rPr>
              <a:t>Государственное бюджетное образовательное учреждение </a:t>
            </a:r>
            <a:r>
              <a:rPr lang="ru-RU" altLang="ru-RU" dirty="0" err="1">
                <a:solidFill>
                  <a:schemeClr val="bg1"/>
                </a:solidFill>
              </a:rPr>
              <a:t>г.Москвы</a:t>
            </a:r>
            <a:endParaRPr lang="ru-RU" altLang="ru-RU" dirty="0">
              <a:solidFill>
                <a:schemeClr val="bg1"/>
              </a:solidFill>
            </a:endParaRPr>
          </a:p>
          <a:p>
            <a:pPr algn="r"/>
            <a:r>
              <a:rPr lang="ru-RU" altLang="ru-RU" sz="2800" dirty="0">
                <a:solidFill>
                  <a:srgbClr val="FF0000"/>
                </a:solidFill>
              </a:rPr>
              <a:t>Свято-</a:t>
            </a:r>
            <a:r>
              <a:rPr lang="ru-RU" altLang="ru-RU" sz="2800" dirty="0" err="1">
                <a:solidFill>
                  <a:srgbClr val="FF0000"/>
                </a:solidFill>
              </a:rPr>
              <a:t>Димитриевское</a:t>
            </a:r>
            <a:r>
              <a:rPr lang="ru-RU" altLang="ru-RU" sz="2800" dirty="0">
                <a:solidFill>
                  <a:srgbClr val="FF0000"/>
                </a:solidFill>
              </a:rPr>
              <a:t> училище</a:t>
            </a:r>
          </a:p>
          <a:p>
            <a:pPr algn="r"/>
            <a:r>
              <a:rPr lang="ru-RU" altLang="ru-RU" sz="2800" dirty="0">
                <a:solidFill>
                  <a:srgbClr val="FF0000"/>
                </a:solidFill>
              </a:rPr>
              <a:t> сестёр милосердия</a:t>
            </a:r>
          </a:p>
          <a:p>
            <a:pPr algn="r"/>
            <a:r>
              <a:rPr lang="ru-RU" altLang="ru-RU" dirty="0">
                <a:solidFill>
                  <a:schemeClr val="bg1"/>
                </a:solidFill>
              </a:rPr>
              <a:t>д</a:t>
            </a:r>
            <a:r>
              <a:rPr lang="ru-RU" altLang="ru-RU" dirty="0" smtClean="0">
                <a:solidFill>
                  <a:schemeClr val="bg1"/>
                </a:solidFill>
              </a:rPr>
              <a:t>епартамента </a:t>
            </a:r>
            <a:r>
              <a:rPr lang="ru-RU" altLang="ru-RU" dirty="0">
                <a:solidFill>
                  <a:schemeClr val="bg1"/>
                </a:solidFill>
              </a:rPr>
              <a:t>здравоохранения </a:t>
            </a:r>
            <a:r>
              <a:rPr lang="ru-RU" altLang="ru-RU" dirty="0" err="1">
                <a:solidFill>
                  <a:schemeClr val="bg1"/>
                </a:solidFill>
              </a:rPr>
              <a:t>г.Москвы</a:t>
            </a:r>
            <a:endParaRPr lang="ru-RU" altLang="ru-RU" dirty="0">
              <a:solidFill>
                <a:schemeClr val="bg1"/>
              </a:solidFill>
            </a:endParaRPr>
          </a:p>
          <a:p>
            <a:endParaRPr lang="ru-RU" alt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2766" y="5361376"/>
            <a:ext cx="101362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800" b="1" dirty="0">
                <a:solidFill>
                  <a:srgbClr val="FFFF00"/>
                </a:solidFill>
              </a:rPr>
              <a:t>преподаватель  </a:t>
            </a:r>
            <a:r>
              <a:rPr lang="ru-RU" altLang="ru-RU" sz="2800" b="1" dirty="0" smtClean="0">
                <a:solidFill>
                  <a:srgbClr val="FFFF00"/>
                </a:solidFill>
              </a:rPr>
              <a:t>профессионального </a:t>
            </a:r>
            <a:r>
              <a:rPr lang="ru-RU" altLang="ru-RU" sz="2800" b="1" smtClean="0">
                <a:solidFill>
                  <a:srgbClr val="FFFF00"/>
                </a:solidFill>
              </a:rPr>
              <a:t>модуля  </a:t>
            </a:r>
            <a:endParaRPr lang="ru-RU" altLang="ru-RU" sz="2800" b="1" dirty="0" smtClean="0">
              <a:solidFill>
                <a:srgbClr val="FFFF00"/>
              </a:solidFill>
            </a:endParaRPr>
          </a:p>
          <a:p>
            <a:r>
              <a:rPr lang="ru-RU" altLang="ru-RU" sz="2800" i="1" dirty="0">
                <a:solidFill>
                  <a:srgbClr val="FFFF00"/>
                </a:solidFill>
              </a:rPr>
              <a:t>м</a:t>
            </a:r>
            <a:r>
              <a:rPr lang="ru-RU" altLang="ru-RU" sz="2800" i="1" dirty="0" smtClean="0">
                <a:solidFill>
                  <a:srgbClr val="FFFF00"/>
                </a:solidFill>
              </a:rPr>
              <a:t>ладшая медицинская сестра по уходу за пациентами</a:t>
            </a:r>
            <a:endParaRPr lang="ru-RU" altLang="ru-RU" sz="2800" i="1" dirty="0">
              <a:solidFill>
                <a:srgbClr val="FFFF00"/>
              </a:solidFill>
            </a:endParaRPr>
          </a:p>
          <a:p>
            <a:r>
              <a:rPr lang="ru-RU" altLang="ru-RU" sz="2800" b="1" dirty="0">
                <a:solidFill>
                  <a:srgbClr val="FFFF00"/>
                </a:solidFill>
              </a:rPr>
              <a:t>Кравченко Татьяна  Евгеньевна</a:t>
            </a:r>
          </a:p>
        </p:txBody>
      </p:sp>
    </p:spTree>
    <p:extLst>
      <p:ext uri="{BB962C8B-B14F-4D97-AF65-F5344CB8AC3E}">
        <p14:creationId xmlns:p14="http://schemas.microsoft.com/office/powerpoint/2010/main" val="41475108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19315"/>
            <a:ext cx="10515600" cy="5469502"/>
          </a:xfrm>
        </p:spPr>
        <p:txBody>
          <a:bodyPr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ru-RU" sz="6600" b="1" i="1" dirty="0" smtClean="0">
                <a:solidFill>
                  <a:srgbClr val="FFFF00"/>
                </a:solidFill>
              </a:rPr>
              <a:t>ПРИНЦИПЫ </a:t>
            </a:r>
            <a:br>
              <a:rPr lang="ru-RU" sz="6600" b="1" i="1" dirty="0" smtClean="0">
                <a:solidFill>
                  <a:srgbClr val="FFFF00"/>
                </a:solidFill>
              </a:rPr>
            </a:br>
            <a:r>
              <a:rPr lang="ru-RU" sz="6600" b="1" i="1" dirty="0" smtClean="0">
                <a:solidFill>
                  <a:srgbClr val="FFFF00"/>
                </a:solidFill>
              </a:rPr>
              <a:t>БЕЗОПАСНОГО </a:t>
            </a:r>
            <a:br>
              <a:rPr lang="ru-RU" sz="6600" b="1" i="1" dirty="0" smtClean="0">
                <a:solidFill>
                  <a:srgbClr val="FFFF00"/>
                </a:solidFill>
              </a:rPr>
            </a:br>
            <a:r>
              <a:rPr lang="ru-RU" sz="6600" b="1" i="1" dirty="0" smtClean="0">
                <a:solidFill>
                  <a:srgbClr val="FFFF00"/>
                </a:solidFill>
              </a:rPr>
              <a:t>ПЕРЕМЕЩЕНИЯ</a:t>
            </a:r>
            <a:endParaRPr lang="ru-RU" sz="6600" b="1" i="1" dirty="0">
              <a:solidFill>
                <a:srgbClr val="FFFF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89586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101600"/>
            <a:ext cx="10515600" cy="8001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r>
              <a:rPr lang="ru-RU" sz="2800" b="1" i="1" dirty="0" smtClean="0">
                <a:solidFill>
                  <a:srgbClr val="FF3399"/>
                </a:solidFill>
              </a:rPr>
              <a:t/>
            </a:r>
            <a:br>
              <a:rPr lang="ru-RU" sz="2800" b="1" i="1" dirty="0" smtClean="0">
                <a:solidFill>
                  <a:srgbClr val="FF3399"/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 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54000" y="1054100"/>
            <a:ext cx="11760200" cy="5799564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1. думайте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прежде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действия</a:t>
            </a:r>
          </a:p>
          <a:p>
            <a:pPr marL="742950" lvl="0" indent="-742950" algn="ctr">
              <a:buAutoNum type="arabicPeriod" startAt="9"/>
            </a:pPr>
            <a:endParaRPr lang="ru-RU" sz="3600" b="1" dirty="0" smtClean="0">
              <a:solidFill>
                <a:srgbClr val="FF3399"/>
              </a:solidFill>
            </a:endParaRPr>
          </a:p>
          <a:p>
            <a:pPr lvl="0" algn="ctr"/>
            <a:endParaRPr lang="ru-RU" sz="3600" b="1" dirty="0" smtClean="0">
              <a:solidFill>
                <a:srgbClr val="FF3399"/>
              </a:solidFill>
            </a:endParaRPr>
          </a:p>
          <a:p>
            <a:pPr lvl="0" algn="ctr"/>
            <a:endParaRPr lang="ru-RU" sz="3600" b="1" dirty="0">
              <a:solidFill>
                <a:srgbClr val="FF3399"/>
              </a:solidFill>
            </a:endParaRPr>
          </a:p>
          <a:p>
            <a:pPr lvl="0" algn="ctr"/>
            <a:endParaRPr lang="ru-RU" sz="3600" b="1" dirty="0" smtClean="0">
              <a:solidFill>
                <a:srgbClr val="FF3399"/>
              </a:solidFill>
            </a:endParaRPr>
          </a:p>
          <a:p>
            <a:pPr lvl="0" algn="ctr"/>
            <a:endParaRPr lang="ru-RU" sz="3600" b="1" dirty="0">
              <a:solidFill>
                <a:srgbClr val="FF3399"/>
              </a:solidFill>
            </a:endParaRPr>
          </a:p>
          <a:p>
            <a:pPr lvl="0" algn="ctr"/>
            <a:endParaRPr lang="ru-RU" sz="3600" b="1" dirty="0" smtClean="0">
              <a:solidFill>
                <a:srgbClr val="FF3399"/>
              </a:solidFill>
            </a:endParaRPr>
          </a:p>
          <a:p>
            <a:pPr lvl="0" algn="ctr"/>
            <a:endParaRPr lang="ru-RU" sz="3600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328725"/>
            <a:ext cx="6527800" cy="2998402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366479" y="5540457"/>
            <a:ext cx="6825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мысленно    совершите  перемещение      и  возвращение  в  исходное  положение</a:t>
            </a:r>
            <a:endParaRPr lang="ru-RU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4" t="28515" b="18978"/>
          <a:stretch/>
        </p:blipFill>
        <p:spPr>
          <a:xfrm>
            <a:off x="165100" y="1960196"/>
            <a:ext cx="5969000" cy="2305636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846528" y="4694874"/>
            <a:ext cx="39274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подумайте, что вы </a:t>
            </a:r>
            <a:endParaRPr lang="ru-RU" sz="2800" dirty="0" smtClean="0"/>
          </a:p>
          <a:p>
            <a:pPr algn="ctr"/>
            <a:r>
              <a:rPr lang="ru-RU" sz="2800" dirty="0" smtClean="0"/>
              <a:t>хотите </a:t>
            </a:r>
            <a:r>
              <a:rPr lang="ru-RU" sz="2800" dirty="0"/>
              <a:t>сделать;</a:t>
            </a:r>
          </a:p>
        </p:txBody>
      </p:sp>
    </p:spTree>
    <p:extLst>
      <p:ext uri="{BB962C8B-B14F-4D97-AF65-F5344CB8AC3E}">
        <p14:creationId xmlns:p14="http://schemas.microsoft.com/office/powerpoint/2010/main" val="366188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657" y="1983415"/>
            <a:ext cx="3507399" cy="2767880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475" y="1972236"/>
            <a:ext cx="4683443" cy="2774000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98910" y="0"/>
            <a:ext cx="1159219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i="1" dirty="0">
                <a:solidFill>
                  <a:srgbClr val="FFFF00"/>
                </a:solidFill>
              </a:rPr>
              <a:t>ПРИНЦИПЫ    БЕЗОПАСНОГО   </a:t>
            </a:r>
            <a:r>
              <a:rPr lang="ru-RU" sz="2500" b="1" i="1" dirty="0" smtClean="0">
                <a:solidFill>
                  <a:srgbClr val="FFFF00"/>
                </a:solidFill>
              </a:rPr>
              <a:t>ПЕРЕМЕЩЕНИЯ</a:t>
            </a:r>
            <a:r>
              <a:rPr lang="ru-RU" sz="2500" b="1" i="1" dirty="0"/>
              <a:t/>
            </a:r>
            <a:br>
              <a:rPr lang="ru-RU" sz="2500" b="1" i="1" dirty="0"/>
            </a:br>
            <a:r>
              <a:rPr lang="ru-RU" sz="2500" b="1" i="1" dirty="0">
                <a:solidFill>
                  <a:schemeClr val="accent2">
                    <a:lumMod val="75000"/>
                  </a:schemeClr>
                </a:solidFill>
              </a:rPr>
              <a:t>эффективное движение - основа практики по уходу </a:t>
            </a:r>
            <a:r>
              <a:rPr lang="ru-RU" sz="2500" b="1" i="1" dirty="0" smtClean="0">
                <a:solidFill>
                  <a:schemeClr val="accent2">
                    <a:lumMod val="75000"/>
                  </a:schemeClr>
                </a:solidFill>
              </a:rPr>
              <a:t>!!!</a:t>
            </a:r>
          </a:p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о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ценивайте ситуацию</a:t>
            </a:r>
          </a:p>
          <a:p>
            <a:pPr algn="ctr"/>
            <a:r>
              <a:rPr lang="ru-RU" sz="3200" b="1" dirty="0">
                <a:solidFill>
                  <a:srgbClr val="FFFF00"/>
                </a:solidFill>
              </a:rPr>
              <a:t>с</a:t>
            </a:r>
            <a:r>
              <a:rPr lang="ru-RU" sz="3200" b="1" dirty="0" smtClean="0">
                <a:solidFill>
                  <a:srgbClr val="FFFF00"/>
                </a:solidFill>
              </a:rPr>
              <a:t>ебя</a:t>
            </a:r>
            <a:r>
              <a:rPr lang="ru-RU" sz="3200" dirty="0" smtClean="0"/>
              <a:t> – усталость, возможности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40658" y="5074384"/>
            <a:ext cx="11259671" cy="163121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b="1" dirty="0" smtClean="0">
                <a:ln w="9525">
                  <a:solidFill>
                    <a:schemeClr val="tx1"/>
                  </a:solidFill>
                </a:ln>
              </a:rPr>
              <a:t>Командный принцип: </a:t>
            </a:r>
            <a:r>
              <a:rPr lang="ru-RU" sz="2000" dirty="0" smtClean="0">
                <a:ln w="9525">
                  <a:solidFill>
                    <a:schemeClr val="tx1"/>
                  </a:solidFill>
                </a:ln>
              </a:rPr>
              <a:t>не стесняться просить помощь и быстро отзываться на просьбу о помощи.</a:t>
            </a:r>
          </a:p>
          <a:p>
            <a:pPr marL="342900" indent="-342900">
              <a:buAutoNum type="arabicPeriod"/>
            </a:pPr>
            <a:r>
              <a:rPr lang="ru-RU" sz="2000" b="1" dirty="0" smtClean="0">
                <a:ln w="9525">
                  <a:solidFill>
                    <a:schemeClr val="tx1"/>
                  </a:solidFill>
                </a:ln>
              </a:rPr>
              <a:t>Возможности: </a:t>
            </a:r>
            <a:r>
              <a:rPr lang="ru-RU" sz="2000" dirty="0" smtClean="0">
                <a:ln w="9525">
                  <a:solidFill>
                    <a:schemeClr val="tx1"/>
                  </a:solidFill>
                </a:ln>
              </a:rPr>
              <a:t>если пациент меньше вас по комплекции, можете использовать ручные приёмы; если комплекция пациента равна вашей или больше, используйте специальное оборудование.</a:t>
            </a:r>
          </a:p>
          <a:p>
            <a:pPr marL="342900" indent="-342900">
              <a:buAutoNum type="arabicPeriod"/>
            </a:pPr>
            <a:r>
              <a:rPr lang="ru-RU" sz="2000" b="1" dirty="0" smtClean="0">
                <a:ln w="9525">
                  <a:solidFill>
                    <a:schemeClr val="tx1"/>
                  </a:solidFill>
                </a:ln>
              </a:rPr>
              <a:t>Усталость: </a:t>
            </a:r>
            <a:r>
              <a:rPr lang="ru-RU" sz="2000" dirty="0" smtClean="0">
                <a:ln w="9525">
                  <a:solidFill>
                    <a:schemeClr val="tx1"/>
                  </a:solidFill>
                </a:ln>
              </a:rPr>
              <a:t>не предпринимайте серьёзных перемещений без специального оборудования или помощника, если вы серьёзно  устали.</a:t>
            </a:r>
          </a:p>
        </p:txBody>
      </p:sp>
    </p:spTree>
    <p:extLst>
      <p:ext uri="{BB962C8B-B14F-4D97-AF65-F5344CB8AC3E}">
        <p14:creationId xmlns:p14="http://schemas.microsoft.com/office/powerpoint/2010/main" val="5298130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8910" y="0"/>
            <a:ext cx="11592199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i="1" dirty="0">
                <a:solidFill>
                  <a:srgbClr val="FFFF00"/>
                </a:solidFill>
              </a:rPr>
              <a:t>ПРИНЦИПЫ    БЕЗОПАСНОГО   </a:t>
            </a:r>
            <a:r>
              <a:rPr lang="ru-RU" sz="2500" b="1" i="1" dirty="0" smtClean="0">
                <a:solidFill>
                  <a:srgbClr val="FFFF00"/>
                </a:solidFill>
              </a:rPr>
              <a:t>ПЕРЕМЕЩЕНИЯ</a:t>
            </a:r>
            <a:r>
              <a:rPr lang="ru-RU" sz="2500" b="1" i="1" dirty="0"/>
              <a:t/>
            </a:r>
            <a:br>
              <a:rPr lang="ru-RU" sz="2500" b="1" i="1" dirty="0"/>
            </a:br>
            <a:r>
              <a:rPr lang="ru-RU" sz="2500" b="1" i="1" dirty="0">
                <a:solidFill>
                  <a:schemeClr val="accent2">
                    <a:lumMod val="75000"/>
                  </a:schemeClr>
                </a:solidFill>
              </a:rPr>
              <a:t>эффективное движение - основа практики по уходу </a:t>
            </a:r>
            <a:r>
              <a:rPr lang="ru-RU" sz="2500" b="1" i="1" dirty="0" smtClean="0">
                <a:solidFill>
                  <a:schemeClr val="accent2">
                    <a:lumMod val="75000"/>
                  </a:schemeClr>
                </a:solidFill>
              </a:rPr>
              <a:t>!!!</a:t>
            </a:r>
          </a:p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о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ценивайте ситуацию</a:t>
            </a:r>
          </a:p>
          <a:p>
            <a:pPr algn="ctr"/>
            <a:r>
              <a:rPr lang="ru-RU" sz="3000" b="1" dirty="0" smtClean="0">
                <a:solidFill>
                  <a:srgbClr val="FFFF00"/>
                </a:solidFill>
              </a:rPr>
              <a:t>помощника</a:t>
            </a:r>
            <a:r>
              <a:rPr lang="ru-RU" sz="3000" b="1" dirty="0" smtClean="0"/>
              <a:t> – </a:t>
            </a:r>
            <a:r>
              <a:rPr lang="ru-RU" sz="3000" dirty="0" smtClean="0"/>
              <a:t>выбирайте помощника похожего на вас ростом и весом или хотя бы ростом; или выбирайте способ перемещения учитывающий разницу в комплекции </a:t>
            </a:r>
            <a:endParaRPr lang="ru-RU" sz="3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7" b="5321"/>
          <a:stretch/>
        </p:blipFill>
        <p:spPr>
          <a:xfrm>
            <a:off x="1690456" y="2754996"/>
            <a:ext cx="8233032" cy="3987385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7013535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8910" y="0"/>
            <a:ext cx="11592199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i="1" dirty="0">
                <a:solidFill>
                  <a:srgbClr val="FFFF00"/>
                </a:solidFill>
              </a:rPr>
              <a:t>ПРИНЦИПЫ    БЕЗОПАСНОГО   </a:t>
            </a:r>
            <a:r>
              <a:rPr lang="ru-RU" sz="2500" b="1" i="1" dirty="0" smtClean="0">
                <a:solidFill>
                  <a:srgbClr val="FFFF00"/>
                </a:solidFill>
              </a:rPr>
              <a:t>ПЕРЕМЕЩЕНИЯ</a:t>
            </a:r>
            <a:r>
              <a:rPr lang="ru-RU" sz="2500" b="1" i="1" dirty="0"/>
              <a:t/>
            </a:r>
            <a:br>
              <a:rPr lang="ru-RU" sz="2500" b="1" i="1" dirty="0"/>
            </a:br>
            <a:r>
              <a:rPr lang="ru-RU" sz="2500" b="1" i="1" dirty="0">
                <a:solidFill>
                  <a:schemeClr val="accent2">
                    <a:lumMod val="75000"/>
                  </a:schemeClr>
                </a:solidFill>
              </a:rPr>
              <a:t>эффективное движение - основа практики по уходу </a:t>
            </a:r>
            <a:r>
              <a:rPr lang="ru-RU" sz="2500" b="1" i="1" dirty="0" smtClean="0">
                <a:solidFill>
                  <a:schemeClr val="accent2">
                    <a:lumMod val="75000"/>
                  </a:schemeClr>
                </a:solidFill>
              </a:rPr>
              <a:t>!!!</a:t>
            </a:r>
          </a:p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о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ценивайте ситуацию</a:t>
            </a:r>
          </a:p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способ</a:t>
            </a:r>
            <a:r>
              <a:rPr lang="ru-RU" sz="3200" dirty="0" smtClean="0"/>
              <a:t> – можно ли избежать перемещения только руками, какие приспособления и технику можно использовать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" t="22537" r="25751" b="21823"/>
          <a:stretch/>
        </p:blipFill>
        <p:spPr>
          <a:xfrm>
            <a:off x="204038" y="2339102"/>
            <a:ext cx="4038179" cy="2247888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t="1921" r="3118" b="4709"/>
          <a:stretch/>
        </p:blipFill>
        <p:spPr>
          <a:xfrm>
            <a:off x="7929797" y="2339102"/>
            <a:ext cx="2383435" cy="2358990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333" y="3891353"/>
            <a:ext cx="4186464" cy="2833914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7" name="Рисунок 6" descr="http://static.wixstatic.com/media/e3c784_82155ca907de42c292ffe1298dac4066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5"/>
          <a:stretch/>
        </p:blipFill>
        <p:spPr bwMode="auto">
          <a:xfrm>
            <a:off x="10013429" y="3991592"/>
            <a:ext cx="1777063" cy="2733675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4414900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8910" y="-74951"/>
            <a:ext cx="1159219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i="1" dirty="0">
                <a:solidFill>
                  <a:srgbClr val="FFFF00"/>
                </a:solidFill>
              </a:rPr>
              <a:t>ПРИНЦИПЫ    БЕЗОПАСНОГО   </a:t>
            </a:r>
            <a:r>
              <a:rPr lang="ru-RU" sz="2500" b="1" i="1" dirty="0" smtClean="0">
                <a:solidFill>
                  <a:srgbClr val="FFFF00"/>
                </a:solidFill>
              </a:rPr>
              <a:t>ПЕРЕМЕЩЕНИЯ</a:t>
            </a:r>
            <a:r>
              <a:rPr lang="ru-RU" sz="2500" b="1" i="1" dirty="0"/>
              <a:t/>
            </a:r>
            <a:br>
              <a:rPr lang="ru-RU" sz="2500" b="1" i="1" dirty="0"/>
            </a:br>
            <a:r>
              <a:rPr lang="ru-RU" sz="2500" b="1" i="1" dirty="0">
                <a:solidFill>
                  <a:schemeClr val="accent2">
                    <a:lumMod val="75000"/>
                  </a:schemeClr>
                </a:solidFill>
              </a:rPr>
              <a:t>эффективное движение - основа практики по уходу </a:t>
            </a:r>
            <a:r>
              <a:rPr lang="ru-RU" sz="2500" b="1" i="1" dirty="0" smtClean="0">
                <a:solidFill>
                  <a:schemeClr val="accent2">
                    <a:lumMod val="75000"/>
                  </a:schemeClr>
                </a:solidFill>
              </a:rPr>
              <a:t>!!!</a:t>
            </a:r>
          </a:p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о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ценивайте ситуацию</a:t>
            </a:r>
          </a:p>
          <a:p>
            <a:pPr algn="ctr"/>
            <a:r>
              <a:rPr lang="ru-RU" sz="3000" b="1" dirty="0" smtClean="0">
                <a:solidFill>
                  <a:srgbClr val="FFFF00"/>
                </a:solidFill>
              </a:rPr>
              <a:t>оборудование</a:t>
            </a:r>
            <a:r>
              <a:rPr lang="ru-RU" sz="3000" b="1" dirty="0" smtClean="0"/>
              <a:t> – </a:t>
            </a:r>
            <a:r>
              <a:rPr lang="ru-RU" sz="3000" dirty="0" smtClean="0"/>
              <a:t> исправное </a:t>
            </a:r>
          </a:p>
          <a:p>
            <a:pPr algn="ctr"/>
            <a:r>
              <a:rPr lang="ru-RU" sz="3000" dirty="0" smtClean="0"/>
              <a:t>(подвижные и съёмные части, колёса, тормоза)</a:t>
            </a:r>
            <a:endParaRPr lang="ru-RU" sz="3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9" r="3760"/>
          <a:stretch/>
        </p:blipFill>
        <p:spPr>
          <a:xfrm>
            <a:off x="7555043" y="2647393"/>
            <a:ext cx="4242216" cy="3757668"/>
          </a:xfrm>
          <a:prstGeom prst="rect">
            <a:avLst/>
          </a:prstGeom>
          <a:ln w="76200">
            <a:solidFill>
              <a:srgbClr val="FFC000">
                <a:alpha val="99000"/>
              </a:srgb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" t="4325" r="917" b="2005"/>
          <a:stretch/>
        </p:blipFill>
        <p:spPr>
          <a:xfrm>
            <a:off x="573712" y="2642529"/>
            <a:ext cx="6156871" cy="3762532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940365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988" y="356577"/>
            <a:ext cx="1159219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i="1" dirty="0">
                <a:solidFill>
                  <a:srgbClr val="FFFF00"/>
                </a:solidFill>
              </a:rPr>
              <a:t>ПРИНЦИПЫ    БЕЗОПАСНОГО   </a:t>
            </a:r>
            <a:r>
              <a:rPr lang="ru-RU" sz="2500" b="1" i="1" dirty="0" smtClean="0">
                <a:solidFill>
                  <a:srgbClr val="FFFF00"/>
                </a:solidFill>
              </a:rPr>
              <a:t>ПЕРЕМЕЩЕНИЯ</a:t>
            </a:r>
            <a:r>
              <a:rPr lang="ru-RU" sz="2500" b="1" i="1" dirty="0"/>
              <a:t/>
            </a:r>
            <a:br>
              <a:rPr lang="ru-RU" sz="2500" b="1" i="1" dirty="0"/>
            </a:br>
            <a:r>
              <a:rPr lang="ru-RU" sz="2500" b="1" i="1" dirty="0">
                <a:solidFill>
                  <a:schemeClr val="accent2">
                    <a:lumMod val="75000"/>
                  </a:schemeClr>
                </a:solidFill>
              </a:rPr>
              <a:t>эффективное движение - основа практики по уходу </a:t>
            </a:r>
            <a:r>
              <a:rPr lang="ru-RU" sz="2500" b="1" i="1" dirty="0" smtClean="0">
                <a:solidFill>
                  <a:schemeClr val="accent2">
                    <a:lumMod val="75000"/>
                  </a:schemeClr>
                </a:solidFill>
              </a:rPr>
              <a:t>!!!</a:t>
            </a:r>
          </a:p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о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ценивайте ситуацию</a:t>
            </a:r>
          </a:p>
          <a:p>
            <a:pPr algn="ctr"/>
            <a:r>
              <a:rPr lang="ru-RU" sz="3000" b="1" dirty="0">
                <a:solidFill>
                  <a:srgbClr val="FFFF00"/>
                </a:solidFill>
              </a:rPr>
              <a:t>п</a:t>
            </a:r>
            <a:r>
              <a:rPr lang="ru-RU" sz="3000" b="1" dirty="0" smtClean="0">
                <a:solidFill>
                  <a:srgbClr val="FFFF00"/>
                </a:solidFill>
              </a:rPr>
              <a:t>ространство </a:t>
            </a:r>
            <a:r>
              <a:rPr lang="ru-RU" sz="3000" dirty="0" smtClean="0"/>
              <a:t>– достаточное  (если необходимо  перемещайте предметы, оборудование и кровать), нескользкое</a:t>
            </a:r>
          </a:p>
          <a:p>
            <a:pPr algn="ctr"/>
            <a:endParaRPr lang="ru-RU" sz="3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3" t="27104" r="12003" b="15628"/>
          <a:stretch/>
        </p:blipFill>
        <p:spPr>
          <a:xfrm>
            <a:off x="7537206" y="2864956"/>
            <a:ext cx="3735398" cy="3571804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0" t="4086" r="1396" b="4005"/>
          <a:stretch/>
        </p:blipFill>
        <p:spPr>
          <a:xfrm>
            <a:off x="671483" y="2864956"/>
            <a:ext cx="5834250" cy="3571804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0975338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4777" y="0"/>
            <a:ext cx="10515600" cy="1394085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r>
              <a:rPr lang="ru-RU" sz="2800" b="1" i="1" dirty="0" smtClean="0">
                <a:solidFill>
                  <a:srgbClr val="FF3399"/>
                </a:solidFill>
              </a:rPr>
              <a:t/>
            </a:r>
            <a:br>
              <a:rPr lang="ru-RU" sz="2800" b="1" i="1" dirty="0" smtClean="0">
                <a:solidFill>
                  <a:srgbClr val="FF3399"/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уходу!!!</a:t>
            </a:r>
            <a:b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99607" y="1176807"/>
            <a:ext cx="5771213" cy="4798489"/>
          </a:xfrm>
        </p:spPr>
        <p:txBody>
          <a:bodyPr>
            <a:normAutofit fontScale="92500"/>
          </a:bodyPr>
          <a:lstStyle/>
          <a:p>
            <a:pPr lvl="0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3. обсуждайте с другими</a:t>
            </a:r>
          </a:p>
          <a:p>
            <a:pPr lvl="0"/>
            <a:endParaRPr lang="ru-RU" sz="3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3600" dirty="0" smtClean="0"/>
              <a:t>пациент </a:t>
            </a:r>
            <a:r>
              <a:rPr lang="ru-RU" sz="3600" dirty="0"/>
              <a:t>должен быть </a:t>
            </a:r>
            <a:r>
              <a:rPr lang="ru-RU" sz="3600" dirty="0" smtClean="0"/>
              <a:t>информирован и участвовать в обсуждении;</a:t>
            </a:r>
            <a:endParaRPr lang="ru-RU" sz="3600" b="1" dirty="0" smtClean="0">
              <a:solidFill>
                <a:srgbClr val="FF3399"/>
              </a:solidFill>
            </a:endParaRPr>
          </a:p>
          <a:p>
            <a:pPr lvl="0"/>
            <a:r>
              <a:rPr lang="ru-RU" sz="3600" dirty="0" smtClean="0"/>
              <a:t>все </a:t>
            </a:r>
            <a:r>
              <a:rPr lang="ru-RU" sz="3600" dirty="0"/>
              <a:t>должны знать, что они </a:t>
            </a:r>
            <a:r>
              <a:rPr lang="ru-RU" sz="3600" dirty="0" smtClean="0"/>
              <a:t>делают;</a:t>
            </a:r>
          </a:p>
          <a:p>
            <a:pPr lvl="0"/>
            <a:r>
              <a:rPr lang="ru-RU" sz="3600" dirty="0"/>
              <a:t>в</a:t>
            </a:r>
            <a:r>
              <a:rPr lang="ru-RU" sz="3600" dirty="0" smtClean="0"/>
              <a:t>се должны знать кто объясняет </a:t>
            </a:r>
            <a:r>
              <a:rPr lang="ru-RU" sz="3600" dirty="0"/>
              <a:t>и подаёт команды</a:t>
            </a:r>
            <a:r>
              <a:rPr lang="ru-RU" sz="3600" dirty="0" smtClean="0"/>
              <a:t>; 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1" r="12307"/>
          <a:stretch/>
        </p:blipFill>
        <p:spPr>
          <a:xfrm>
            <a:off x="6543882" y="1341541"/>
            <a:ext cx="5081665" cy="4686300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7127517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81001"/>
            <a:ext cx="10515600" cy="939799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r>
              <a:rPr lang="ru-RU" sz="2800" b="1" i="1" dirty="0" smtClean="0">
                <a:solidFill>
                  <a:srgbClr val="FF3399"/>
                </a:solidFill>
              </a:rPr>
              <a:t/>
            </a:r>
            <a:br>
              <a:rPr lang="ru-RU" sz="2800" b="1" i="1" dirty="0" smtClean="0">
                <a:solidFill>
                  <a:srgbClr val="FF3399"/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612096" y="1785257"/>
            <a:ext cx="8979704" cy="4188958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4.  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читайте для синхронного начала движения:</a:t>
            </a:r>
          </a:p>
          <a:p>
            <a:pPr lvl="0"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«внимание» - «приготовились» - глагол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</a:p>
          <a:p>
            <a:pPr lvl="0" algn="ctr"/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обозначающий планируемое действие</a:t>
            </a:r>
          </a:p>
          <a:p>
            <a:pPr lvl="0" algn="ctr"/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(например, пересаживаю)</a:t>
            </a:r>
          </a:p>
          <a:p>
            <a:pPr lvl="0" algn="ctr"/>
            <a:r>
              <a:rPr lang="ru-RU" sz="3600" dirty="0" smtClean="0">
                <a:solidFill>
                  <a:schemeClr val="tx1"/>
                </a:solidFill>
              </a:rPr>
              <a:t>данная форма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ru-RU" sz="3600" dirty="0" smtClean="0">
                <a:solidFill>
                  <a:schemeClr val="tx1"/>
                </a:solidFill>
              </a:rPr>
              <a:t>не пугает пациента и лучше ориентирует помощников</a:t>
            </a:r>
          </a:p>
          <a:p>
            <a:pPr lvl="0" algn="ctr"/>
            <a:endParaRPr lang="ru-RU" sz="3600" b="1" dirty="0" smtClean="0">
              <a:solidFill>
                <a:srgbClr val="FF3399"/>
              </a:solidFill>
            </a:endParaRPr>
          </a:p>
          <a:p>
            <a:pPr lvl="0" algn="ctr"/>
            <a:endParaRPr lang="ru-RU" sz="3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7875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17501"/>
            <a:ext cx="10515600" cy="90170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br>
              <a:rPr lang="ru-RU" sz="2800" b="1" i="1" dirty="0" smtClean="0">
                <a:solidFill>
                  <a:srgbClr val="FFFF00"/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13949" y="1480020"/>
            <a:ext cx="11767278" cy="5220583"/>
          </a:xfrm>
        </p:spPr>
        <p:txBody>
          <a:bodyPr>
            <a:normAutofit lnSpcReduction="10000"/>
          </a:bodyPr>
          <a:lstStyle/>
          <a:p>
            <a:pPr marL="742950" lvl="0" indent="-742950" algn="ctr">
              <a:buAutoNum type="arabicPeriod" startAt="5"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расслабьтесь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при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подготовке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 при перемещении напряжение 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не должно быть большим 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endParaRPr lang="ru-RU" sz="3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r>
              <a:rPr lang="ru-RU" sz="3600" dirty="0" smtClean="0"/>
              <a:t> </a:t>
            </a:r>
            <a:r>
              <a:rPr lang="ru-RU" sz="3600" u="sng" dirty="0" smtClean="0"/>
              <a:t>при частом </a:t>
            </a:r>
            <a:r>
              <a:rPr lang="ru-RU" sz="3600" u="sng" dirty="0"/>
              <a:t>и </a:t>
            </a:r>
            <a:r>
              <a:rPr lang="ru-RU" sz="3600" u="sng" dirty="0" smtClean="0"/>
              <a:t>длительном сокращении </a:t>
            </a:r>
            <a:r>
              <a:rPr lang="ru-RU" sz="3600" u="sng" dirty="0"/>
              <a:t>мышц </a:t>
            </a:r>
            <a:endParaRPr lang="ru-RU" sz="3600" u="sng" dirty="0" smtClean="0"/>
          </a:p>
          <a:p>
            <a:pPr lvl="0" algn="ctr"/>
            <a:r>
              <a:rPr lang="ru-RU" sz="3600" dirty="0" smtClean="0"/>
              <a:t>уменьшается снабжение кислородом, </a:t>
            </a:r>
          </a:p>
          <a:p>
            <a:pPr lvl="0" algn="ctr"/>
            <a:r>
              <a:rPr lang="ru-RU" sz="3600" dirty="0" smtClean="0"/>
              <a:t>накапливается молочная кислота, </a:t>
            </a:r>
          </a:p>
          <a:p>
            <a:pPr lvl="0" algn="ctr"/>
            <a:r>
              <a:rPr lang="ru-RU" sz="3600" dirty="0" smtClean="0"/>
              <a:t>не вырабатывается АТФ</a:t>
            </a:r>
          </a:p>
          <a:p>
            <a:pPr lvl="0" algn="ctr"/>
            <a:r>
              <a:rPr lang="ru-RU" sz="3600" dirty="0" smtClean="0"/>
              <a:t>теряется эластичность мышц, </a:t>
            </a:r>
          </a:p>
          <a:p>
            <a:pPr lvl="0" algn="ctr"/>
            <a:r>
              <a:rPr lang="ru-RU" sz="3600" u="sng" dirty="0" smtClean="0"/>
              <a:t>значительно повышается </a:t>
            </a:r>
            <a:r>
              <a:rPr lang="ru-RU" sz="3600" u="sng" dirty="0"/>
              <a:t>риск </a:t>
            </a:r>
            <a:r>
              <a:rPr lang="ru-RU" sz="3600" u="sng" dirty="0" smtClean="0"/>
              <a:t>травм</a:t>
            </a:r>
            <a:endParaRPr lang="ru-RU" sz="3600" u="sng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32328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364" y="4559238"/>
            <a:ext cx="115892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C000"/>
                </a:solidFill>
              </a:rPr>
              <a:t>п</a:t>
            </a:r>
            <a:r>
              <a:rPr lang="ru-RU" sz="2800" dirty="0" smtClean="0">
                <a:solidFill>
                  <a:srgbClr val="FFC000"/>
                </a:solidFill>
              </a:rPr>
              <a:t>ри расслаблении мышц происходит выработка</a:t>
            </a:r>
          </a:p>
          <a:p>
            <a:r>
              <a:rPr lang="ru-RU" sz="2800" dirty="0" smtClean="0">
                <a:solidFill>
                  <a:srgbClr val="FFC000"/>
                </a:solidFill>
              </a:rPr>
              <a:t> АТФ и утилизация молочной кислоты      </a:t>
            </a:r>
          </a:p>
          <a:p>
            <a:r>
              <a:rPr lang="ru-RU" sz="2800" dirty="0">
                <a:solidFill>
                  <a:srgbClr val="FFC000"/>
                </a:solidFill>
              </a:rPr>
              <a:t> </a:t>
            </a:r>
            <a:r>
              <a:rPr lang="ru-RU" sz="2800" dirty="0" smtClean="0">
                <a:solidFill>
                  <a:srgbClr val="FFC000"/>
                </a:solidFill>
              </a:rPr>
              <a:t>                                                                                                  АТФ (</a:t>
            </a:r>
            <a:r>
              <a:rPr lang="ru-RU" sz="2800" dirty="0" err="1" smtClean="0">
                <a:solidFill>
                  <a:srgbClr val="FFC000"/>
                </a:solidFill>
              </a:rPr>
              <a:t>аденозинтрифосфат</a:t>
            </a:r>
            <a:r>
              <a:rPr lang="ru-RU" sz="2800" dirty="0" smtClean="0">
                <a:solidFill>
                  <a:srgbClr val="FFC000"/>
                </a:solidFill>
              </a:rPr>
              <a:t>) –</a:t>
            </a:r>
          </a:p>
          <a:p>
            <a:pPr algn="r"/>
            <a:r>
              <a:rPr lang="ru-RU" sz="2800" dirty="0" smtClean="0">
                <a:solidFill>
                  <a:srgbClr val="FFC000"/>
                </a:solidFill>
              </a:rPr>
              <a:t> маленькая энергетическая станция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22" b="9471"/>
          <a:stretch/>
        </p:blipFill>
        <p:spPr>
          <a:xfrm>
            <a:off x="2427157" y="615220"/>
            <a:ext cx="7235686" cy="3347179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88836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52"/>
          <a:stretch/>
        </p:blipFill>
        <p:spPr bwMode="auto">
          <a:xfrm>
            <a:off x="2646199" y="746729"/>
            <a:ext cx="5940425" cy="26289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476603" y="3987464"/>
            <a:ext cx="58369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</a:t>
            </a:r>
            <a:r>
              <a:rPr lang="ru-RU" sz="2800" dirty="0" smtClean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начительное, но не продолжительное сокращение мышц требует в 8 раз больше времени для восстановления, чем само сокращение</a:t>
            </a:r>
            <a:endParaRPr lang="ru-RU" sz="2800" dirty="0">
              <a:solidFill>
                <a:srgbClr val="FFC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17849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40" b="26116"/>
          <a:stretch/>
        </p:blipFill>
        <p:spPr bwMode="auto">
          <a:xfrm>
            <a:off x="3038671" y="960120"/>
            <a:ext cx="5940425" cy="24003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673032" y="4144625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незначительное, но продолжительное сокращение </a:t>
            </a:r>
            <a:r>
              <a:rPr lang="ru-RU" sz="28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мышц </a:t>
            </a:r>
            <a:r>
              <a:rPr lang="ru-RU" sz="2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 в 3 раза больше времени для </a:t>
            </a:r>
            <a:r>
              <a:rPr lang="ru-RU" sz="28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восстановления, чем само сокращение</a:t>
            </a:r>
            <a:endParaRPr lang="ru-RU" sz="28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8011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" t="71266" r="-192" b="239"/>
          <a:stretch/>
        </p:blipFill>
        <p:spPr bwMode="auto">
          <a:xfrm>
            <a:off x="2993036" y="632119"/>
            <a:ext cx="5940425" cy="238887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993036" y="3455779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незначительное и непродолжительное сокращение мышц требует столько же времени для восстановления,  сколько и само сокращение</a:t>
            </a:r>
          </a:p>
        </p:txBody>
      </p:sp>
    </p:spTree>
    <p:extLst>
      <p:ext uri="{BB962C8B-B14F-4D97-AF65-F5344CB8AC3E}">
        <p14:creationId xmlns:p14="http://schemas.microsoft.com/office/powerpoint/2010/main" val="16358843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715" y="224852"/>
            <a:ext cx="111526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 в Трудовом Кодексе</a:t>
            </a:r>
          </a:p>
          <a:p>
            <a:pPr algn="ctr"/>
            <a:r>
              <a:rPr lang="ru-RU" sz="4000" b="1" dirty="0" smtClean="0"/>
              <a:t>Российской Федерации записано</a:t>
            </a:r>
          </a:p>
          <a:p>
            <a:pPr algn="ctr"/>
            <a:r>
              <a:rPr lang="ru-RU" sz="3200" i="1" dirty="0"/>
              <a:t>д</a:t>
            </a:r>
            <a:r>
              <a:rPr lang="ru-RU" sz="3200" i="1" dirty="0" smtClean="0"/>
              <a:t>ля женщин</a:t>
            </a:r>
            <a:endParaRPr lang="ru-RU" sz="3200" i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335324"/>
              </p:ext>
            </p:extLst>
          </p:nvPr>
        </p:nvGraphicFramePr>
        <p:xfrm>
          <a:off x="1364105" y="2443397"/>
          <a:ext cx="9293901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25258"/>
                <a:gridCol w="2068643"/>
              </a:tblGrid>
              <a:tr h="679497">
                <a:tc>
                  <a:txBody>
                    <a:bodyPr/>
                    <a:lstStyle/>
                    <a:p>
                      <a:pPr algn="ctr"/>
                      <a:endParaRPr lang="ru-RU" sz="1800" dirty="0" smtClean="0"/>
                    </a:p>
                    <a:p>
                      <a:pPr algn="ctr"/>
                      <a:r>
                        <a:rPr lang="ru-RU" sz="1800" dirty="0" smtClean="0"/>
                        <a:t>ХАРАКТЕР    РАБОТЫ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ПРЕДЕЛЬНО </a:t>
                      </a:r>
                    </a:p>
                    <a:p>
                      <a:pPr algn="ctr"/>
                      <a:r>
                        <a:rPr lang="ru-RU" dirty="0" smtClean="0"/>
                        <a:t>ДОПУСТИМАЯ</a:t>
                      </a:r>
                    </a:p>
                    <a:p>
                      <a:pPr algn="ctr"/>
                      <a:r>
                        <a:rPr lang="ru-RU" dirty="0" smtClean="0"/>
                        <a:t> НАГРУЗКА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Подъём и перемещение тяжестей  (1 раз час)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15</a:t>
                      </a:r>
                      <a:r>
                        <a:rPr lang="ru-RU" sz="2800" baseline="0" dirty="0" smtClean="0"/>
                        <a:t> кг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Подъём м перемещение тяжестей при чередовании с другой работой (до 2-х раз в </a:t>
                      </a:r>
                      <a:r>
                        <a:rPr kumimoji="0" lang="ru-RU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час)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 кг</a:t>
                      </a:r>
                      <a:endParaRPr lang="ru-RU" sz="2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Подъём и перемещение тяжестей постоянно в течение</a:t>
                      </a:r>
                      <a:r>
                        <a:rPr lang="ru-RU" sz="2800" baseline="0" dirty="0" smtClean="0"/>
                        <a:t> рабочей смены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7 кг</a:t>
                      </a:r>
                      <a:endParaRPr lang="ru-RU" sz="28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093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4995" y="250368"/>
            <a:ext cx="115370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32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оличество задействованных мышц увеличивается</a:t>
            </a:r>
          </a:p>
          <a:p>
            <a:pPr algn="ctr"/>
            <a:r>
              <a:rPr lang="ru-RU" sz="32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длительностью наклона</a:t>
            </a:r>
            <a:endParaRPr lang="ru-RU" sz="32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30" y="2151446"/>
            <a:ext cx="2505425" cy="4001058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936" y="2151446"/>
            <a:ext cx="2610214" cy="4001058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514" y="2151446"/>
            <a:ext cx="2505425" cy="4001058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227686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927" y="571500"/>
            <a:ext cx="7812981" cy="5715000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3769045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4395"/>
            <a:ext cx="10515600" cy="846706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r>
              <a:rPr lang="ru-RU" sz="2800" b="1" i="1" dirty="0" smtClean="0">
                <a:solidFill>
                  <a:srgbClr val="FF3399"/>
                </a:solidFill>
              </a:rPr>
              <a:t/>
            </a:r>
            <a:br>
              <a:rPr lang="ru-RU" sz="2800" b="1" i="1" dirty="0" smtClean="0">
                <a:solidFill>
                  <a:srgbClr val="FF3399"/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 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49902" y="1451429"/>
            <a:ext cx="12042098" cy="4963019"/>
          </a:xfrm>
        </p:spPr>
        <p:txBody>
          <a:bodyPr/>
          <a:lstStyle/>
          <a:p>
            <a:pPr lvl="0"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6. 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п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одготовьте своё тело к напряжению  </a:t>
            </a:r>
          </a:p>
          <a:p>
            <a:pPr lvl="0" algn="ctr"/>
            <a:endParaRPr lang="ru-RU" sz="3600" b="1" dirty="0" smtClean="0">
              <a:solidFill>
                <a:srgbClr val="FF3399"/>
              </a:solidFill>
            </a:endParaRPr>
          </a:p>
          <a:p>
            <a:pPr lvl="0" algn="ctr"/>
            <a:r>
              <a:rPr lang="ru-RU" sz="3600" dirty="0" smtClean="0"/>
              <a:t>необходимо </a:t>
            </a:r>
            <a:r>
              <a:rPr lang="ru-RU" sz="3600" dirty="0"/>
              <a:t>сохранять 3 физиологических изгиба спины: </a:t>
            </a:r>
            <a:endParaRPr lang="ru-RU" sz="3600" dirty="0" smtClean="0"/>
          </a:p>
          <a:p>
            <a:pPr lvl="0" algn="ctr"/>
            <a:r>
              <a:rPr lang="ru-RU" sz="3600" dirty="0" smtClean="0"/>
              <a:t>подбородок </a:t>
            </a:r>
            <a:r>
              <a:rPr lang="ru-RU" sz="3600" dirty="0"/>
              <a:t>немного опустить к </a:t>
            </a:r>
            <a:r>
              <a:rPr lang="ru-RU" sz="3600" dirty="0" smtClean="0"/>
              <a:t>груди; </a:t>
            </a:r>
          </a:p>
          <a:p>
            <a:pPr lvl="0" algn="ctr"/>
            <a:r>
              <a:rPr lang="ru-RU" sz="3600" dirty="0" smtClean="0"/>
              <a:t>расправить плечи; </a:t>
            </a:r>
          </a:p>
          <a:p>
            <a:pPr lvl="0" algn="ctr"/>
            <a:r>
              <a:rPr lang="ru-RU" sz="3600" dirty="0" smtClean="0"/>
              <a:t>напрягать </a:t>
            </a:r>
            <a:r>
              <a:rPr lang="ru-RU" sz="3600" dirty="0"/>
              <a:t>мышцы верхней части </a:t>
            </a:r>
            <a:r>
              <a:rPr lang="ru-RU" sz="3600" dirty="0" smtClean="0"/>
              <a:t>живота</a:t>
            </a:r>
          </a:p>
          <a:p>
            <a:pPr lvl="0" algn="ctr"/>
            <a:r>
              <a:rPr lang="ru-RU" sz="3200" i="1" dirty="0" smtClean="0"/>
              <a:t> </a:t>
            </a:r>
            <a:r>
              <a:rPr lang="ru-RU" sz="3200" i="1" dirty="0"/>
              <a:t>для </a:t>
            </a:r>
            <a:r>
              <a:rPr lang="ru-RU" sz="3200" i="1" dirty="0" smtClean="0"/>
              <a:t>правильного положения таза</a:t>
            </a:r>
            <a:r>
              <a:rPr lang="ru-RU" sz="3600" dirty="0" smtClean="0"/>
              <a:t>;   </a:t>
            </a:r>
          </a:p>
          <a:p>
            <a:pPr lvl="0" algn="ctr"/>
            <a:r>
              <a:rPr lang="ru-RU" sz="3600" dirty="0" smtClean="0"/>
              <a:t>ноги должны «пружинить»</a:t>
            </a:r>
            <a:endParaRPr lang="ru-RU" sz="3600" dirty="0"/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593072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4547"/>
            <a:ext cx="10515600" cy="1081826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r>
              <a:rPr lang="ru-RU" sz="2800" b="1" i="1" dirty="0" smtClean="0">
                <a:solidFill>
                  <a:srgbClr val="FF3399"/>
                </a:solidFill>
              </a:rPr>
              <a:t/>
            </a:r>
            <a:br>
              <a:rPr lang="ru-RU" sz="2800" b="1" i="1" dirty="0" smtClean="0">
                <a:solidFill>
                  <a:srgbClr val="FF3399"/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 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52918" y="1452730"/>
            <a:ext cx="9485194" cy="5028751"/>
          </a:xfrm>
        </p:spPr>
        <p:txBody>
          <a:bodyPr>
            <a:normAutofit lnSpcReduction="10000"/>
          </a:bodyPr>
          <a:lstStyle/>
          <a:p>
            <a:pPr lvl="0"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7.  поворот пациента «к себе» предпочтительнее поворота «от себя» </a:t>
            </a:r>
          </a:p>
          <a:p>
            <a:pPr lvl="0" algn="ctr"/>
            <a:endParaRPr lang="ru-RU" sz="3600" b="1" dirty="0" smtClean="0">
              <a:solidFill>
                <a:srgbClr val="FF3399"/>
              </a:solidFill>
            </a:endParaRPr>
          </a:p>
          <a:p>
            <a:pPr lvl="0" algn="ctr"/>
            <a:r>
              <a:rPr lang="ru-RU" sz="3600" dirty="0" smtClean="0"/>
              <a:t>у человека </a:t>
            </a:r>
          </a:p>
          <a:p>
            <a:pPr lvl="0" algn="ctr"/>
            <a:r>
              <a:rPr lang="ru-RU" sz="3600" dirty="0" smtClean="0"/>
              <a:t>мышц сгибателей  -  75%,</a:t>
            </a:r>
          </a:p>
          <a:p>
            <a:pPr lvl="0" algn="ctr"/>
            <a:r>
              <a:rPr lang="ru-RU" sz="3600" dirty="0" smtClean="0"/>
              <a:t> мышц разгибателей  - 25%</a:t>
            </a:r>
          </a:p>
          <a:p>
            <a:pPr lvl="0" algn="ctr"/>
            <a:endParaRPr lang="ru-RU" sz="3600" dirty="0" smtClean="0"/>
          </a:p>
          <a:p>
            <a:pPr lvl="0" algn="ctr"/>
            <a:r>
              <a:rPr lang="ru-RU" sz="3200" i="1" dirty="0" smtClean="0"/>
              <a:t>это </a:t>
            </a:r>
            <a:r>
              <a:rPr lang="ru-RU" sz="3200" i="1" smtClean="0"/>
              <a:t>уменьшает  мышечную усталость и </a:t>
            </a:r>
          </a:p>
          <a:p>
            <a:pPr lvl="0" algn="ctr"/>
            <a:r>
              <a:rPr lang="ru-RU" sz="3200" i="1" smtClean="0"/>
              <a:t>снижает </a:t>
            </a:r>
            <a:r>
              <a:rPr lang="ru-RU" sz="3200" i="1" dirty="0" smtClean="0"/>
              <a:t>риск травм</a:t>
            </a:r>
          </a:p>
          <a:p>
            <a:pPr lvl="0" algn="ctr"/>
            <a:endParaRPr lang="ru-RU" sz="3600" dirty="0" smtClean="0"/>
          </a:p>
          <a:p>
            <a:pPr lvl="0" algn="ctr"/>
            <a:endParaRPr lang="ru-RU" sz="3600" dirty="0"/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852723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5274" y="203201"/>
            <a:ext cx="10515600" cy="888641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r>
              <a:rPr lang="ru-RU" sz="3600" b="1" i="1" dirty="0" smtClean="0">
                <a:solidFill>
                  <a:srgbClr val="FF3399"/>
                </a:solidFill>
              </a:rPr>
              <a:t/>
            </a:r>
            <a:br>
              <a:rPr lang="ru-RU" sz="3600" b="1" i="1" dirty="0" smtClean="0">
                <a:solidFill>
                  <a:srgbClr val="FF3399"/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 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83335" y="1248229"/>
            <a:ext cx="11616743" cy="5609771"/>
          </a:xfrm>
        </p:spPr>
        <p:txBody>
          <a:bodyPr>
            <a:normAutofit fontScale="92500" lnSpcReduction="20000"/>
          </a:bodyPr>
          <a:lstStyle/>
          <a:p>
            <a:pPr lvl="0"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8.  сохраняйте равновесие</a:t>
            </a:r>
          </a:p>
          <a:p>
            <a:pPr lvl="0" algn="ctr"/>
            <a:endParaRPr lang="ru-RU" sz="3600" b="1" dirty="0" smtClean="0">
              <a:solidFill>
                <a:srgbClr val="FF3399"/>
              </a:solidFill>
            </a:endParaRPr>
          </a:p>
          <a:p>
            <a:pPr lvl="0" algn="ctr"/>
            <a:endParaRPr lang="ru-RU" sz="3600" b="1" dirty="0">
              <a:solidFill>
                <a:srgbClr val="FF3399"/>
              </a:solidFill>
            </a:endParaRPr>
          </a:p>
          <a:p>
            <a:pPr lvl="0" algn="ctr"/>
            <a:endParaRPr lang="ru-RU" sz="3600" b="1" dirty="0" smtClean="0">
              <a:solidFill>
                <a:srgbClr val="FF3399"/>
              </a:solidFill>
            </a:endParaRPr>
          </a:p>
          <a:p>
            <a:pPr lvl="0" algn="ctr"/>
            <a:endParaRPr lang="ru-RU" sz="3600" b="1" dirty="0">
              <a:solidFill>
                <a:srgbClr val="FF3399"/>
              </a:solidFill>
            </a:endParaRPr>
          </a:p>
          <a:p>
            <a:pPr lvl="0" algn="ctr"/>
            <a:r>
              <a:rPr lang="ru-RU" sz="3600" b="1" dirty="0" smtClean="0">
                <a:solidFill>
                  <a:srgbClr val="FF3399"/>
                </a:solidFill>
              </a:rPr>
              <a:t> </a:t>
            </a:r>
          </a:p>
          <a:p>
            <a:pPr lvl="0" algn="ctr"/>
            <a:endParaRPr lang="ru-RU" sz="3600" dirty="0" smtClean="0"/>
          </a:p>
          <a:p>
            <a:pPr lvl="0" algn="ctr"/>
            <a:endParaRPr lang="ru-RU" sz="3600" dirty="0"/>
          </a:p>
          <a:p>
            <a:pPr lvl="0" algn="ctr"/>
            <a:r>
              <a:rPr lang="ru-RU" sz="3600" dirty="0" smtClean="0"/>
              <a:t>поднимайте </a:t>
            </a:r>
            <a:r>
              <a:rPr lang="ru-RU" sz="3600" dirty="0"/>
              <a:t>и перемещайте  груз в пределах площади опоры – стопы и пространство между </a:t>
            </a:r>
            <a:r>
              <a:rPr lang="ru-RU" sz="3600" dirty="0" smtClean="0"/>
              <a:t>ними;</a:t>
            </a:r>
          </a:p>
          <a:p>
            <a:pPr lvl="0" algn="ctr"/>
            <a:r>
              <a:rPr lang="ru-RU" sz="3600" dirty="0" smtClean="0"/>
              <a:t> расставляйте ноги на удобное расстояние в направлении планируемого перемещения </a:t>
            </a:r>
            <a:endParaRPr lang="ru-RU" sz="3600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7" t="13964" r="6423" b="25737"/>
          <a:stretch/>
        </p:blipFill>
        <p:spPr bwMode="auto">
          <a:xfrm>
            <a:off x="2083633" y="2023672"/>
            <a:ext cx="7794885" cy="2728210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443967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261153"/>
            <a:ext cx="10515600" cy="837127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r>
              <a:rPr lang="ru-RU" sz="2800" dirty="0" smtClean="0">
                <a:solidFill>
                  <a:srgbClr val="FF3399"/>
                </a:solidFill>
              </a:rPr>
              <a:t/>
            </a:r>
            <a:br>
              <a:rPr lang="ru-RU" sz="2800" dirty="0" smtClean="0">
                <a:solidFill>
                  <a:srgbClr val="FF3399"/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 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0" y="1291771"/>
            <a:ext cx="12192000" cy="5566229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9.  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п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риближайте  локти близко к своему телу во время удержания груза</a:t>
            </a:r>
          </a:p>
          <a:p>
            <a:pPr lvl="0" algn="ctr"/>
            <a:endParaRPr lang="ru-RU" sz="3600" b="1" dirty="0">
              <a:solidFill>
                <a:srgbClr val="FF3399"/>
              </a:solidFill>
            </a:endParaRPr>
          </a:p>
          <a:p>
            <a:pPr lvl="0" algn="ctr"/>
            <a:endParaRPr lang="ru-RU" sz="3600" b="1" dirty="0" smtClean="0">
              <a:solidFill>
                <a:srgbClr val="FF3399"/>
              </a:solidFill>
            </a:endParaRPr>
          </a:p>
          <a:p>
            <a:pPr lvl="0" algn="ctr"/>
            <a:endParaRPr lang="ru-RU" sz="3600" b="1" dirty="0" smtClean="0">
              <a:solidFill>
                <a:srgbClr val="FF3399"/>
              </a:solidFill>
            </a:endParaRPr>
          </a:p>
          <a:p>
            <a:pPr lvl="0" algn="ctr"/>
            <a:endParaRPr lang="ru-RU" sz="3600" b="1" dirty="0" smtClean="0">
              <a:solidFill>
                <a:srgbClr val="FF3399"/>
              </a:solidFill>
            </a:endParaRPr>
          </a:p>
          <a:p>
            <a:pPr lvl="0" algn="ctr"/>
            <a:endParaRPr lang="ru-RU" sz="3600" b="1" dirty="0">
              <a:solidFill>
                <a:srgbClr val="FF3399"/>
              </a:solidFill>
            </a:endParaRPr>
          </a:p>
          <a:p>
            <a:pPr lvl="0" algn="ctr"/>
            <a:endParaRPr lang="ru-RU" sz="3600" b="1" dirty="0" smtClean="0">
              <a:solidFill>
                <a:srgbClr val="FF3399"/>
              </a:solidFill>
            </a:endParaRPr>
          </a:p>
          <a:p>
            <a:pPr lvl="0" algn="ctr"/>
            <a:r>
              <a:rPr lang="ru-RU" sz="3600" b="1" dirty="0" smtClean="0">
                <a:solidFill>
                  <a:srgbClr val="FF3399"/>
                </a:solidFill>
              </a:rPr>
              <a:t> </a:t>
            </a:r>
            <a:r>
              <a:rPr lang="ru-RU" sz="3200" dirty="0" smtClean="0"/>
              <a:t>приближайте </a:t>
            </a:r>
            <a:r>
              <a:rPr lang="ru-RU" sz="3200" dirty="0"/>
              <a:t>пациента к себе или приближайтесь к нему </a:t>
            </a:r>
            <a:r>
              <a:rPr lang="ru-RU" sz="3200" dirty="0" smtClean="0"/>
              <a:t>сами</a:t>
            </a:r>
          </a:p>
          <a:p>
            <a:pPr lvl="0" algn="ctr"/>
            <a:endParaRPr lang="ru-RU" sz="3600" dirty="0"/>
          </a:p>
          <a:p>
            <a:pPr algn="just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074828"/>
            <a:ext cx="10041377" cy="428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252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193183"/>
            <a:ext cx="10515600" cy="886317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br>
              <a:rPr lang="ru-RU" sz="2800" b="1" i="1" dirty="0" smtClean="0">
                <a:solidFill>
                  <a:srgbClr val="FFFF00"/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 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64892" y="1289155"/>
            <a:ext cx="4182256" cy="529152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10. двигайтесь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плавно 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резкие   движения </a:t>
            </a:r>
            <a:r>
              <a:rPr lang="ru-RU" sz="3600" dirty="0"/>
              <a:t>увеличивают риск </a:t>
            </a:r>
            <a:r>
              <a:rPr lang="ru-RU" sz="3600" dirty="0" smtClean="0"/>
              <a:t>травм помощника</a:t>
            </a:r>
          </a:p>
          <a:p>
            <a:endParaRPr lang="ru-RU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п</a:t>
            </a:r>
            <a:r>
              <a:rPr lang="ru-RU" sz="3600" dirty="0" smtClean="0"/>
              <a:t>лавные движения способствуют доверительным отношениям с пациентом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3600" dirty="0" smtClean="0"/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ru-RU" sz="3600" dirty="0"/>
          </a:p>
          <a:p>
            <a:pPr lvl="0"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381" y="1480581"/>
            <a:ext cx="7173630" cy="4698811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759481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232013"/>
            <a:ext cx="10515600" cy="847487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r>
              <a:rPr lang="ru-RU" sz="2800" b="1" i="1" dirty="0" smtClean="0">
                <a:solidFill>
                  <a:srgbClr val="FF3399"/>
                </a:solidFill>
              </a:rPr>
              <a:t/>
            </a:r>
            <a:br>
              <a:rPr lang="ru-RU" sz="2800" b="1" i="1" dirty="0" smtClean="0">
                <a:solidFill>
                  <a:srgbClr val="FF3399"/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 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29587" y="1336538"/>
            <a:ext cx="10725801" cy="4749467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11. избегайте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скручивающих поворотов и наклонов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спины, особенно с нагрузкой</a:t>
            </a:r>
          </a:p>
          <a:p>
            <a:pPr lvl="0" algn="ctr"/>
            <a:r>
              <a:rPr lang="ru-RU" sz="3600" b="1" dirty="0" smtClean="0">
                <a:solidFill>
                  <a:srgbClr val="FF3399"/>
                </a:solidFill>
              </a:rPr>
              <a:t> </a:t>
            </a:r>
            <a:r>
              <a:rPr lang="ru-RU" sz="3300" u="sng" dirty="0" smtClean="0"/>
              <a:t>поворот </a:t>
            </a:r>
            <a:r>
              <a:rPr lang="ru-RU" sz="3300" u="sng" dirty="0"/>
              <a:t>и движение  - всем корпусом!!! </a:t>
            </a:r>
            <a:endParaRPr lang="ru-RU" sz="3300" u="sng" dirty="0" smtClean="0"/>
          </a:p>
          <a:p>
            <a:pPr lvl="0" algn="ctr"/>
            <a:endParaRPr lang="ru-RU" sz="3300" u="sng" dirty="0" smtClean="0"/>
          </a:p>
          <a:p>
            <a:pPr lvl="0" algn="ctr"/>
            <a:r>
              <a:rPr lang="ru-RU" sz="3300" dirty="0" smtClean="0"/>
              <a:t>давление </a:t>
            </a:r>
            <a:r>
              <a:rPr lang="ru-RU" sz="3300" dirty="0"/>
              <a:t>на межпозвоночные </a:t>
            </a:r>
            <a:r>
              <a:rPr lang="ru-RU" sz="3300" dirty="0" smtClean="0"/>
              <a:t>поясничные диски  </a:t>
            </a:r>
            <a:r>
              <a:rPr lang="ru-RU" sz="3300" dirty="0"/>
              <a:t>при </a:t>
            </a:r>
            <a:r>
              <a:rPr lang="ru-RU" sz="3300" dirty="0" smtClean="0"/>
              <a:t>наклоне вперёд на </a:t>
            </a:r>
            <a:r>
              <a:rPr lang="ru-RU" sz="3300" dirty="0"/>
              <a:t>90</a:t>
            </a:r>
            <a:r>
              <a:rPr lang="ru-RU" sz="3300" baseline="30000" dirty="0"/>
              <a:t>о</a:t>
            </a:r>
            <a:r>
              <a:rPr lang="ru-RU" sz="3300" dirty="0"/>
              <a:t> повышается </a:t>
            </a:r>
            <a:r>
              <a:rPr lang="ru-RU" sz="3300" dirty="0" smtClean="0"/>
              <a:t>почти в </a:t>
            </a:r>
            <a:r>
              <a:rPr lang="ru-RU" sz="3300" dirty="0"/>
              <a:t>10 </a:t>
            </a:r>
            <a:r>
              <a:rPr lang="ru-RU" sz="3300" dirty="0" smtClean="0"/>
              <a:t>раз</a:t>
            </a:r>
          </a:p>
          <a:p>
            <a:pPr lvl="0" algn="ctr"/>
            <a:endParaRPr lang="ru-RU" sz="3300" dirty="0"/>
          </a:p>
          <a:p>
            <a:pPr lvl="0" algn="ctr"/>
            <a:r>
              <a:rPr lang="ru-RU" sz="3300" dirty="0" smtClean="0"/>
              <a:t>если невозможно избежать наклона, организуйте упор</a:t>
            </a:r>
          </a:p>
          <a:p>
            <a:pPr lvl="0" algn="ctr"/>
            <a:endParaRPr lang="ru-RU" sz="3600" dirty="0"/>
          </a:p>
          <a:p>
            <a:pPr lvl="0" algn="ctr"/>
            <a:endParaRPr lang="ru-RU" sz="3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0017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400" y="408562"/>
            <a:ext cx="5622047" cy="6203419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3658623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" t="-85" r="-294" b="53618"/>
          <a:stretch/>
        </p:blipFill>
        <p:spPr bwMode="auto">
          <a:xfrm>
            <a:off x="812799" y="1295400"/>
            <a:ext cx="4537413" cy="4314744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" t="48043" r="-1"/>
          <a:stretch/>
        </p:blipFill>
        <p:spPr bwMode="auto">
          <a:xfrm>
            <a:off x="6845299" y="1257300"/>
            <a:ext cx="4497151" cy="4352844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419089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gipertoniyawp.ru/articles/wp-content/uploads/2017/01/83517280-gipertonicheskiy-krizboli-v-sheynom-otdele-pozvonochnika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71"/>
          <a:stretch/>
        </p:blipFill>
        <p:spPr bwMode="auto">
          <a:xfrm>
            <a:off x="1244184" y="419724"/>
            <a:ext cx="9428813" cy="6115987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8950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738" y="518313"/>
            <a:ext cx="5336498" cy="5968368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43203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999" y="393700"/>
            <a:ext cx="7507051" cy="6070600"/>
          </a:xfrm>
          <a:prstGeom prst="rect">
            <a:avLst/>
          </a:prstGeom>
          <a:ln w="76200">
            <a:solidFill>
              <a:srgbClr val="FF0000"/>
            </a:solidFill>
            <a:prstDash val="solid"/>
          </a:ln>
        </p:spPr>
      </p:pic>
      <p:sp>
        <p:nvSpPr>
          <p:cNvPr id="3" name="TextBox 2"/>
          <p:cNvSpPr txBox="1"/>
          <p:nvPr/>
        </p:nvSpPr>
        <p:spPr>
          <a:xfrm>
            <a:off x="2920999" y="4114801"/>
            <a:ext cx="3803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и</a:t>
            </a:r>
            <a:r>
              <a:rPr lang="ru-RU" sz="2800" b="1" dirty="0" smtClean="0">
                <a:solidFill>
                  <a:schemeClr val="bg1"/>
                </a:solidFill>
              </a:rPr>
              <a:t>стончение   диска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904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919" y="162446"/>
            <a:ext cx="10515600" cy="878954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r>
              <a:rPr lang="ru-RU" sz="3600" b="1" i="1" dirty="0" smtClean="0">
                <a:solidFill>
                  <a:srgbClr val="FF3399"/>
                </a:solidFill>
              </a:rPr>
              <a:t/>
            </a:r>
            <a:br>
              <a:rPr lang="ru-RU" sz="3600" b="1" i="1" dirty="0" smtClean="0">
                <a:solidFill>
                  <a:srgbClr val="FF3399"/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 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28600" y="1041400"/>
            <a:ext cx="11823700" cy="5727700"/>
          </a:xfrm>
        </p:spPr>
        <p:txBody>
          <a:bodyPr/>
          <a:lstStyle/>
          <a:p>
            <a:pPr lvl="0"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12.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используйте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силу  трения </a:t>
            </a:r>
          </a:p>
          <a:p>
            <a:pPr lvl="0" algn="ctr">
              <a:lnSpc>
                <a:spcPts val="2800"/>
              </a:lnSpc>
            </a:pPr>
            <a:r>
              <a:rPr lang="ru-RU" sz="3600" dirty="0" smtClean="0"/>
              <a:t>для </a:t>
            </a:r>
            <a:r>
              <a:rPr lang="ru-RU" sz="3600" dirty="0"/>
              <a:t>опоры - высокий коэффициент трения</a:t>
            </a:r>
            <a:r>
              <a:rPr lang="ru-RU" sz="3600" dirty="0" smtClean="0"/>
              <a:t>,</a:t>
            </a:r>
          </a:p>
          <a:p>
            <a:pPr lvl="0" algn="ctr">
              <a:lnSpc>
                <a:spcPts val="2800"/>
              </a:lnSpc>
            </a:pPr>
            <a:r>
              <a:rPr lang="ru-RU" sz="3600" dirty="0" smtClean="0"/>
              <a:t> </a:t>
            </a:r>
            <a:r>
              <a:rPr lang="ru-RU" sz="3600" dirty="0"/>
              <a:t>для смещения – </a:t>
            </a:r>
            <a:r>
              <a:rPr lang="ru-RU" sz="3600" dirty="0" smtClean="0"/>
              <a:t>низкий</a:t>
            </a:r>
            <a:endParaRPr lang="ru-RU" sz="3600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5" t="11313" r="9577" b="18519"/>
          <a:stretch/>
        </p:blipFill>
        <p:spPr bwMode="auto">
          <a:xfrm>
            <a:off x="1494619" y="2781300"/>
            <a:ext cx="8966200" cy="377190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079244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215901"/>
            <a:ext cx="10515600" cy="850899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 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17501" y="1181100"/>
            <a:ext cx="4719194" cy="5372100"/>
          </a:xfrm>
        </p:spPr>
        <p:txBody>
          <a:bodyPr>
            <a:normAutofit/>
          </a:bodyPr>
          <a:lstStyle/>
          <a:p>
            <a:pPr lvl="0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13. не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тратьте силы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на</a:t>
            </a:r>
          </a:p>
          <a:p>
            <a:pPr lvl="0"/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     вертикальные</a:t>
            </a:r>
          </a:p>
          <a:p>
            <a:pPr lvl="0"/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    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движения, если 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      нужны</a:t>
            </a:r>
          </a:p>
          <a:p>
            <a:pPr lvl="0"/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     горизонтальные</a:t>
            </a:r>
          </a:p>
          <a:p>
            <a:pPr lvl="0"/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    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и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наоборот</a:t>
            </a:r>
          </a:p>
          <a:p>
            <a:pPr lvl="0" algn="r"/>
            <a:r>
              <a:rPr lang="ru-RU" sz="3600" b="1" dirty="0" smtClean="0">
                <a:solidFill>
                  <a:srgbClr val="FF3399"/>
                </a:solidFill>
              </a:rPr>
              <a:t> </a:t>
            </a:r>
            <a:r>
              <a:rPr lang="ru-RU" sz="3600" dirty="0" smtClean="0"/>
              <a:t>изменяйте </a:t>
            </a:r>
            <a:r>
              <a:rPr lang="ru-RU" sz="3600" dirty="0"/>
              <a:t>высоту положения своего </a:t>
            </a:r>
            <a:r>
              <a:rPr lang="ru-RU" sz="3600" dirty="0" smtClean="0"/>
              <a:t>тела… </a:t>
            </a:r>
            <a:endParaRPr lang="ru-RU" sz="3600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8" t="3564" r="9638" b="26865"/>
          <a:stretch/>
        </p:blipFill>
        <p:spPr bwMode="auto">
          <a:xfrm>
            <a:off x="5359400" y="1219200"/>
            <a:ext cx="5778500" cy="529590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49058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4" t="11496" r="3778" b="16946"/>
          <a:stretch/>
        </p:blipFill>
        <p:spPr bwMode="auto">
          <a:xfrm>
            <a:off x="1143897" y="653023"/>
            <a:ext cx="9903854" cy="5112912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92709" y="5966085"/>
            <a:ext cx="6280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и</a:t>
            </a:r>
            <a:r>
              <a:rPr lang="ru-RU" sz="3600" dirty="0" smtClean="0"/>
              <a:t>ли высоту оборудования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502737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190500"/>
            <a:ext cx="10515600" cy="901699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 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379095" y="1212031"/>
            <a:ext cx="8938543" cy="1051484"/>
          </a:xfrm>
        </p:spPr>
        <p:txBody>
          <a:bodyPr>
            <a:normAutofit lnSpcReduction="10000"/>
          </a:bodyPr>
          <a:lstStyle/>
          <a:p>
            <a:pPr marL="742950" lvl="0" indent="-742950" algn="just">
              <a:buAutoNum type="arabicPeriod" startAt="14"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для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усилий используйте крупные мышцы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тела</a:t>
            </a:r>
            <a:r>
              <a:rPr lang="ru-RU" sz="39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900" dirty="0"/>
              <a:t>{спина, бёдра</a:t>
            </a:r>
            <a:r>
              <a:rPr lang="ru-RU" sz="3900" dirty="0" smtClean="0"/>
              <a:t>}</a:t>
            </a:r>
            <a:endParaRPr lang="ru-RU" sz="39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7074" t="2843" r="52250" b="2657"/>
          <a:stretch/>
        </p:blipFill>
        <p:spPr>
          <a:xfrm>
            <a:off x="1379095" y="2383347"/>
            <a:ext cx="3087975" cy="3425090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0641" r="14963"/>
          <a:stretch/>
        </p:blipFill>
        <p:spPr>
          <a:xfrm>
            <a:off x="5771214" y="2383347"/>
            <a:ext cx="4681336" cy="3384967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56355" y="5928269"/>
            <a:ext cx="11482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Мышцы рук меньше по массе и больше подходят для удержания груза.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7776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8300"/>
            <a:ext cx="10515600" cy="81280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r>
              <a:rPr lang="ru-RU" sz="2800" b="1" i="1" dirty="0" smtClean="0">
                <a:solidFill>
                  <a:srgbClr val="FF3399"/>
                </a:solidFill>
              </a:rPr>
              <a:t/>
            </a:r>
            <a:br>
              <a:rPr lang="ru-RU" sz="2800" b="1" i="1" dirty="0" smtClean="0">
                <a:solidFill>
                  <a:srgbClr val="FF3399"/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 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27350" y="1618939"/>
            <a:ext cx="9896238" cy="4976734"/>
          </a:xfrm>
        </p:spPr>
        <p:txBody>
          <a:bodyPr>
            <a:normAutofit lnSpcReduction="10000"/>
          </a:bodyPr>
          <a:lstStyle/>
          <a:p>
            <a:pPr lvl="0"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15. используйте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правильную технику перемещения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и обращения с телом пациента</a:t>
            </a:r>
          </a:p>
          <a:p>
            <a:pPr lvl="0" algn="ctr"/>
            <a:endParaRPr lang="ru-RU" sz="3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r>
              <a:rPr lang="ru-RU" sz="3600" dirty="0" smtClean="0"/>
              <a:t>для безопасности - вашей и пациента;</a:t>
            </a:r>
          </a:p>
          <a:p>
            <a:pPr algn="ctr"/>
            <a:r>
              <a:rPr lang="ru-RU" sz="3600" dirty="0"/>
              <a:t>п</a:t>
            </a:r>
            <a:r>
              <a:rPr lang="ru-RU" sz="3600" dirty="0" smtClean="0"/>
              <a:t>еремещение пациента должно </a:t>
            </a:r>
            <a:r>
              <a:rPr lang="ru-RU" sz="3600" dirty="0"/>
              <a:t>быть </a:t>
            </a:r>
            <a:r>
              <a:rPr lang="ru-RU" sz="3600" u="sng" dirty="0" smtClean="0"/>
              <a:t>приближено </a:t>
            </a:r>
            <a:r>
              <a:rPr lang="ru-RU" sz="3600" u="sng" dirty="0"/>
              <a:t>к естественным  </a:t>
            </a:r>
            <a:r>
              <a:rPr lang="ru-RU" sz="3600" u="sng" dirty="0" smtClean="0"/>
              <a:t>самостоятельным движениям</a:t>
            </a:r>
            <a:endParaRPr lang="ru-RU" sz="3600" u="sng" dirty="0"/>
          </a:p>
          <a:p>
            <a:pPr lvl="0" algn="ctr"/>
            <a:r>
              <a:rPr lang="ru-RU" sz="3600" dirty="0" smtClean="0"/>
              <a:t> для </a:t>
            </a:r>
            <a:r>
              <a:rPr lang="ru-RU" sz="3600" dirty="0"/>
              <a:t>достижения </a:t>
            </a:r>
            <a:r>
              <a:rPr lang="ru-RU" sz="3600" dirty="0" smtClean="0"/>
              <a:t>пациентом максимальной  самостоятельности!!!</a:t>
            </a:r>
            <a:endParaRPr lang="ru-RU" sz="3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1239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193183"/>
            <a:ext cx="10515600" cy="1159099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 </a:t>
            </a:r>
            <a:r>
              <a:rPr lang="ru-RU" sz="2800" b="1" i="1" dirty="0" smtClean="0">
                <a:solidFill>
                  <a:srgbClr val="FF3399"/>
                </a:solidFill>
              </a:rPr>
              <a:t/>
            </a:r>
            <a:br>
              <a:rPr lang="ru-RU" sz="2800" b="1" i="1" dirty="0" smtClean="0">
                <a:solidFill>
                  <a:srgbClr val="FF3399"/>
                </a:solidFill>
              </a:rPr>
            </a:br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 !!!</a:t>
            </a:r>
            <a:endParaRPr lang="ru-RU" sz="28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77359" y="1478265"/>
            <a:ext cx="11640457" cy="5220077"/>
          </a:xfrm>
        </p:spPr>
        <p:txBody>
          <a:bodyPr>
            <a:normAutofit fontScale="92500" lnSpcReduction="20000"/>
          </a:bodyPr>
          <a:lstStyle/>
          <a:p>
            <a:pPr marL="742950" lvl="0" indent="-742950" algn="ctr">
              <a:buAutoNum type="arabicPeriod" startAt="16"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используйте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удобную одежду и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обувь</a:t>
            </a:r>
          </a:p>
          <a:p>
            <a:pPr lvl="0" algn="just"/>
            <a:r>
              <a:rPr lang="ru-RU" sz="3600" b="1" dirty="0" smtClean="0">
                <a:solidFill>
                  <a:srgbClr val="FF3399"/>
                </a:solidFill>
              </a:rPr>
              <a:t>                   </a:t>
            </a:r>
            <a:r>
              <a:rPr lang="ru-RU" sz="3600" dirty="0" smtClean="0"/>
              <a:t>предпочтительно </a:t>
            </a:r>
            <a:r>
              <a:rPr lang="ru-RU" sz="3600" dirty="0"/>
              <a:t>из натуральных материалов; </a:t>
            </a:r>
            <a:endParaRPr lang="ru-RU" sz="3600" dirty="0" smtClean="0"/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ru-RU" sz="3600" b="1" dirty="0" smtClean="0"/>
              <a:t>одежда</a:t>
            </a:r>
            <a:r>
              <a:rPr lang="ru-RU" sz="3600" b="1" dirty="0"/>
              <a:t>, </a:t>
            </a:r>
            <a:r>
              <a:rPr lang="ru-RU" sz="3600" dirty="0"/>
              <a:t>не стесняющая движений,  без </a:t>
            </a:r>
            <a:r>
              <a:rPr lang="ru-RU" sz="3600" dirty="0" smtClean="0"/>
              <a:t>пряжек, пуговицы – закрыты планкой из ткани; 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ru-RU" sz="3600" b="1" dirty="0" smtClean="0"/>
              <a:t>обувь</a:t>
            </a:r>
            <a:r>
              <a:rPr lang="ru-RU" sz="3600" dirty="0" smtClean="0"/>
              <a:t> </a:t>
            </a:r>
            <a:r>
              <a:rPr lang="ru-RU" sz="3600" dirty="0"/>
              <a:t>закрытая - для хорошего упора, </a:t>
            </a:r>
            <a:r>
              <a:rPr lang="ru-RU" sz="3600" dirty="0" smtClean="0"/>
              <a:t>быстро и легко снимающаяся и одевающаяся, </a:t>
            </a:r>
            <a:r>
              <a:rPr lang="ru-RU" sz="3600" dirty="0"/>
              <a:t>подошва </a:t>
            </a:r>
            <a:r>
              <a:rPr lang="ru-RU" sz="3600" dirty="0" smtClean="0"/>
              <a:t>сплошная с </a:t>
            </a:r>
            <a:r>
              <a:rPr lang="ru-RU" sz="3600" dirty="0"/>
              <a:t>высоким коэффициентом трения, </a:t>
            </a:r>
            <a:r>
              <a:rPr lang="ru-RU" sz="3600" dirty="0" smtClean="0"/>
              <a:t>высота под пяткой </a:t>
            </a:r>
            <a:r>
              <a:rPr lang="ru-RU" sz="3600" dirty="0"/>
              <a:t>– </a:t>
            </a:r>
            <a:r>
              <a:rPr lang="ru-RU" sz="3600" dirty="0" smtClean="0"/>
              <a:t>4-5 см; внутренняя часть из хорошо впитывающих влагу материалов;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ru-RU" sz="3600" dirty="0" smtClean="0"/>
              <a:t>для профилактики усталости и боли в ногах используйте компрессионный трикотаж с (профилактической) 1 степенью компрессии и ортопедические стельки</a:t>
            </a:r>
            <a:endParaRPr lang="ru-RU" sz="3600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38299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8300"/>
            <a:ext cx="10515600" cy="81280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r>
              <a:rPr lang="ru-RU" sz="2800" b="1" i="1" dirty="0" smtClean="0">
                <a:solidFill>
                  <a:srgbClr val="FF3399"/>
                </a:solidFill>
              </a:rPr>
              <a:t/>
            </a:r>
            <a:br>
              <a:rPr lang="ru-RU" sz="2800" b="1" i="1" dirty="0" smtClean="0">
                <a:solidFill>
                  <a:srgbClr val="FF3399"/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 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27350" y="1992573"/>
            <a:ext cx="9896238" cy="3384503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17. убирайте из карманов, снимайте с шеи, рук и  одежды твёрдые  предметы</a:t>
            </a:r>
          </a:p>
          <a:p>
            <a:pPr lvl="0" algn="ctr"/>
            <a:endParaRPr lang="ru-RU" sz="3600" dirty="0" smtClean="0"/>
          </a:p>
          <a:p>
            <a:pPr lvl="0" algn="ctr"/>
            <a:r>
              <a:rPr lang="ru-RU" sz="3600" dirty="0" smtClean="0"/>
              <a:t>при перемещении они могут травмировать пациента и вас</a:t>
            </a:r>
            <a:endParaRPr lang="ru-RU" sz="3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32449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8300"/>
            <a:ext cx="10515600" cy="81280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r>
              <a:rPr lang="ru-RU" sz="2800" b="1" i="1" dirty="0" smtClean="0">
                <a:solidFill>
                  <a:srgbClr val="FF3399"/>
                </a:solidFill>
              </a:rPr>
              <a:t/>
            </a:r>
            <a:br>
              <a:rPr lang="ru-RU" sz="2800" b="1" i="1" dirty="0" smtClean="0">
                <a:solidFill>
                  <a:srgbClr val="FF3399"/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 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866515" y="2082514"/>
            <a:ext cx="10488873" cy="3384503"/>
          </a:xfrm>
        </p:spPr>
        <p:txBody>
          <a:bodyPr>
            <a:normAutofit fontScale="85000" lnSpcReduction="20000"/>
          </a:bodyPr>
          <a:lstStyle/>
          <a:p>
            <a:pPr lvl="0" algn="ctr"/>
            <a:r>
              <a:rPr lang="ru-RU" sz="4200" b="1" dirty="0" smtClean="0">
                <a:solidFill>
                  <a:schemeClr val="accent2">
                    <a:lumMod val="75000"/>
                  </a:schemeClr>
                </a:solidFill>
              </a:rPr>
              <a:t>18. поддерживайте  хорошую физическую форму  </a:t>
            </a:r>
          </a:p>
          <a:p>
            <a:pPr lvl="0" algn="ctr"/>
            <a:endParaRPr lang="ru-RU" sz="3600" dirty="0" smtClean="0"/>
          </a:p>
          <a:p>
            <a:pPr lvl="0" algn="ctr"/>
            <a:r>
              <a:rPr lang="ru-RU" sz="4200" dirty="0"/>
              <a:t>д</a:t>
            </a:r>
            <a:r>
              <a:rPr lang="ru-RU" sz="4200" dirty="0" smtClean="0"/>
              <a:t>елайте утром и вечером  10-ти минутный комплекс упражнений; </a:t>
            </a:r>
          </a:p>
          <a:p>
            <a:pPr lvl="0" algn="ctr"/>
            <a:r>
              <a:rPr lang="ru-RU" sz="4200" dirty="0" smtClean="0"/>
              <a:t>снимайте усталость, прежде чем ляжете спать;</a:t>
            </a:r>
          </a:p>
          <a:p>
            <a:pPr lvl="0" algn="ctr"/>
            <a:r>
              <a:rPr lang="ru-RU" sz="4200" dirty="0"/>
              <a:t>н</a:t>
            </a:r>
            <a:r>
              <a:rPr lang="ru-RU" sz="4200" dirty="0" smtClean="0"/>
              <a:t>е отказывайте себе в регулярных физических занятиях на свежем воздухе;</a:t>
            </a:r>
            <a:endParaRPr lang="ru-RU" sz="4200" dirty="0"/>
          </a:p>
        </p:txBody>
      </p:sp>
    </p:spTree>
    <p:extLst>
      <p:ext uri="{BB962C8B-B14F-4D97-AF65-F5344CB8AC3E}">
        <p14:creationId xmlns:p14="http://schemas.microsoft.com/office/powerpoint/2010/main" val="2333136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820" y="1244344"/>
            <a:ext cx="8569094" cy="4951084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55459" y="1424225"/>
            <a:ext cx="29864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стабилизирует  позвоночник, уменьшает риск травм</a:t>
            </a:r>
          </a:p>
          <a:p>
            <a:pPr algn="ctr"/>
            <a:endParaRPr lang="ru-RU" sz="2800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подходит для утренней и вечерней гимнастики </a:t>
            </a:r>
            <a:endParaRPr lang="ru-RU" sz="2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5459" y="389745"/>
            <a:ext cx="11901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упражнение « ПЛАНКА »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1300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752" y="517566"/>
            <a:ext cx="4788854" cy="3187065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7" r="53056"/>
          <a:stretch/>
        </p:blipFill>
        <p:spPr>
          <a:xfrm>
            <a:off x="9144618" y="1943100"/>
            <a:ext cx="2720340" cy="4572000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23"/>
          <a:stretch/>
        </p:blipFill>
        <p:spPr>
          <a:xfrm>
            <a:off x="301034" y="1943100"/>
            <a:ext cx="2813957" cy="4572000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360420" y="4229100"/>
            <a:ext cx="530351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</a:rPr>
              <a:t>д</a:t>
            </a:r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</a:rPr>
              <a:t>вижение – это жизнь </a:t>
            </a:r>
          </a:p>
          <a:p>
            <a:pPr algn="ctr"/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</a:rPr>
              <a:t>и </a:t>
            </a:r>
          </a:p>
          <a:p>
            <a:pPr algn="ctr"/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</a:rPr>
              <a:t>это для меня</a:t>
            </a:r>
            <a:endParaRPr lang="ru-RU" sz="36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4909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7" y="230115"/>
            <a:ext cx="10515600" cy="81280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ПРИНЦИПЫ БЕЗОПАСНОГО ПЕРЕМЕЩЕНИЯ</a:t>
            </a:r>
            <a:r>
              <a:rPr lang="ru-RU" sz="2800" b="1" i="1" dirty="0" smtClean="0">
                <a:solidFill>
                  <a:srgbClr val="FF3399"/>
                </a:solidFill>
              </a:rPr>
              <a:t/>
            </a:r>
            <a:br>
              <a:rPr lang="ru-RU" sz="2800" b="1" i="1" dirty="0" smtClean="0">
                <a:solidFill>
                  <a:srgbClr val="FF3399"/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эффективное движение – основа практики по уходу !!!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19724" y="1042915"/>
            <a:ext cx="11647357" cy="3384503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19.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в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осстанавливайте силы в положении лёжа на спине на твёрдой поверхности </a:t>
            </a:r>
          </a:p>
          <a:p>
            <a:pPr lvl="0" algn="ctr"/>
            <a:endParaRPr lang="ru-RU" sz="3600" dirty="0" smtClean="0"/>
          </a:p>
          <a:p>
            <a:pPr lvl="0" algn="ctr"/>
            <a:endParaRPr lang="ru-RU" sz="36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" t="1511" r="6727" b="18101"/>
          <a:stretch/>
        </p:blipFill>
        <p:spPr>
          <a:xfrm>
            <a:off x="2162668" y="2253016"/>
            <a:ext cx="7869837" cy="3240941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522650" y="5637519"/>
            <a:ext cx="9729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Каждые 2-3 часа короткий отдых в течение 10 мин лёжа на спине </a:t>
            </a:r>
          </a:p>
          <a:p>
            <a:r>
              <a:rPr lang="ru-RU" sz="2400" u="sng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400" u="sng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твёрдой </a:t>
            </a:r>
            <a:r>
              <a:rPr lang="ru-RU" sz="2400" u="sng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поверхности</a:t>
            </a:r>
            <a:r>
              <a:rPr lang="ru-RU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помогает быстро восстановить силы.</a:t>
            </a:r>
          </a:p>
        </p:txBody>
      </p:sp>
    </p:spTree>
    <p:extLst>
      <p:ext uri="{BB962C8B-B14F-4D97-AF65-F5344CB8AC3E}">
        <p14:creationId xmlns:p14="http://schemas.microsoft.com/office/powerpoint/2010/main" val="10022938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61351" y="1169985"/>
            <a:ext cx="55463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C000"/>
                </a:solidFill>
              </a:rPr>
              <a:t>Положение  сидя ухудшает </a:t>
            </a:r>
            <a:r>
              <a:rPr lang="ru-RU" sz="3600" dirty="0">
                <a:solidFill>
                  <a:srgbClr val="FFC000"/>
                </a:solidFill>
              </a:rPr>
              <a:t>кровообращение органов таза, </a:t>
            </a:r>
            <a:r>
              <a:rPr lang="ru-RU" sz="3600" dirty="0" smtClean="0">
                <a:solidFill>
                  <a:srgbClr val="FFC000"/>
                </a:solidFill>
              </a:rPr>
              <a:t> </a:t>
            </a:r>
            <a:r>
              <a:rPr lang="ru-RU" sz="3600" dirty="0">
                <a:solidFill>
                  <a:srgbClr val="FFC000"/>
                </a:solidFill>
              </a:rPr>
              <a:t>не </a:t>
            </a:r>
            <a:r>
              <a:rPr lang="ru-RU" sz="3600" dirty="0" smtClean="0">
                <a:solidFill>
                  <a:srgbClr val="FFC000"/>
                </a:solidFill>
              </a:rPr>
              <a:t>разгружает кровообращение нижних конечностей </a:t>
            </a:r>
            <a:r>
              <a:rPr lang="ru-RU" sz="3600" dirty="0">
                <a:solidFill>
                  <a:srgbClr val="FFC000"/>
                </a:solidFill>
              </a:rPr>
              <a:t>!!!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193" y="329005"/>
            <a:ext cx="3747541" cy="6148659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7667610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4450" y="0"/>
            <a:ext cx="98914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ПРИНЦИПЫ    БЕЗОПАСНОГО    </a:t>
            </a:r>
            <a:r>
              <a:rPr lang="ru-RU" sz="2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ПЕРЕМЕЩЕНИЯ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850" y="523220"/>
            <a:ext cx="11857150" cy="6286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 </a:t>
            </a:r>
            <a:r>
              <a:rPr lang="ru-RU" sz="22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умайте прежде действия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02. Оценивайте ситуацию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03. Обсуждайте с другими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04. Считайте  для синхронного начала движения: «внимание»-«приготовились»-</a:t>
            </a:r>
          </a:p>
          <a:p>
            <a:pPr>
              <a:lnSpc>
                <a:spcPts val="2300"/>
              </a:lnSpc>
            </a:pPr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…глагол, обозначающий  предполагаемое действие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05. Расслабьтесь при подготовке, при перемещении напряжение не должно быть </a:t>
            </a:r>
          </a:p>
          <a:p>
            <a:pPr>
              <a:lnSpc>
                <a:spcPts val="2300"/>
              </a:lnSpc>
            </a:pPr>
            <a:r>
              <a:rPr lang="ru-RU" sz="22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большим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06. Подготовьте своё тело к напряжению 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07. Повороты пациента «к себе» предпочтительнее поворотов «от себя»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08. Сохраняйте равновесие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09. Приближайте локти близко к своему телу в момент удержания груза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Двигайтесь плавно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 Избегайте наклонов спины и скручивающих поворотов 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 Используйте силу трения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 Не тратьте силы на вертикальные движения, если нужны горизонтальные и наоборот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 Для усилий используйте крупные мышцы тела – спины и бёдер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15. Используйте правильную технику перемещения и обращения с телом пациента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16. Используйте удобную  для перемещения одежду и обувь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17. Убирайте из карманов, снимайте с рук и одежды твёрдые предметы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 Поддерживайте хорошую физическую форму</a:t>
            </a:r>
          </a:p>
          <a:p>
            <a:pPr>
              <a:lnSpc>
                <a:spcPts val="2300"/>
              </a:lnSpc>
            </a:pPr>
            <a:r>
              <a:rPr lang="ru-RU" sz="2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19. Восстанавливайте силы в положении лёжа на спине на твёрдой поверхности</a:t>
            </a:r>
            <a:endParaRPr lang="ru-RU" sz="2200" dirty="0"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767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25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25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75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75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750" fill="hold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50" fill="hold"/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7580" y="230115"/>
            <a:ext cx="4991726" cy="643556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smtClean="0">
                <a:solidFill>
                  <a:srgbClr val="FFFF00"/>
                </a:solidFill>
              </a:rPr>
              <a:t>С   ЧЕГО   НАЧАТЬ   ?</a:t>
            </a:r>
            <a:endParaRPr lang="ru-RU" sz="36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44239" y="4175670"/>
            <a:ext cx="5237296" cy="959638"/>
          </a:xfrm>
        </p:spPr>
        <p:txBody>
          <a:bodyPr>
            <a:normAutofit/>
          </a:bodyPr>
          <a:lstStyle/>
          <a:p>
            <a:pPr lvl="0">
              <a:lnSpc>
                <a:spcPts val="3300"/>
              </a:lnSpc>
              <a:spcBef>
                <a:spcPts val="0"/>
              </a:spcBef>
            </a:pPr>
            <a:r>
              <a:rPr lang="ru-RU" sz="3000" dirty="0" smtClean="0"/>
              <a:t>3. делите большую нагрузку </a:t>
            </a:r>
          </a:p>
          <a:p>
            <a:pPr lvl="0">
              <a:lnSpc>
                <a:spcPts val="3300"/>
              </a:lnSpc>
              <a:spcBef>
                <a:spcPts val="0"/>
              </a:spcBef>
            </a:pPr>
            <a:r>
              <a:rPr lang="ru-RU" sz="3000" dirty="0" smtClean="0"/>
              <a:t>     на  несколько маленьких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9" t="23521" r="15525" b="11998"/>
          <a:stretch/>
        </p:blipFill>
        <p:spPr>
          <a:xfrm>
            <a:off x="1198179" y="1573514"/>
            <a:ext cx="2593947" cy="1678792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8" name="Рисунок 7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" t="79789" r="24316" b="4390"/>
          <a:stretch/>
        </p:blipFill>
        <p:spPr bwMode="auto">
          <a:xfrm>
            <a:off x="853876" y="5370237"/>
            <a:ext cx="4248001" cy="1128064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4041737" y="1001176"/>
            <a:ext cx="35976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 smtClean="0"/>
              <a:t>2. прямое </a:t>
            </a:r>
          </a:p>
          <a:p>
            <a:pPr algn="r"/>
            <a:r>
              <a:rPr lang="ru-RU" sz="3200" dirty="0"/>
              <a:t> </a:t>
            </a:r>
            <a:r>
              <a:rPr lang="ru-RU" sz="3200" dirty="0" smtClean="0"/>
              <a:t>    положение</a:t>
            </a:r>
          </a:p>
          <a:p>
            <a:pPr algn="r"/>
            <a:r>
              <a:rPr lang="ru-RU" sz="3200" dirty="0"/>
              <a:t> </a:t>
            </a:r>
            <a:r>
              <a:rPr lang="ru-RU" sz="3200" dirty="0" smtClean="0"/>
              <a:t>    спины с</a:t>
            </a:r>
          </a:p>
          <a:p>
            <a:pPr algn="r"/>
            <a:r>
              <a:rPr lang="ru-RU" sz="3200" dirty="0"/>
              <a:t> </a:t>
            </a:r>
            <a:r>
              <a:rPr lang="ru-RU" sz="3200" dirty="0" smtClean="0"/>
              <a:t>    минимальными </a:t>
            </a:r>
          </a:p>
          <a:p>
            <a:pPr algn="r"/>
            <a:r>
              <a:rPr lang="ru-RU" sz="3200" dirty="0"/>
              <a:t> </a:t>
            </a:r>
            <a:r>
              <a:rPr lang="ru-RU" sz="3200" dirty="0" smtClean="0"/>
              <a:t>    наклонами и без </a:t>
            </a:r>
          </a:p>
          <a:p>
            <a:pPr algn="r"/>
            <a:r>
              <a:rPr lang="ru-RU" sz="3200" dirty="0" smtClean="0"/>
              <a:t>     поворотов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1441415" y="894924"/>
            <a:ext cx="2091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1. обувь</a:t>
            </a:r>
            <a:endParaRPr lang="ru-RU" sz="32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0" t="6339" r="22835" b="7322"/>
          <a:stretch/>
        </p:blipFill>
        <p:spPr>
          <a:xfrm>
            <a:off x="7888986" y="1021127"/>
            <a:ext cx="3440890" cy="3001160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246557" y="4175670"/>
            <a:ext cx="677555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4. </a:t>
            </a:r>
            <a:r>
              <a:rPr lang="ru-RU" sz="3000" dirty="0" smtClean="0"/>
              <a:t>Отдых каждые 2-3 ч  лёжа на твёрдой</a:t>
            </a:r>
          </a:p>
          <a:p>
            <a:r>
              <a:rPr lang="ru-RU" sz="3000" dirty="0"/>
              <a:t> </a:t>
            </a:r>
            <a:r>
              <a:rPr lang="ru-RU" sz="3000" dirty="0" smtClean="0"/>
              <a:t>     горизонтальной поверхности.</a:t>
            </a:r>
            <a:endParaRPr lang="ru-RU" sz="3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2577" t="3643" r="2404" b="57950"/>
          <a:stretch/>
        </p:blipFill>
        <p:spPr>
          <a:xfrm>
            <a:off x="6041036" y="5291527"/>
            <a:ext cx="5411450" cy="1285485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9391771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9" grpId="0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Lenovo\Desktop\плакат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24"/>
          <a:stretch/>
        </p:blipFill>
        <p:spPr bwMode="auto">
          <a:xfrm>
            <a:off x="3126105" y="203835"/>
            <a:ext cx="5939790" cy="6450330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67659" y="3942413"/>
            <a:ext cx="50816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Медработник,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береги здоровье !</a:t>
            </a:r>
          </a:p>
          <a:p>
            <a:pPr algn="ctr"/>
            <a:endParaRPr lang="ru-RU" sz="2800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28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Изучай принципы безопасного перемещения !</a:t>
            </a:r>
            <a:endParaRPr lang="ru-RU" sz="28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59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-191068"/>
            <a:ext cx="10515600" cy="4441148"/>
          </a:xfrm>
        </p:spPr>
        <p:txBody>
          <a:bodyPr/>
          <a:lstStyle/>
          <a:p>
            <a:pPr algn="ctr">
              <a:lnSpc>
                <a:spcPts val="10200"/>
              </a:lnSpc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УСПЕХОВ </a:t>
            </a:r>
            <a:b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В  БЕЗОПАСНОМ ПЕРЕМЕЩЕНИИ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069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убина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TM04033923[[fn=Глубина]]</Template>
  <TotalTime>1777</TotalTime>
  <Words>1159</Words>
  <Application>Microsoft Office PowerPoint</Application>
  <PresentationFormat>Произвольный</PresentationFormat>
  <Paragraphs>229</Paragraphs>
  <Slides>45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Глубина</vt:lpstr>
      <vt:lpstr>Презентация PowerPoint</vt:lpstr>
      <vt:lpstr>ПРИНЦИПЫ  БЕЗОПАСНОГО  ПЕРЕМЕЩЕНИЯ</vt:lpstr>
      <vt:lpstr>ПРИНЦИПЫ БЕЗОПАСНОГО ПЕРЕМЕЩЕНИЯ эффективное движение – основа практики по уходу 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ПРИНЦИПЫ БЕЗОПАСНОГО ПЕРЕМЕЩЕНИЯ эффективное движение – основа практики по уходу!!! </vt:lpstr>
      <vt:lpstr>ПРИНЦИПЫ БЕЗОПАСНОГО ПЕРЕМЕЩЕНИЯ эффективное движение – основа практики по уходу!!!</vt:lpstr>
      <vt:lpstr>ПРИНЦИПЫ БЕЗОПАСНОГО ПЕРЕМЕЩЕНИЯ эффективное движение – основа практики по уходу!!!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ПРИНЦИПЫ БЕЗОПАСНОГО ПЕРЕМЕЩЕНИЯ эффективное движение – основа практики по уходу !!!</vt:lpstr>
      <vt:lpstr>ПРИНЦИПЫ БЕЗОПАСНОГО ПЕРЕМЕЩЕНИЯ эффективное движение – основа практики по уходу !!!</vt:lpstr>
      <vt:lpstr>ПРИНЦИПЫ БЕЗОПАСНОГО ПЕРЕМЕЩЕНИЯ эффективное движение – основа практики по уходу !!!</vt:lpstr>
      <vt:lpstr>ПРИНЦИПЫ БЕЗОПАСНОГО ПЕРЕМЕЩЕНИЯ эффективное движение – основа практики по уходу !!!</vt:lpstr>
      <vt:lpstr>ПРИНЦИПЫ БЕЗОПАСНОГО ПЕРЕМЕЩЕНИЯ эффективное движение – основа практики по уходу !!!</vt:lpstr>
      <vt:lpstr>ПРИНЦИПЫ БЕЗОПАСНОГО ПЕРЕМЕЩЕНИЯ эффективное движение – основа практики по уходу 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ПРИНЦИПЫ БЕЗОПАСНОГО ПЕРЕМЕЩЕНИЯ эффективное движение – основа практики по уходу !!!</vt:lpstr>
      <vt:lpstr>ПРИНЦИПЫ БЕЗОПАСНОГО ПЕРЕМЕЩЕНИЯ эффективное движение – основа практики по уходу !!!</vt:lpstr>
      <vt:lpstr>Презентация PowerPoint</vt:lpstr>
      <vt:lpstr>ПРИНЦИПЫ БЕЗОПАСНОГО ПЕРЕМЕЩЕНИЯ эффективное движение – основа практики по уходу !!!</vt:lpstr>
      <vt:lpstr>ПРИНЦИПЫ БЕЗОПАСНОГО ПЕРЕМЕЩЕНИЯ эффективное движение – основа практики по уходу !!!</vt:lpstr>
      <vt:lpstr>ПРИНЦИПЫ БЕЗОПАСНОГО ПЕРЕМЕЩЕНИЯ  эффективное движение – основа практики по уходу !!!</vt:lpstr>
      <vt:lpstr>ПРИНЦИПЫ БЕЗОПАСНОГО ПЕРЕМЕЩЕНИЯ эффективное движение – основа практики по уходу !!!</vt:lpstr>
      <vt:lpstr>ПРИНЦИПЫ БЕЗОПАСНОГО ПЕРЕМЕЩЕНИЯ эффективное движение – основа практики по уходу !!!</vt:lpstr>
      <vt:lpstr>Презентация PowerPoint</vt:lpstr>
      <vt:lpstr>Презентация PowerPoint</vt:lpstr>
      <vt:lpstr>ПРИНЦИПЫ БЕЗОПАСНОГО ПЕРЕМЕЩЕНИЯ эффективное движение – основа практики по уходу !!!</vt:lpstr>
      <vt:lpstr>Презентация PowerPoint</vt:lpstr>
      <vt:lpstr>Презентация PowerPoint</vt:lpstr>
      <vt:lpstr>С   ЧЕГО   НАЧАТЬ   ?</vt:lpstr>
      <vt:lpstr>Презентация PowerPoint</vt:lpstr>
      <vt:lpstr>УСПЕХОВ   В  БЕЗОПАСНОМ ПЕРЕМЕЩЕНИИ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нет</dc:creator>
  <cp:lastModifiedBy>Admin</cp:lastModifiedBy>
  <cp:revision>157</cp:revision>
  <dcterms:created xsi:type="dcterms:W3CDTF">2015-12-22T17:22:46Z</dcterms:created>
  <dcterms:modified xsi:type="dcterms:W3CDTF">2020-09-07T06:55:56Z</dcterms:modified>
</cp:coreProperties>
</file>