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87" r:id="rId2"/>
    <p:sldId id="288" r:id="rId3"/>
    <p:sldId id="258" r:id="rId4"/>
    <p:sldId id="260" r:id="rId5"/>
    <p:sldId id="259" r:id="rId6"/>
    <p:sldId id="261" r:id="rId7"/>
    <p:sldId id="262" r:id="rId8"/>
    <p:sldId id="263" r:id="rId9"/>
    <p:sldId id="264" r:id="rId10"/>
    <p:sldId id="265" r:id="rId11"/>
    <p:sldId id="293" r:id="rId12"/>
    <p:sldId id="294" r:id="rId13"/>
    <p:sldId id="267" r:id="rId14"/>
    <p:sldId id="269" r:id="rId15"/>
    <p:sldId id="270" r:id="rId16"/>
    <p:sldId id="271" r:id="rId17"/>
    <p:sldId id="272" r:id="rId18"/>
    <p:sldId id="274" r:id="rId19"/>
    <p:sldId id="295" r:id="rId20"/>
    <p:sldId id="276" r:id="rId21"/>
    <p:sldId id="277" r:id="rId22"/>
    <p:sldId id="278" r:id="rId23"/>
    <p:sldId id="279" r:id="rId24"/>
    <p:sldId id="280" r:id="rId25"/>
    <p:sldId id="281" r:id="rId26"/>
    <p:sldId id="292" r:id="rId27"/>
    <p:sldId id="283" r:id="rId28"/>
    <p:sldId id="284" r:id="rId29"/>
    <p:sldId id="291" r:id="rId30"/>
    <p:sldId id="285" r:id="rId31"/>
    <p:sldId id="257" r:id="rId32"/>
    <p:sldId id="286" r:id="rId3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29E25"/>
    <a:srgbClr val="FF3300"/>
    <a:srgbClr val="F2FA8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500" autoAdjust="0"/>
    <p:restoredTop sz="94660"/>
  </p:normalViewPr>
  <p:slideViewPr>
    <p:cSldViewPr snapToGrid="0">
      <p:cViewPr varScale="1">
        <p:scale>
          <a:sx n="69" d="100"/>
          <a:sy n="69" d="100"/>
        </p:scale>
        <p:origin x="-464" y="-8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Title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62399" y="1964267"/>
            <a:ext cx="7197726" cy="2421464"/>
          </a:xfrm>
        </p:spPr>
        <p:txBody>
          <a:bodyPr anchor="b">
            <a:normAutofit/>
          </a:bodyPr>
          <a:lstStyle>
            <a:lvl1pPr algn="r">
              <a:defRPr sz="48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2399" y="4385732"/>
            <a:ext cx="7197726" cy="1405467"/>
          </a:xfrm>
        </p:spPr>
        <p:txBody>
          <a:bodyPr anchor="t">
            <a:normAutofit/>
          </a:bodyPr>
          <a:lstStyle>
            <a:lvl1pPr marL="0" indent="0" algn="r">
              <a:buNone/>
              <a:defRPr sz="1800" cap="all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32558" y="5870575"/>
            <a:ext cx="1600200" cy="377825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9/7/2020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62399" y="5870575"/>
            <a:ext cx="4893958" cy="3778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08958" y="5870575"/>
            <a:ext cx="551167" cy="3778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308581"/>
            <a:ext cx="10131427" cy="1468800"/>
          </a:xfrm>
        </p:spPr>
        <p:txBody>
          <a:bodyPr anchor="b"/>
          <a:lstStyle>
            <a:lvl1pPr algn="l">
              <a:defRPr sz="40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7381"/>
            <a:ext cx="1013142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 cap="all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2" y="2142067"/>
            <a:ext cx="4995334" cy="3649134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21895" y="2142067"/>
            <a:ext cx="4995332" cy="3649133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973670" y="2218267"/>
            <a:ext cx="470905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1" y="2870201"/>
            <a:ext cx="4996923" cy="2920998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096003" y="2226734"/>
            <a:ext cx="4722813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23483" y="2870201"/>
            <a:ext cx="4995334" cy="2920998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9/7/2020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9/7/2020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9/7/2020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074333"/>
            <a:ext cx="3680885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8201" y="609601"/>
            <a:ext cx="6169026" cy="5181600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445933"/>
            <a:ext cx="3680885" cy="1828800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600200"/>
            <a:ext cx="6164653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36253" y="914400"/>
            <a:ext cx="3280974" cy="4572000"/>
          </a:xfrm>
          <a:prstGeom prst="roundRect">
            <a:avLst>
              <a:gd name="adj" fmla="val 42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2971800"/>
            <a:ext cx="6164653" cy="1828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732865"/>
            <a:ext cx="1013142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1600" y="932112"/>
            <a:ext cx="8759827" cy="3164976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299603"/>
            <a:ext cx="10131427" cy="49371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3124199"/>
          </a:xfrm>
        </p:spPr>
        <p:txBody>
          <a:bodyPr anchor="ctr">
            <a:normAutofit/>
          </a:bodyPr>
          <a:lstStyle>
            <a:lvl1pPr algn="l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97875" y="3352800"/>
            <a:ext cx="9339184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7465" y="4343400"/>
            <a:ext cx="10152367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2" y="3308581"/>
            <a:ext cx="10131425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4777381"/>
            <a:ext cx="10131426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0" y="3886200"/>
            <a:ext cx="10135436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5200"/>
            <a:ext cx="10135436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1" y="3505200"/>
            <a:ext cx="10131428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8675" y="609599"/>
            <a:ext cx="2158552" cy="5181601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7832116" cy="518160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2142067"/>
            <a:ext cx="10131425" cy="36491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89660" y="5870575"/>
            <a:ext cx="1600200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9/7/2020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5870575"/>
            <a:ext cx="7827659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66060" y="5870575"/>
            <a:ext cx="551167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8" r:id="rId14"/>
    <p:sldLayoutId id="2147483667" r:id="rId15"/>
    <p:sldLayoutId id="2147483658" r:id="rId16"/>
    <p:sldLayoutId id="214748365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8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0.jp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77845" y="1733544"/>
            <a:ext cx="11449318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600" dirty="0" smtClean="0">
                <a:solidFill>
                  <a:srgbClr val="FFFF00"/>
                </a:solidFill>
              </a:rPr>
              <a:t>  ПРОБЛЕМЫ   МАЛОПОДВИЖНОСТИ</a:t>
            </a:r>
            <a:endParaRPr lang="ru-RU" sz="6600" dirty="0">
              <a:solidFill>
                <a:srgbClr val="FFFF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917248" y="4381089"/>
            <a:ext cx="87705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solidFill>
                  <a:srgbClr val="00B0F0"/>
                </a:solidFill>
              </a:rPr>
              <a:t>Преподаватель профессионального </a:t>
            </a:r>
            <a:r>
              <a:rPr lang="ru-RU" sz="2400" smtClean="0">
                <a:solidFill>
                  <a:srgbClr val="00B0F0"/>
                </a:solidFill>
              </a:rPr>
              <a:t>модуля </a:t>
            </a:r>
            <a:endParaRPr lang="ru-RU" sz="2400" dirty="0" smtClean="0">
              <a:solidFill>
                <a:srgbClr val="00B0F0"/>
              </a:solidFill>
            </a:endParaRPr>
          </a:p>
          <a:p>
            <a:pPr algn="ctr"/>
            <a:r>
              <a:rPr lang="ru-RU" sz="2400" i="1" dirty="0" smtClean="0">
                <a:solidFill>
                  <a:srgbClr val="00B0F0"/>
                </a:solidFill>
              </a:rPr>
              <a:t>младшая медицинская сестра по уходу за пациентами</a:t>
            </a:r>
          </a:p>
          <a:p>
            <a:pPr algn="ctr"/>
            <a:endParaRPr lang="ru-RU" sz="2400" i="1" dirty="0" smtClean="0">
              <a:solidFill>
                <a:srgbClr val="00B0F0"/>
              </a:solidFill>
            </a:endParaRPr>
          </a:p>
          <a:p>
            <a:pPr algn="ctr"/>
            <a:r>
              <a:rPr lang="ru-RU" sz="2400" dirty="0" smtClean="0">
                <a:solidFill>
                  <a:srgbClr val="00B0F0"/>
                </a:solidFill>
              </a:rPr>
              <a:t>Кравченко Татьяна Евгеньевна</a:t>
            </a:r>
            <a:endParaRPr lang="ru-RU" sz="2400" dirty="0">
              <a:solidFill>
                <a:srgbClr val="00B0F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67425" y="656823"/>
            <a:ext cx="1164250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 smtClean="0">
                <a:solidFill>
                  <a:srgbClr val="FFC000"/>
                </a:solidFill>
              </a:rPr>
              <a:t>Свято-</a:t>
            </a:r>
            <a:r>
              <a:rPr lang="ru-RU" sz="4000" dirty="0" err="1" smtClean="0">
                <a:solidFill>
                  <a:srgbClr val="FFC000"/>
                </a:solidFill>
              </a:rPr>
              <a:t>Димитриевское</a:t>
            </a:r>
            <a:r>
              <a:rPr lang="ru-RU" sz="4000" dirty="0" smtClean="0">
                <a:solidFill>
                  <a:srgbClr val="FFC000"/>
                </a:solidFill>
              </a:rPr>
              <a:t>  училище  сестёр  милосердия</a:t>
            </a:r>
            <a:endParaRPr lang="ru-RU" sz="4000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7119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34" t="7294" r="10655"/>
          <a:stretch/>
        </p:blipFill>
        <p:spPr>
          <a:xfrm>
            <a:off x="4289612" y="1734671"/>
            <a:ext cx="6831106" cy="4866595"/>
          </a:xfrm>
          <a:prstGeom prst="rect">
            <a:avLst/>
          </a:prstGeom>
          <a:ln w="57150">
            <a:solidFill>
              <a:srgbClr val="FFFF00"/>
            </a:solidFill>
          </a:ln>
        </p:spPr>
      </p:pic>
      <p:sp>
        <p:nvSpPr>
          <p:cNvPr id="3" name="TextBox 2"/>
          <p:cNvSpPr txBox="1"/>
          <p:nvPr/>
        </p:nvSpPr>
        <p:spPr>
          <a:xfrm>
            <a:off x="94129" y="-30540"/>
            <a:ext cx="1209787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Ежегодный чемпионат по лени среди лежебок. Черногория, р-н </a:t>
            </a:r>
            <a:r>
              <a:rPr lang="ru-RU" sz="3200" dirty="0" err="1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Плужине</a:t>
            </a:r>
            <a:r>
              <a:rPr lang="ru-RU" sz="3200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, </a:t>
            </a:r>
            <a:r>
              <a:rPr lang="ru-RU" sz="3200" dirty="0" err="1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этнодеревня</a:t>
            </a:r>
            <a:r>
              <a:rPr lang="ru-RU" sz="3200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 </a:t>
            </a:r>
            <a:r>
              <a:rPr lang="ru-RU" sz="3200" dirty="0" err="1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Монтенегро</a:t>
            </a:r>
            <a:r>
              <a:rPr lang="ru-RU" sz="3200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.</a:t>
            </a:r>
          </a:p>
          <a:p>
            <a:pPr algn="ctr"/>
            <a:r>
              <a:rPr lang="ru-RU" sz="3200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15 октября – день тишины. Награда  за 1 место  200 евро.</a:t>
            </a:r>
            <a:endParaRPr lang="ru-RU" sz="3200" dirty="0">
              <a:solidFill>
                <a:srgbClr val="FFFF00"/>
              </a:solidFill>
              <a:latin typeface="Batang" panose="02030600000101010101" pitchFamily="18" charset="-127"/>
              <a:ea typeface="Batang" panose="02030600000101010101" pitchFamily="18" charset="-127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79260" y="4325781"/>
            <a:ext cx="370277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700"/>
              </a:lnSpc>
            </a:pPr>
            <a:r>
              <a:rPr lang="ru-RU" sz="2400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Рекорд 2014 года не  смогли побить во все последующие года. </a:t>
            </a:r>
            <a:endParaRPr lang="ru-RU" sz="2400" dirty="0">
              <a:solidFill>
                <a:schemeClr val="accent3">
                  <a:lumMod val="60000"/>
                  <a:lumOff val="40000"/>
                </a:schemeClr>
              </a:solidFill>
              <a:latin typeface="Batang" panose="02030600000101010101" pitchFamily="18" charset="-127"/>
              <a:ea typeface="Batang" panose="02030600000101010101" pitchFamily="18" charset="-127"/>
            </a:endParaRPr>
          </a:p>
          <a:p>
            <a:pPr algn="ctr">
              <a:lnSpc>
                <a:spcPts val="2700"/>
              </a:lnSpc>
            </a:pPr>
            <a:r>
              <a:rPr lang="ru-RU" sz="2400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Он составил 37 часов.</a:t>
            </a:r>
            <a:endParaRPr lang="ru-RU" sz="2400" dirty="0">
              <a:solidFill>
                <a:schemeClr val="accent3">
                  <a:lumMod val="60000"/>
                  <a:lumOff val="40000"/>
                </a:schemeClr>
              </a:solidFill>
              <a:latin typeface="Batang" panose="02030600000101010101" pitchFamily="18" charset="-127"/>
              <a:ea typeface="Batang" panose="02030600000101010101" pitchFamily="18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79260" y="1778288"/>
            <a:ext cx="342556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solidFill>
                  <a:srgbClr val="92D05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Задача – лежать не вставая сколько сможешь.</a:t>
            </a:r>
          </a:p>
          <a:p>
            <a:pPr algn="ctr"/>
            <a:endParaRPr lang="ru-RU" sz="2400" dirty="0" smtClean="0">
              <a:solidFill>
                <a:srgbClr val="92D050"/>
              </a:solidFill>
              <a:latin typeface="Batang" panose="02030600000101010101" pitchFamily="18" charset="-127"/>
              <a:ea typeface="Batang" panose="02030600000101010101" pitchFamily="18" charset="-127"/>
            </a:endParaRPr>
          </a:p>
          <a:p>
            <a:pPr algn="ctr"/>
            <a:r>
              <a:rPr lang="ru-RU" sz="2400" dirty="0" smtClean="0">
                <a:solidFill>
                  <a:srgbClr val="92D05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Есть, пить, туалет – на месте.</a:t>
            </a:r>
            <a:endParaRPr lang="ru-RU" sz="2400" dirty="0">
              <a:solidFill>
                <a:srgbClr val="92D050"/>
              </a:solidFill>
              <a:latin typeface="Batang" panose="02030600000101010101" pitchFamily="18" charset="-127"/>
              <a:ea typeface="Batang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843899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36514" y="279461"/>
            <a:ext cx="9674168" cy="1068946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ОПРЕЛОСТЬ </a:t>
            </a:r>
            <a:r>
              <a:rPr lang="ru-RU" b="1" dirty="0" smtClean="0">
                <a:latin typeface="Batang" panose="02030600000101010101" pitchFamily="18" charset="-127"/>
                <a:ea typeface="Batang" panose="02030600000101010101" pitchFamily="18" charset="-127"/>
              </a:rPr>
              <a:t>– ВОСПАЛЕНИЕ В СКЛАДКАХ</a:t>
            </a:r>
            <a:br>
              <a:rPr lang="ru-RU" b="1" dirty="0" smtClean="0">
                <a:latin typeface="Batang" panose="02030600000101010101" pitchFamily="18" charset="-127"/>
                <a:ea typeface="Batang" panose="02030600000101010101" pitchFamily="18" charset="-127"/>
              </a:rPr>
            </a:br>
            <a:r>
              <a:rPr lang="ru-RU" b="1" dirty="0">
                <a:latin typeface="Batang" panose="02030600000101010101" pitchFamily="18" charset="-127"/>
                <a:ea typeface="Batang" panose="02030600000101010101" pitchFamily="18" charset="-127"/>
              </a:rPr>
              <a:t> </a:t>
            </a:r>
            <a:r>
              <a:rPr lang="ru-RU" b="1" dirty="0" smtClean="0">
                <a:latin typeface="Batang" panose="02030600000101010101" pitchFamily="18" charset="-127"/>
                <a:ea typeface="Batang" panose="02030600000101010101" pitchFamily="18" charset="-127"/>
              </a:rPr>
              <a:t>                     КОЖИ</a:t>
            </a:r>
            <a:endParaRPr lang="ru-RU" b="1" dirty="0">
              <a:latin typeface="Batang" panose="02030600000101010101" pitchFamily="18" charset="-127"/>
              <a:ea typeface="Batang" panose="02030600000101010101" pitchFamily="18" charset="-127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021188" y="991673"/>
            <a:ext cx="4170812" cy="565382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b="1" dirty="0" smtClean="0">
                <a:solidFill>
                  <a:srgbClr val="FFC0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ВОЗМОЖНЫЕ ЖАЛОБЫ И СИМПТОМЫ</a:t>
            </a:r>
          </a:p>
          <a:p>
            <a:pPr marL="457200" indent="-457200">
              <a:buAutoNum type="arabicPeriod"/>
            </a:pPr>
            <a:r>
              <a:rPr lang="ru-RU" sz="2400" b="1" dirty="0" smtClean="0">
                <a:latin typeface="Batang" panose="02030600000101010101" pitchFamily="18" charset="-127"/>
                <a:ea typeface="Batang" panose="02030600000101010101" pitchFamily="18" charset="-127"/>
              </a:rPr>
              <a:t>покраснение</a:t>
            </a:r>
          </a:p>
          <a:p>
            <a:pPr marL="457200" indent="-457200">
              <a:buAutoNum type="arabicPeriod"/>
            </a:pPr>
            <a:r>
              <a:rPr lang="ru-RU" sz="2400" b="1" dirty="0">
                <a:latin typeface="Batang" panose="02030600000101010101" pitchFamily="18" charset="-127"/>
                <a:ea typeface="Batang" panose="02030600000101010101" pitchFamily="18" charset="-127"/>
              </a:rPr>
              <a:t>б</a:t>
            </a:r>
            <a:r>
              <a:rPr lang="ru-RU" sz="2400" b="1" dirty="0" smtClean="0">
                <a:latin typeface="Batang" panose="02030600000101010101" pitchFamily="18" charset="-127"/>
                <a:ea typeface="Batang" panose="02030600000101010101" pitchFamily="18" charset="-127"/>
              </a:rPr>
              <a:t>оль</a:t>
            </a:r>
          </a:p>
          <a:p>
            <a:pPr marL="457200" indent="-457200">
              <a:buAutoNum type="arabicPeriod"/>
            </a:pPr>
            <a:r>
              <a:rPr lang="ru-RU" sz="2400" b="1" dirty="0">
                <a:latin typeface="Batang" panose="02030600000101010101" pitchFamily="18" charset="-127"/>
                <a:ea typeface="Batang" panose="02030600000101010101" pitchFamily="18" charset="-127"/>
              </a:rPr>
              <a:t>п</a:t>
            </a:r>
            <a:r>
              <a:rPr lang="ru-RU" sz="2400" b="1" dirty="0" smtClean="0">
                <a:latin typeface="Batang" panose="02030600000101010101" pitchFamily="18" charset="-127"/>
                <a:ea typeface="Batang" panose="02030600000101010101" pitchFamily="18" charset="-127"/>
              </a:rPr>
              <a:t>атологический запах</a:t>
            </a:r>
          </a:p>
          <a:p>
            <a:pPr marL="0" indent="0">
              <a:buNone/>
            </a:pPr>
            <a:endParaRPr lang="ru-RU" sz="2400" b="1" dirty="0" smtClean="0">
              <a:latin typeface="Batang" panose="02030600000101010101" pitchFamily="18" charset="-127"/>
              <a:ea typeface="Batang" panose="02030600000101010101" pitchFamily="18" charset="-127"/>
            </a:endParaRPr>
          </a:p>
          <a:p>
            <a:pPr marL="0" indent="0">
              <a:buNone/>
            </a:pPr>
            <a:r>
              <a:rPr lang="ru-RU" sz="2400" b="1" dirty="0" smtClean="0">
                <a:solidFill>
                  <a:srgbClr val="FFC0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СПОСОБСТВУЮЩИЕ ФАКТОРЫ</a:t>
            </a:r>
          </a:p>
          <a:p>
            <a:pPr marL="457200" indent="-457200">
              <a:buAutoNum type="arabicPeriod"/>
            </a:pPr>
            <a:r>
              <a:rPr lang="ru-RU" sz="2400" b="1" dirty="0" err="1" smtClean="0">
                <a:latin typeface="Batang" panose="02030600000101010101" pitchFamily="18" charset="-127"/>
                <a:ea typeface="Batang" panose="02030600000101010101" pitchFamily="18" charset="-127"/>
              </a:rPr>
              <a:t>пододеяльное</a:t>
            </a:r>
            <a:r>
              <a:rPr lang="ru-RU" sz="2400" b="1" dirty="0" smtClean="0">
                <a:latin typeface="Batang" panose="02030600000101010101" pitchFamily="18" charset="-127"/>
                <a:ea typeface="Batang" panose="02030600000101010101" pitchFamily="18" charset="-127"/>
              </a:rPr>
              <a:t> тепло</a:t>
            </a:r>
          </a:p>
          <a:p>
            <a:pPr marL="457200" indent="-457200">
              <a:buAutoNum type="arabicPeriod"/>
            </a:pPr>
            <a:r>
              <a:rPr lang="ru-RU" sz="2400" b="1" dirty="0">
                <a:latin typeface="Batang" panose="02030600000101010101" pitchFamily="18" charset="-127"/>
                <a:ea typeface="Batang" panose="02030600000101010101" pitchFamily="18" charset="-127"/>
              </a:rPr>
              <a:t>п</a:t>
            </a:r>
            <a:r>
              <a:rPr lang="ru-RU" sz="2400" b="1" dirty="0" smtClean="0">
                <a:latin typeface="Batang" panose="02030600000101010101" pitchFamily="18" charset="-127"/>
                <a:ea typeface="Batang" panose="02030600000101010101" pitchFamily="18" charset="-127"/>
              </a:rPr>
              <a:t>лохая вентиляция</a:t>
            </a:r>
          </a:p>
          <a:p>
            <a:pPr marL="457200" indent="-457200">
              <a:buAutoNum type="arabicPeriod"/>
            </a:pPr>
            <a:r>
              <a:rPr lang="ru-RU" sz="2400" b="1" dirty="0">
                <a:latin typeface="Batang" panose="02030600000101010101" pitchFamily="18" charset="-127"/>
                <a:ea typeface="Batang" panose="02030600000101010101" pitchFamily="18" charset="-127"/>
              </a:rPr>
              <a:t>н</a:t>
            </a:r>
            <a:r>
              <a:rPr lang="ru-RU" sz="2400" b="1" dirty="0" smtClean="0">
                <a:latin typeface="Batang" panose="02030600000101010101" pitchFamily="18" charset="-127"/>
                <a:ea typeface="Batang" panose="02030600000101010101" pitchFamily="18" charset="-127"/>
              </a:rPr>
              <a:t>едостаточная гигиена</a:t>
            </a:r>
          </a:p>
        </p:txBody>
      </p:sp>
      <p:pic>
        <p:nvPicPr>
          <p:cNvPr id="8" name="Объект 7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1961" y="1684687"/>
            <a:ext cx="5690394" cy="4267796"/>
          </a:xfrm>
          <a:ln w="76200">
            <a:solidFill>
              <a:srgbClr val="FFC000"/>
            </a:solidFill>
          </a:ln>
        </p:spPr>
      </p:pic>
      <p:sp>
        <p:nvSpPr>
          <p:cNvPr id="3" name="TextBox 2"/>
          <p:cNvSpPr txBox="1"/>
          <p:nvPr/>
        </p:nvSpPr>
        <p:spPr>
          <a:xfrm>
            <a:off x="283334" y="40749"/>
            <a:ext cx="1034347" cy="6817251"/>
          </a:xfrm>
          <a:prstGeom prst="rect">
            <a:avLst/>
          </a:prstGeom>
          <a:solidFill>
            <a:srgbClr val="00B050"/>
          </a:solidFill>
          <a:ln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300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К</a:t>
            </a:r>
          </a:p>
          <a:p>
            <a:pPr algn="ctr"/>
            <a:r>
              <a:rPr lang="ru-RU" sz="2300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О</a:t>
            </a:r>
          </a:p>
          <a:p>
            <a:pPr algn="ctr"/>
            <a:r>
              <a:rPr lang="ru-RU" sz="2300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Ж</a:t>
            </a:r>
          </a:p>
          <a:p>
            <a:pPr algn="ctr"/>
            <a:r>
              <a:rPr lang="ru-RU" sz="2300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А</a:t>
            </a:r>
          </a:p>
          <a:p>
            <a:pPr algn="ctr"/>
            <a:endParaRPr lang="ru-RU" sz="2300" b="1" dirty="0">
              <a:solidFill>
                <a:srgbClr val="FFFF00"/>
              </a:solidFill>
              <a:latin typeface="Batang" panose="02030600000101010101" pitchFamily="18" charset="-127"/>
              <a:ea typeface="Batang" panose="02030600000101010101" pitchFamily="18" charset="-127"/>
            </a:endParaRPr>
          </a:p>
          <a:p>
            <a:pPr algn="ctr"/>
            <a:r>
              <a:rPr lang="ru-RU" sz="2300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И</a:t>
            </a:r>
          </a:p>
          <a:p>
            <a:pPr algn="ctr"/>
            <a:endParaRPr lang="ru-RU" sz="2300" b="1" dirty="0">
              <a:solidFill>
                <a:srgbClr val="FFFF00"/>
              </a:solidFill>
              <a:latin typeface="Batang" panose="02030600000101010101" pitchFamily="18" charset="-127"/>
              <a:ea typeface="Batang" panose="02030600000101010101" pitchFamily="18" charset="-127"/>
            </a:endParaRPr>
          </a:p>
          <a:p>
            <a:pPr algn="ctr"/>
            <a:r>
              <a:rPr lang="ru-RU" sz="2300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М</a:t>
            </a:r>
          </a:p>
          <a:p>
            <a:pPr algn="ctr"/>
            <a:r>
              <a:rPr lang="ru-RU" sz="2300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Я</a:t>
            </a:r>
          </a:p>
          <a:p>
            <a:pPr algn="ctr"/>
            <a:r>
              <a:rPr lang="ru-RU" sz="2300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Г</a:t>
            </a:r>
          </a:p>
          <a:p>
            <a:pPr algn="ctr"/>
            <a:r>
              <a:rPr lang="ru-RU" sz="2300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К</a:t>
            </a:r>
          </a:p>
          <a:p>
            <a:pPr algn="ctr"/>
            <a:r>
              <a:rPr lang="ru-RU" sz="2300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И</a:t>
            </a:r>
          </a:p>
          <a:p>
            <a:pPr algn="ctr"/>
            <a:r>
              <a:rPr lang="ru-RU" sz="2300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Е</a:t>
            </a:r>
          </a:p>
          <a:p>
            <a:pPr algn="ctr"/>
            <a:endParaRPr lang="ru-RU" sz="2300" b="1" dirty="0">
              <a:solidFill>
                <a:srgbClr val="FFFF00"/>
              </a:solidFill>
              <a:latin typeface="Batang" panose="02030600000101010101" pitchFamily="18" charset="-127"/>
              <a:ea typeface="Batang" panose="02030600000101010101" pitchFamily="18" charset="-127"/>
            </a:endParaRPr>
          </a:p>
          <a:p>
            <a:pPr algn="ctr"/>
            <a:r>
              <a:rPr lang="ru-RU" sz="2300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Т</a:t>
            </a:r>
          </a:p>
          <a:p>
            <a:pPr algn="ctr"/>
            <a:r>
              <a:rPr lang="ru-RU" sz="2300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К</a:t>
            </a:r>
          </a:p>
          <a:p>
            <a:pPr algn="ctr"/>
            <a:r>
              <a:rPr lang="ru-RU" sz="2300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А</a:t>
            </a:r>
          </a:p>
          <a:p>
            <a:pPr algn="ctr"/>
            <a:r>
              <a:rPr lang="ru-RU" sz="2300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Н</a:t>
            </a:r>
          </a:p>
          <a:p>
            <a:pPr algn="ctr"/>
            <a:r>
              <a:rPr lang="ru-RU" sz="2300" b="1" dirty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И</a:t>
            </a:r>
          </a:p>
        </p:txBody>
      </p:sp>
    </p:spTree>
    <p:extLst>
      <p:ext uri="{BB962C8B-B14F-4D97-AF65-F5344CB8AC3E}">
        <p14:creationId xmlns:p14="http://schemas.microsoft.com/office/powerpoint/2010/main" val="898941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82854" y="40749"/>
            <a:ext cx="8610166" cy="1456267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МАЦЕРАЦИЯ </a:t>
            </a:r>
            <a:r>
              <a:rPr lang="ru-RU" b="1" dirty="0" smtClean="0">
                <a:latin typeface="Batang" panose="02030600000101010101" pitchFamily="18" charset="-127"/>
                <a:ea typeface="Batang" panose="02030600000101010101" pitchFamily="18" charset="-127"/>
              </a:rPr>
              <a:t>– изменение кожи ОТ  длительного  ВОЗДЕЙСТВИЯ  ВЛАГИ</a:t>
            </a:r>
            <a:endParaRPr lang="ru-RU" b="1" dirty="0">
              <a:latin typeface="Batang" panose="02030600000101010101" pitchFamily="18" charset="-127"/>
              <a:ea typeface="Batang" panose="02030600000101010101" pitchFamily="18" charset="-127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lvl="0">
              <a:buClr>
                <a:prstClr val="white"/>
              </a:buClr>
            </a:pPr>
            <a:endParaRPr lang="ru-RU" dirty="0">
              <a:solidFill>
                <a:prstClr val="white"/>
              </a:solidFill>
            </a:endParaRPr>
          </a:p>
          <a:p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0032" y="1894999"/>
            <a:ext cx="4208171" cy="3649662"/>
          </a:xfrm>
          <a:ln w="76200">
            <a:solidFill>
              <a:srgbClr val="FFC000"/>
            </a:solidFill>
          </a:ln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68" r="3848"/>
          <a:stretch/>
        </p:blipFill>
        <p:spPr>
          <a:xfrm>
            <a:off x="6728149" y="1935916"/>
            <a:ext cx="5112914" cy="3567827"/>
          </a:xfrm>
          <a:prstGeom prst="rect">
            <a:avLst/>
          </a:prstGeom>
          <a:ln w="76200">
            <a:solidFill>
              <a:srgbClr val="FFC000"/>
            </a:solidFill>
          </a:ln>
        </p:spPr>
      </p:pic>
      <p:sp>
        <p:nvSpPr>
          <p:cNvPr id="4" name="TextBox 3"/>
          <p:cNvSpPr txBox="1"/>
          <p:nvPr/>
        </p:nvSpPr>
        <p:spPr>
          <a:xfrm>
            <a:off x="296214" y="40749"/>
            <a:ext cx="1068947" cy="6817251"/>
          </a:xfrm>
          <a:prstGeom prst="rect">
            <a:avLst/>
          </a:prstGeom>
          <a:solidFill>
            <a:srgbClr val="00B050"/>
          </a:solidFill>
          <a:ln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300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К</a:t>
            </a:r>
          </a:p>
          <a:p>
            <a:pPr algn="ctr"/>
            <a:r>
              <a:rPr lang="ru-RU" sz="2300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О</a:t>
            </a:r>
          </a:p>
          <a:p>
            <a:pPr algn="ctr"/>
            <a:r>
              <a:rPr lang="ru-RU" sz="2300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Ж</a:t>
            </a:r>
          </a:p>
          <a:p>
            <a:pPr algn="ctr"/>
            <a:r>
              <a:rPr lang="ru-RU" sz="2300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А</a:t>
            </a:r>
          </a:p>
          <a:p>
            <a:pPr algn="ctr"/>
            <a:endParaRPr lang="ru-RU" sz="2300" b="1" dirty="0">
              <a:solidFill>
                <a:srgbClr val="FFFF00"/>
              </a:solidFill>
              <a:latin typeface="Batang" panose="02030600000101010101" pitchFamily="18" charset="-127"/>
              <a:ea typeface="Batang" panose="02030600000101010101" pitchFamily="18" charset="-127"/>
            </a:endParaRPr>
          </a:p>
          <a:p>
            <a:pPr algn="ctr"/>
            <a:r>
              <a:rPr lang="ru-RU" sz="2300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И</a:t>
            </a:r>
          </a:p>
          <a:p>
            <a:pPr algn="ctr"/>
            <a:endParaRPr lang="ru-RU" sz="2300" b="1" dirty="0">
              <a:solidFill>
                <a:srgbClr val="FFFF00"/>
              </a:solidFill>
              <a:latin typeface="Batang" panose="02030600000101010101" pitchFamily="18" charset="-127"/>
              <a:ea typeface="Batang" panose="02030600000101010101" pitchFamily="18" charset="-127"/>
            </a:endParaRPr>
          </a:p>
          <a:p>
            <a:pPr algn="ctr"/>
            <a:r>
              <a:rPr lang="ru-RU" sz="2300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М</a:t>
            </a:r>
          </a:p>
          <a:p>
            <a:pPr algn="ctr"/>
            <a:r>
              <a:rPr lang="ru-RU" sz="2300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Я</a:t>
            </a:r>
          </a:p>
          <a:p>
            <a:pPr algn="ctr"/>
            <a:r>
              <a:rPr lang="ru-RU" sz="2300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Г</a:t>
            </a:r>
          </a:p>
          <a:p>
            <a:pPr algn="ctr"/>
            <a:r>
              <a:rPr lang="ru-RU" sz="2300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К</a:t>
            </a:r>
          </a:p>
          <a:p>
            <a:pPr algn="ctr"/>
            <a:r>
              <a:rPr lang="ru-RU" sz="2300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И</a:t>
            </a:r>
          </a:p>
          <a:p>
            <a:pPr algn="ctr"/>
            <a:r>
              <a:rPr lang="ru-RU" sz="2300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Е</a:t>
            </a:r>
          </a:p>
          <a:p>
            <a:pPr algn="ctr"/>
            <a:endParaRPr lang="ru-RU" sz="2300" b="1" dirty="0">
              <a:solidFill>
                <a:srgbClr val="FFFF00"/>
              </a:solidFill>
              <a:latin typeface="Batang" panose="02030600000101010101" pitchFamily="18" charset="-127"/>
              <a:ea typeface="Batang" panose="02030600000101010101" pitchFamily="18" charset="-127"/>
            </a:endParaRPr>
          </a:p>
          <a:p>
            <a:pPr algn="ctr"/>
            <a:r>
              <a:rPr lang="ru-RU" sz="2300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Т</a:t>
            </a:r>
          </a:p>
          <a:p>
            <a:pPr algn="ctr"/>
            <a:r>
              <a:rPr lang="ru-RU" sz="2300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К</a:t>
            </a:r>
          </a:p>
          <a:p>
            <a:pPr algn="ctr"/>
            <a:r>
              <a:rPr lang="ru-RU" sz="2300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А</a:t>
            </a:r>
          </a:p>
          <a:p>
            <a:pPr algn="ctr"/>
            <a:r>
              <a:rPr lang="ru-RU" sz="2300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Н</a:t>
            </a:r>
          </a:p>
          <a:p>
            <a:pPr algn="ctr"/>
            <a:r>
              <a:rPr lang="ru-RU" sz="2300" b="1" dirty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И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930760" y="5791201"/>
            <a:ext cx="102612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FFC0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ПРИЗНАКИ: </a:t>
            </a:r>
            <a:r>
              <a:rPr lang="ru-RU" sz="2400" b="1" dirty="0" smtClean="0">
                <a:latin typeface="Batang" panose="02030600000101010101" pitchFamily="18" charset="-127"/>
                <a:ea typeface="Batang" panose="02030600000101010101" pitchFamily="18" charset="-127"/>
              </a:rPr>
              <a:t>покраснение, боль, образование язв в местах </a:t>
            </a:r>
          </a:p>
          <a:p>
            <a:r>
              <a:rPr lang="ru-RU" sz="2400" b="1" dirty="0">
                <a:latin typeface="Batang" panose="02030600000101010101" pitchFamily="18" charset="-127"/>
                <a:ea typeface="Batang" panose="02030600000101010101" pitchFamily="18" charset="-127"/>
              </a:rPr>
              <a:t> </a:t>
            </a:r>
            <a:r>
              <a:rPr lang="ru-RU" sz="2400" b="1" dirty="0" smtClean="0">
                <a:latin typeface="Batang" panose="02030600000101010101" pitchFamily="18" charset="-127"/>
                <a:ea typeface="Batang" panose="02030600000101010101" pitchFamily="18" charset="-127"/>
              </a:rPr>
              <a:t>                  </a:t>
            </a:r>
            <a:r>
              <a:rPr lang="ru-RU" sz="2400" b="1" dirty="0" err="1" smtClean="0">
                <a:latin typeface="Batang" panose="02030600000101010101" pitchFamily="18" charset="-127"/>
                <a:ea typeface="Batang" panose="02030600000101010101" pitchFamily="18" charset="-127"/>
              </a:rPr>
              <a:t>подтекания</a:t>
            </a:r>
            <a:r>
              <a:rPr lang="ru-RU" sz="2400" b="1" dirty="0" smtClean="0">
                <a:latin typeface="Batang" panose="02030600000101010101" pitchFamily="18" charset="-127"/>
                <a:ea typeface="Batang" panose="02030600000101010101" pitchFamily="18" charset="-127"/>
              </a:rPr>
              <a:t> жидкостей организма</a:t>
            </a:r>
            <a:endParaRPr lang="ru-RU" sz="2400" b="1" dirty="0">
              <a:latin typeface="Batang" panose="02030600000101010101" pitchFamily="18" charset="-127"/>
              <a:ea typeface="Batang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568875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80315" y="141668"/>
            <a:ext cx="10101484" cy="1828949"/>
          </a:xfrm>
        </p:spPr>
        <p:txBody>
          <a:bodyPr>
            <a:normAutofit fontScale="90000"/>
          </a:bodyPr>
          <a:lstStyle/>
          <a:p>
            <a:pPr algn="just"/>
            <a:r>
              <a:rPr lang="ru-RU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ПРОЛЕЖНИ – </a:t>
            </a:r>
            <a:r>
              <a:rPr lang="ru-RU" b="1" dirty="0" smtClean="0">
                <a:latin typeface="Batang" panose="02030600000101010101" pitchFamily="18" charset="-127"/>
                <a:ea typeface="Batang" panose="02030600000101010101" pitchFamily="18" charset="-127"/>
              </a:rPr>
              <a:t>ОМЕРТВЕНИЕ МЯГКИХ ТКАНЕЙ В МЕСТАХ  костных  выступов  в  результате  СДАВЛЕНИЯ, трения или сдвига</a:t>
            </a:r>
            <a:endParaRPr lang="ru-RU" b="1" dirty="0">
              <a:latin typeface="Batang" panose="02030600000101010101" pitchFamily="18" charset="-127"/>
              <a:ea typeface="Batang" panose="02030600000101010101" pitchFamily="18" charset="-127"/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2988" y="2228194"/>
            <a:ext cx="5018811" cy="3764108"/>
          </a:xfrm>
          <a:ln w="76200">
            <a:solidFill>
              <a:srgbClr val="FFC000"/>
            </a:solidFill>
          </a:ln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590"/>
          <a:stretch/>
        </p:blipFill>
        <p:spPr>
          <a:xfrm>
            <a:off x="2047501" y="2705564"/>
            <a:ext cx="4391936" cy="3768420"/>
          </a:xfrm>
          <a:ln w="76200">
            <a:solidFill>
              <a:srgbClr val="FFC000"/>
            </a:solidFill>
          </a:ln>
        </p:spPr>
      </p:pic>
      <p:sp>
        <p:nvSpPr>
          <p:cNvPr id="3" name="TextBox 2"/>
          <p:cNvSpPr txBox="1"/>
          <p:nvPr/>
        </p:nvSpPr>
        <p:spPr>
          <a:xfrm>
            <a:off x="268636" y="40749"/>
            <a:ext cx="1088128" cy="6817251"/>
          </a:xfrm>
          <a:prstGeom prst="rect">
            <a:avLst/>
          </a:prstGeom>
          <a:solidFill>
            <a:srgbClr val="00B050"/>
          </a:solidFill>
          <a:ln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300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К</a:t>
            </a:r>
          </a:p>
          <a:p>
            <a:pPr algn="ctr"/>
            <a:r>
              <a:rPr lang="ru-RU" sz="2300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О</a:t>
            </a:r>
          </a:p>
          <a:p>
            <a:pPr algn="ctr"/>
            <a:r>
              <a:rPr lang="ru-RU" sz="2300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Ж</a:t>
            </a:r>
          </a:p>
          <a:p>
            <a:pPr algn="ctr"/>
            <a:r>
              <a:rPr lang="ru-RU" sz="2300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А</a:t>
            </a:r>
          </a:p>
          <a:p>
            <a:pPr algn="ctr"/>
            <a:endParaRPr lang="ru-RU" sz="2300" b="1" dirty="0">
              <a:solidFill>
                <a:srgbClr val="FFFF00"/>
              </a:solidFill>
              <a:latin typeface="Batang" panose="02030600000101010101" pitchFamily="18" charset="-127"/>
              <a:ea typeface="Batang" panose="02030600000101010101" pitchFamily="18" charset="-127"/>
            </a:endParaRPr>
          </a:p>
          <a:p>
            <a:pPr algn="ctr"/>
            <a:r>
              <a:rPr lang="ru-RU" sz="2300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И</a:t>
            </a:r>
          </a:p>
          <a:p>
            <a:pPr algn="ctr"/>
            <a:endParaRPr lang="ru-RU" sz="2300" b="1" dirty="0">
              <a:solidFill>
                <a:srgbClr val="FFFF00"/>
              </a:solidFill>
              <a:latin typeface="Batang" panose="02030600000101010101" pitchFamily="18" charset="-127"/>
              <a:ea typeface="Batang" panose="02030600000101010101" pitchFamily="18" charset="-127"/>
            </a:endParaRPr>
          </a:p>
          <a:p>
            <a:pPr algn="ctr"/>
            <a:r>
              <a:rPr lang="ru-RU" sz="2300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М</a:t>
            </a:r>
          </a:p>
          <a:p>
            <a:pPr algn="ctr"/>
            <a:r>
              <a:rPr lang="ru-RU" sz="2300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Я</a:t>
            </a:r>
          </a:p>
          <a:p>
            <a:pPr algn="ctr"/>
            <a:r>
              <a:rPr lang="ru-RU" sz="2300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Г</a:t>
            </a:r>
          </a:p>
          <a:p>
            <a:pPr algn="ctr"/>
            <a:r>
              <a:rPr lang="ru-RU" sz="2300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К</a:t>
            </a:r>
          </a:p>
          <a:p>
            <a:pPr algn="ctr"/>
            <a:r>
              <a:rPr lang="ru-RU" sz="2300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И</a:t>
            </a:r>
          </a:p>
          <a:p>
            <a:pPr algn="ctr"/>
            <a:r>
              <a:rPr lang="ru-RU" sz="2300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Е</a:t>
            </a:r>
          </a:p>
          <a:p>
            <a:pPr algn="ctr"/>
            <a:endParaRPr lang="ru-RU" sz="2300" b="1" dirty="0">
              <a:solidFill>
                <a:srgbClr val="FFFF00"/>
              </a:solidFill>
              <a:latin typeface="Batang" panose="02030600000101010101" pitchFamily="18" charset="-127"/>
              <a:ea typeface="Batang" panose="02030600000101010101" pitchFamily="18" charset="-127"/>
            </a:endParaRPr>
          </a:p>
          <a:p>
            <a:pPr algn="ctr"/>
            <a:r>
              <a:rPr lang="ru-RU" sz="2300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Т</a:t>
            </a:r>
          </a:p>
          <a:p>
            <a:pPr algn="ctr"/>
            <a:r>
              <a:rPr lang="ru-RU" sz="2300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К</a:t>
            </a:r>
          </a:p>
          <a:p>
            <a:pPr algn="ctr"/>
            <a:r>
              <a:rPr lang="ru-RU" sz="2300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А</a:t>
            </a:r>
          </a:p>
          <a:p>
            <a:pPr algn="ctr"/>
            <a:r>
              <a:rPr lang="ru-RU" sz="2300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Н</a:t>
            </a:r>
          </a:p>
          <a:p>
            <a:pPr algn="ctr"/>
            <a:r>
              <a:rPr lang="ru-RU" sz="2300" b="1" dirty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И</a:t>
            </a:r>
            <a:endParaRPr lang="ru-RU" sz="2300" b="1" dirty="0" smtClean="0">
              <a:solidFill>
                <a:srgbClr val="FFFF00"/>
              </a:solidFill>
              <a:latin typeface="Batang" panose="02030600000101010101" pitchFamily="18" charset="-127"/>
              <a:ea typeface="Batang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160538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27359" y="115911"/>
            <a:ext cx="9091457" cy="1481069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ОБРАЗОВАНИЕ ТРОМБА</a:t>
            </a:r>
            <a:br>
              <a:rPr lang="ru-RU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</a:br>
            <a:r>
              <a:rPr lang="ru-RU" b="1" dirty="0" smtClean="0">
                <a:latin typeface="Batang" panose="02030600000101010101" pitchFamily="18" charset="-127"/>
                <a:ea typeface="Batang" panose="02030600000101010101" pitchFamily="18" charset="-127"/>
              </a:rPr>
              <a:t> В ГЛУБОКИХ ВЕНАХ НОГ</a:t>
            </a:r>
            <a:endParaRPr lang="ru-RU" b="1" dirty="0">
              <a:latin typeface="Batang" panose="02030600000101010101" pitchFamily="18" charset="-127"/>
              <a:ea typeface="Batang" panose="02030600000101010101" pitchFamily="18" charset="-127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" name="Объект 8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4064" y="1790163"/>
            <a:ext cx="7857975" cy="4617752"/>
          </a:xfrm>
          <a:ln w="76200">
            <a:solidFill>
              <a:srgbClr val="FFC000"/>
            </a:solidFill>
          </a:ln>
        </p:spPr>
      </p:pic>
      <p:sp>
        <p:nvSpPr>
          <p:cNvPr id="4" name="TextBox 3"/>
          <p:cNvSpPr txBox="1"/>
          <p:nvPr/>
        </p:nvSpPr>
        <p:spPr>
          <a:xfrm>
            <a:off x="367918" y="0"/>
            <a:ext cx="1060264" cy="6817251"/>
          </a:xfrm>
          <a:prstGeom prst="rect">
            <a:avLst/>
          </a:prstGeom>
          <a:solidFill>
            <a:srgbClr val="00B050"/>
          </a:solidFill>
          <a:ln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300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К </a:t>
            </a:r>
          </a:p>
          <a:p>
            <a:pPr algn="ctr"/>
            <a:r>
              <a:rPr lang="ru-RU" sz="2300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Р</a:t>
            </a:r>
          </a:p>
          <a:p>
            <a:pPr algn="ctr"/>
            <a:r>
              <a:rPr lang="ru-RU" sz="2300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О</a:t>
            </a:r>
          </a:p>
          <a:p>
            <a:pPr algn="ctr"/>
            <a:r>
              <a:rPr lang="ru-RU" sz="2300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В</a:t>
            </a:r>
          </a:p>
          <a:p>
            <a:pPr algn="ctr"/>
            <a:r>
              <a:rPr lang="ru-RU" sz="2300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Е</a:t>
            </a:r>
          </a:p>
          <a:p>
            <a:pPr algn="ctr"/>
            <a:r>
              <a:rPr lang="ru-RU" sz="2300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Н</a:t>
            </a:r>
          </a:p>
          <a:p>
            <a:pPr algn="ctr"/>
            <a:r>
              <a:rPr lang="ru-RU" sz="2300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О</a:t>
            </a:r>
          </a:p>
          <a:p>
            <a:pPr algn="ctr"/>
            <a:r>
              <a:rPr lang="ru-RU" sz="2300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С</a:t>
            </a:r>
          </a:p>
          <a:p>
            <a:pPr algn="ctr"/>
            <a:r>
              <a:rPr lang="ru-RU" sz="2300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Н</a:t>
            </a:r>
          </a:p>
          <a:p>
            <a:pPr algn="ctr"/>
            <a:r>
              <a:rPr lang="ru-RU" sz="2300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Ы</a:t>
            </a:r>
          </a:p>
          <a:p>
            <a:pPr algn="ctr"/>
            <a:r>
              <a:rPr lang="ru-RU" sz="2300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Е</a:t>
            </a:r>
          </a:p>
          <a:p>
            <a:pPr algn="ctr"/>
            <a:endParaRPr lang="ru-RU" sz="2300" b="1" dirty="0" smtClean="0">
              <a:solidFill>
                <a:srgbClr val="FFFF00"/>
              </a:solidFill>
              <a:latin typeface="Batang" panose="02030600000101010101" pitchFamily="18" charset="-127"/>
              <a:ea typeface="Batang" panose="02030600000101010101" pitchFamily="18" charset="-127"/>
            </a:endParaRPr>
          </a:p>
          <a:p>
            <a:pPr algn="ctr"/>
            <a:endParaRPr lang="ru-RU" sz="2300" b="1" dirty="0" smtClean="0">
              <a:solidFill>
                <a:srgbClr val="FFFF00"/>
              </a:solidFill>
              <a:latin typeface="Batang" panose="02030600000101010101" pitchFamily="18" charset="-127"/>
              <a:ea typeface="Batang" panose="02030600000101010101" pitchFamily="18" charset="-127"/>
            </a:endParaRPr>
          </a:p>
          <a:p>
            <a:pPr algn="ctr"/>
            <a:r>
              <a:rPr lang="ru-RU" sz="2300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С</a:t>
            </a:r>
          </a:p>
          <a:p>
            <a:pPr algn="ctr"/>
            <a:r>
              <a:rPr lang="ru-RU" sz="2300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О</a:t>
            </a:r>
          </a:p>
          <a:p>
            <a:pPr algn="ctr"/>
            <a:r>
              <a:rPr lang="ru-RU" sz="2300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С</a:t>
            </a:r>
          </a:p>
          <a:p>
            <a:pPr algn="ctr"/>
            <a:r>
              <a:rPr lang="ru-RU" sz="2300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У</a:t>
            </a:r>
          </a:p>
          <a:p>
            <a:pPr algn="ctr"/>
            <a:r>
              <a:rPr lang="ru-RU" sz="2300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Д</a:t>
            </a:r>
          </a:p>
          <a:p>
            <a:pPr algn="ctr"/>
            <a:r>
              <a:rPr lang="ru-RU" sz="2300" b="1" dirty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Ы</a:t>
            </a:r>
          </a:p>
        </p:txBody>
      </p:sp>
    </p:spTree>
    <p:extLst>
      <p:ext uri="{BB962C8B-B14F-4D97-AF65-F5344CB8AC3E}">
        <p14:creationId xmlns:p14="http://schemas.microsoft.com/office/powerpoint/2010/main" val="2533035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81629" y="73890"/>
            <a:ext cx="4495898" cy="2699360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ОРТОСТАТИЧЕСКИЙ КОЛЛАПС </a:t>
            </a:r>
            <a:r>
              <a:rPr lang="ru-RU" sz="2800" b="1" dirty="0" smtClean="0">
                <a:latin typeface="Batang" panose="02030600000101010101" pitchFamily="18" charset="-127"/>
                <a:ea typeface="Batang" panose="02030600000101010101" pitchFamily="18" charset="-127"/>
              </a:rPr>
              <a:t>– </a:t>
            </a:r>
            <a:r>
              <a:rPr lang="ru-RU" sz="2000" b="1" dirty="0" smtClean="0">
                <a:latin typeface="Batang" panose="02030600000101010101" pitchFamily="18" charset="-127"/>
                <a:ea typeface="Batang" panose="02030600000101010101" pitchFamily="18" charset="-127"/>
              </a:rPr>
              <a:t>РЕЗКОЕ СНИЖЕНИЕ АРТЕРИАЛЬНОГО ДАВЛЕНИЯ  при </a:t>
            </a:r>
            <a:r>
              <a:rPr lang="ru-RU" sz="2000" b="1" dirty="0">
                <a:latin typeface="Batang" panose="02030600000101010101" pitchFamily="18" charset="-127"/>
                <a:ea typeface="Batang" panose="02030600000101010101" pitchFamily="18" charset="-127"/>
              </a:rPr>
              <a:t>у</a:t>
            </a:r>
            <a:r>
              <a:rPr lang="ru-RU" sz="2000" b="1" dirty="0" smtClean="0">
                <a:latin typeface="Batang" panose="02030600000101010101" pitchFamily="18" charset="-127"/>
                <a:ea typeface="Batang" panose="02030600000101010101" pitchFamily="18" charset="-127"/>
              </a:rPr>
              <a:t>саживании или </a:t>
            </a:r>
            <a:r>
              <a:rPr lang="ru-RU" sz="2000" b="1" dirty="0" smtClean="0">
                <a:latin typeface="Batang" panose="02030600000101010101" pitchFamily="18" charset="-127"/>
                <a:ea typeface="Batang" panose="02030600000101010101" pitchFamily="18" charset="-127"/>
              </a:rPr>
              <a:t>вставании (вертикализации)</a:t>
            </a:r>
            <a:endParaRPr lang="ru-RU" sz="2000" b="1" dirty="0">
              <a:latin typeface="Batang" panose="02030600000101010101" pitchFamily="18" charset="-127"/>
              <a:ea typeface="Batang" panose="02030600000101010101" pitchFamily="18" charset="-127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838110" y="4665253"/>
            <a:ext cx="236995" cy="576262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914" t="439" r="-301" b="-439"/>
          <a:stretch/>
        </p:blipFill>
        <p:spPr>
          <a:xfrm>
            <a:off x="6255657" y="518265"/>
            <a:ext cx="5646969" cy="5814982"/>
          </a:xfrm>
          <a:ln w="76200">
            <a:solidFill>
              <a:srgbClr val="FFC000"/>
            </a:solidFill>
          </a:ln>
        </p:spPr>
      </p:pic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1646284" y="2981433"/>
            <a:ext cx="4517008" cy="576261"/>
          </a:xfrm>
        </p:spPr>
        <p:txBody>
          <a:bodyPr/>
          <a:lstStyle/>
          <a:p>
            <a:r>
              <a:rPr lang="ru-RU" sz="2400" b="1" dirty="0" smtClean="0">
                <a:solidFill>
                  <a:srgbClr val="FFC0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ВИД  И ОЩУЩЕНИЯ ПАЦИЕНТА:</a:t>
            </a:r>
            <a:endParaRPr lang="ru-RU" sz="2400" b="1" dirty="0">
              <a:solidFill>
                <a:srgbClr val="FFC000"/>
              </a:solidFill>
              <a:latin typeface="Batang" panose="02030600000101010101" pitchFamily="18" charset="-127"/>
              <a:ea typeface="Batang" panose="02030600000101010101" pitchFamily="18" charset="-127"/>
            </a:endParaRP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1588949" y="3715835"/>
            <a:ext cx="4494178" cy="2655651"/>
          </a:xfrm>
        </p:spPr>
        <p:txBody>
          <a:bodyPr>
            <a:normAutofit/>
          </a:bodyPr>
          <a:lstStyle/>
          <a:p>
            <a:r>
              <a:rPr lang="ru-RU" b="1" dirty="0" smtClean="0">
                <a:latin typeface="Batang" panose="02030600000101010101" pitchFamily="18" charset="-127"/>
                <a:ea typeface="Batang" panose="02030600000101010101" pitchFamily="18" charset="-127"/>
              </a:rPr>
              <a:t>1</a:t>
            </a:r>
            <a:r>
              <a:rPr lang="ru-RU" sz="2000" b="1" dirty="0" smtClean="0">
                <a:latin typeface="Batang" panose="02030600000101010101" pitchFamily="18" charset="-127"/>
                <a:ea typeface="Batang" panose="02030600000101010101" pitchFamily="18" charset="-127"/>
              </a:rPr>
              <a:t>. СЕРО-БЛЕДНОЕ ЛИЦО</a:t>
            </a:r>
          </a:p>
          <a:p>
            <a:r>
              <a:rPr lang="ru-RU" sz="2000" b="1" dirty="0" smtClean="0">
                <a:latin typeface="Batang" panose="02030600000101010101" pitchFamily="18" charset="-127"/>
                <a:ea typeface="Batang" panose="02030600000101010101" pitchFamily="18" charset="-127"/>
              </a:rPr>
              <a:t>2. ХОЛОДНЫЙ ЛИПКИЙ ПОТ</a:t>
            </a:r>
          </a:p>
          <a:p>
            <a:r>
              <a:rPr lang="ru-RU" sz="2000" b="1" dirty="0" smtClean="0">
                <a:latin typeface="Batang" panose="02030600000101010101" pitchFamily="18" charset="-127"/>
                <a:ea typeface="Batang" panose="02030600000101010101" pitchFamily="18" charset="-127"/>
              </a:rPr>
              <a:t>3. РАСШИРЕННЫЕ  ЗРАЧКИ</a:t>
            </a:r>
          </a:p>
          <a:p>
            <a:r>
              <a:rPr lang="ru-RU" sz="2000" b="1" dirty="0" smtClean="0">
                <a:latin typeface="Batang" panose="02030600000101010101" pitchFamily="18" charset="-127"/>
                <a:ea typeface="Batang" panose="02030600000101010101" pitchFamily="18" charset="-127"/>
              </a:rPr>
              <a:t>4. ТОШНОТА (дурно)</a:t>
            </a:r>
          </a:p>
          <a:p>
            <a:r>
              <a:rPr lang="ru-RU" sz="2000" b="1" dirty="0" smtClean="0">
                <a:latin typeface="Batang" panose="02030600000101010101" pitchFamily="18" charset="-127"/>
                <a:ea typeface="Batang" panose="02030600000101010101" pitchFamily="18" charset="-127"/>
              </a:rPr>
              <a:t>5. СЛАБОСТЬ (дрожь в теле)</a:t>
            </a:r>
          </a:p>
          <a:p>
            <a:r>
              <a:rPr lang="ru-RU" sz="2000" b="1" dirty="0">
                <a:latin typeface="Batang" panose="02030600000101010101" pitchFamily="18" charset="-127"/>
                <a:ea typeface="Batang" panose="02030600000101010101" pitchFamily="18" charset="-127"/>
              </a:rPr>
              <a:t>6</a:t>
            </a:r>
            <a:r>
              <a:rPr lang="ru-RU" sz="2000" b="1" dirty="0" smtClean="0">
                <a:latin typeface="Batang" panose="02030600000101010101" pitchFamily="18" charset="-127"/>
                <a:ea typeface="Batang" panose="02030600000101010101" pitchFamily="18" charset="-127"/>
              </a:rPr>
              <a:t>. ГОЛОВОКРУЖЕНИЕ </a:t>
            </a:r>
            <a:endParaRPr lang="ru-RU" sz="2000" b="1" dirty="0">
              <a:latin typeface="Batang" panose="02030600000101010101" pitchFamily="18" charset="-127"/>
              <a:ea typeface="Batang" panose="02030600000101010101" pitchFamily="18" charset="-127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60671" y="0"/>
            <a:ext cx="1011169" cy="6817251"/>
          </a:xfrm>
          <a:prstGeom prst="rect">
            <a:avLst/>
          </a:prstGeom>
          <a:solidFill>
            <a:srgbClr val="00B050"/>
          </a:solidFill>
          <a:ln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300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К</a:t>
            </a:r>
          </a:p>
          <a:p>
            <a:pPr algn="ctr"/>
            <a:r>
              <a:rPr lang="ru-RU" sz="2300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Р</a:t>
            </a:r>
          </a:p>
          <a:p>
            <a:pPr algn="ctr"/>
            <a:r>
              <a:rPr lang="ru-RU" sz="2300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О</a:t>
            </a:r>
          </a:p>
          <a:p>
            <a:pPr algn="ctr"/>
            <a:r>
              <a:rPr lang="ru-RU" sz="2300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В</a:t>
            </a:r>
          </a:p>
          <a:p>
            <a:pPr algn="ctr"/>
            <a:r>
              <a:rPr lang="ru-RU" sz="2300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Е</a:t>
            </a:r>
          </a:p>
          <a:p>
            <a:pPr algn="ctr"/>
            <a:r>
              <a:rPr lang="ru-RU" sz="2300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Н</a:t>
            </a:r>
          </a:p>
          <a:p>
            <a:pPr algn="ctr"/>
            <a:r>
              <a:rPr lang="ru-RU" sz="2300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О</a:t>
            </a:r>
          </a:p>
          <a:p>
            <a:pPr algn="ctr"/>
            <a:r>
              <a:rPr lang="ru-RU" sz="2300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С</a:t>
            </a:r>
          </a:p>
          <a:p>
            <a:pPr algn="ctr"/>
            <a:r>
              <a:rPr lang="ru-RU" sz="2300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Н</a:t>
            </a:r>
          </a:p>
          <a:p>
            <a:pPr algn="ctr"/>
            <a:r>
              <a:rPr lang="ru-RU" sz="2300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Ы</a:t>
            </a:r>
          </a:p>
          <a:p>
            <a:pPr algn="ctr"/>
            <a:r>
              <a:rPr lang="ru-RU" sz="2300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Е</a:t>
            </a:r>
          </a:p>
          <a:p>
            <a:pPr algn="ctr"/>
            <a:endParaRPr lang="ru-RU" sz="2300" b="1" dirty="0" smtClean="0">
              <a:solidFill>
                <a:srgbClr val="FFFF00"/>
              </a:solidFill>
              <a:latin typeface="Batang" panose="02030600000101010101" pitchFamily="18" charset="-127"/>
              <a:ea typeface="Batang" panose="02030600000101010101" pitchFamily="18" charset="-127"/>
            </a:endParaRPr>
          </a:p>
          <a:p>
            <a:pPr algn="ctr"/>
            <a:endParaRPr lang="ru-RU" sz="2300" b="1" dirty="0">
              <a:solidFill>
                <a:srgbClr val="FFFF00"/>
              </a:solidFill>
              <a:latin typeface="Batang" panose="02030600000101010101" pitchFamily="18" charset="-127"/>
              <a:ea typeface="Batang" panose="02030600000101010101" pitchFamily="18" charset="-127"/>
            </a:endParaRPr>
          </a:p>
          <a:p>
            <a:pPr algn="ctr"/>
            <a:r>
              <a:rPr lang="ru-RU" sz="2300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С</a:t>
            </a:r>
          </a:p>
          <a:p>
            <a:pPr algn="ctr"/>
            <a:r>
              <a:rPr lang="ru-RU" sz="2300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О</a:t>
            </a:r>
          </a:p>
          <a:p>
            <a:pPr algn="ctr"/>
            <a:r>
              <a:rPr lang="ru-RU" sz="2300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С</a:t>
            </a:r>
          </a:p>
          <a:p>
            <a:pPr algn="ctr"/>
            <a:r>
              <a:rPr lang="ru-RU" sz="2300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У</a:t>
            </a:r>
          </a:p>
          <a:p>
            <a:pPr algn="ctr"/>
            <a:r>
              <a:rPr lang="ru-RU" sz="2300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Д</a:t>
            </a:r>
          </a:p>
          <a:p>
            <a:pPr algn="ctr"/>
            <a:r>
              <a:rPr lang="ru-RU" sz="2300" b="1" dirty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Ы</a:t>
            </a:r>
          </a:p>
        </p:txBody>
      </p:sp>
    </p:spTree>
    <p:extLst>
      <p:ext uri="{BB962C8B-B14F-4D97-AF65-F5344CB8AC3E}">
        <p14:creationId xmlns:p14="http://schemas.microsoft.com/office/powerpoint/2010/main" val="776982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40114" y="231821"/>
            <a:ext cx="10105418" cy="1481070"/>
          </a:xfrm>
        </p:spPr>
        <p:txBody>
          <a:bodyPr/>
          <a:lstStyle/>
          <a:p>
            <a:r>
              <a:rPr lang="ru-RU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ОБМОРОК</a:t>
            </a:r>
            <a:r>
              <a:rPr lang="ru-RU" b="1" dirty="0" smtClean="0">
                <a:latin typeface="Batang" panose="02030600000101010101" pitchFamily="18" charset="-127"/>
                <a:ea typeface="Batang" panose="02030600000101010101" pitchFamily="18" charset="-127"/>
              </a:rPr>
              <a:t>- КРАТКОВРЕМЕННАЯ ПОТЕРЯ СОЗНАНИЯ</a:t>
            </a:r>
            <a:endParaRPr lang="ru-RU" b="1" dirty="0">
              <a:latin typeface="Batang" panose="02030600000101010101" pitchFamily="18" charset="-127"/>
              <a:ea typeface="Batang" panose="02030600000101010101" pitchFamily="18" charset="-127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529952" y="988046"/>
            <a:ext cx="156146" cy="576262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2668" y="1440270"/>
            <a:ext cx="5463614" cy="4018208"/>
          </a:xfrm>
          <a:ln w="76200">
            <a:solidFill>
              <a:srgbClr val="FFC000"/>
            </a:solidFill>
          </a:ln>
        </p:spPr>
      </p:pic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829630" y="2164251"/>
            <a:ext cx="4145848" cy="1543845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rgbClr val="FFC000"/>
                </a:solidFill>
              </a:rPr>
              <a:t>ВО ВРЕМЯ ПАДЕНИЯ ВОЗМОЖНЫ ТРАВМЫ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1918951" y="3256736"/>
            <a:ext cx="3986119" cy="1451019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ru-RU" sz="2800" dirty="0">
              <a:solidFill>
                <a:srgbClr val="FFC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688042" y="5698531"/>
            <a:ext cx="995536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i="1" u="sng" dirty="0" smtClean="0">
                <a:solidFill>
                  <a:srgbClr val="FFC000"/>
                </a:solidFill>
              </a:rPr>
              <a:t>К вертикализации </a:t>
            </a:r>
            <a:r>
              <a:rPr lang="ru-RU" sz="3200" i="1" u="sng" dirty="0" smtClean="0">
                <a:solidFill>
                  <a:srgbClr val="FFC000"/>
                </a:solidFill>
              </a:rPr>
              <a:t> пациента  нужно  готовить !!!</a:t>
            </a:r>
            <a:endParaRPr lang="ru-RU" sz="3200" i="1" u="sng" dirty="0" smtClean="0">
              <a:solidFill>
                <a:srgbClr val="FFC000"/>
              </a:solidFill>
            </a:endParaRPr>
          </a:p>
          <a:p>
            <a:pPr algn="ctr"/>
            <a:endParaRPr lang="ru-RU" sz="3200" i="1" dirty="0">
              <a:solidFill>
                <a:srgbClr val="FFC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13661" y="40749"/>
            <a:ext cx="932559" cy="6817251"/>
          </a:xfrm>
          <a:prstGeom prst="rect">
            <a:avLst/>
          </a:prstGeom>
          <a:solidFill>
            <a:srgbClr val="00B050"/>
          </a:solidFill>
          <a:ln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300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К</a:t>
            </a:r>
          </a:p>
          <a:p>
            <a:pPr algn="ctr"/>
            <a:r>
              <a:rPr lang="ru-RU" sz="2300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Р</a:t>
            </a:r>
          </a:p>
          <a:p>
            <a:pPr algn="ctr"/>
            <a:r>
              <a:rPr lang="ru-RU" sz="2300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О</a:t>
            </a:r>
          </a:p>
          <a:p>
            <a:pPr algn="ctr"/>
            <a:r>
              <a:rPr lang="ru-RU" sz="2300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В</a:t>
            </a:r>
          </a:p>
          <a:p>
            <a:pPr algn="ctr"/>
            <a:r>
              <a:rPr lang="ru-RU" sz="2300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Е</a:t>
            </a:r>
          </a:p>
          <a:p>
            <a:pPr algn="ctr"/>
            <a:r>
              <a:rPr lang="ru-RU" sz="2300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Н</a:t>
            </a:r>
          </a:p>
          <a:p>
            <a:pPr algn="ctr"/>
            <a:r>
              <a:rPr lang="ru-RU" sz="2300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О</a:t>
            </a:r>
          </a:p>
          <a:p>
            <a:pPr algn="ctr"/>
            <a:r>
              <a:rPr lang="ru-RU" sz="2300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С</a:t>
            </a:r>
          </a:p>
          <a:p>
            <a:pPr algn="ctr"/>
            <a:r>
              <a:rPr lang="ru-RU" sz="2300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Н</a:t>
            </a:r>
          </a:p>
          <a:p>
            <a:pPr algn="ctr"/>
            <a:r>
              <a:rPr lang="ru-RU" sz="2300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Ы</a:t>
            </a:r>
          </a:p>
          <a:p>
            <a:pPr algn="ctr"/>
            <a:r>
              <a:rPr lang="ru-RU" sz="2300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Е</a:t>
            </a:r>
          </a:p>
          <a:p>
            <a:pPr algn="ctr"/>
            <a:endParaRPr lang="ru-RU" sz="2300" b="1" dirty="0" smtClean="0">
              <a:solidFill>
                <a:srgbClr val="FFFF00"/>
              </a:solidFill>
              <a:latin typeface="Batang" panose="02030600000101010101" pitchFamily="18" charset="-127"/>
              <a:ea typeface="Batang" panose="02030600000101010101" pitchFamily="18" charset="-127"/>
            </a:endParaRPr>
          </a:p>
          <a:p>
            <a:pPr algn="ctr"/>
            <a:endParaRPr lang="ru-RU" sz="2300" b="1" dirty="0">
              <a:solidFill>
                <a:srgbClr val="FFFF00"/>
              </a:solidFill>
              <a:latin typeface="Batang" panose="02030600000101010101" pitchFamily="18" charset="-127"/>
              <a:ea typeface="Batang" panose="02030600000101010101" pitchFamily="18" charset="-127"/>
            </a:endParaRPr>
          </a:p>
          <a:p>
            <a:pPr algn="ctr"/>
            <a:r>
              <a:rPr lang="ru-RU" sz="2300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С</a:t>
            </a:r>
          </a:p>
          <a:p>
            <a:pPr algn="ctr"/>
            <a:r>
              <a:rPr lang="ru-RU" sz="2300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О</a:t>
            </a:r>
          </a:p>
          <a:p>
            <a:pPr algn="ctr"/>
            <a:r>
              <a:rPr lang="ru-RU" sz="2300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С</a:t>
            </a:r>
          </a:p>
          <a:p>
            <a:pPr algn="ctr"/>
            <a:r>
              <a:rPr lang="ru-RU" sz="2300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У</a:t>
            </a:r>
          </a:p>
          <a:p>
            <a:pPr algn="ctr"/>
            <a:r>
              <a:rPr lang="ru-RU" sz="2300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Д</a:t>
            </a:r>
          </a:p>
          <a:p>
            <a:pPr algn="ctr"/>
            <a:r>
              <a:rPr lang="ru-RU" sz="2300" b="1" dirty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Ы</a:t>
            </a:r>
          </a:p>
        </p:txBody>
      </p:sp>
    </p:spTree>
    <p:extLst>
      <p:ext uri="{BB962C8B-B14F-4D97-AF65-F5344CB8AC3E}">
        <p14:creationId xmlns:p14="http://schemas.microsoft.com/office/powerpoint/2010/main" val="554272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6914" y="0"/>
            <a:ext cx="10755086" cy="1825665"/>
          </a:xfrm>
        </p:spPr>
        <p:txBody>
          <a:bodyPr>
            <a:normAutofit/>
          </a:bodyPr>
          <a:lstStyle/>
          <a:p>
            <a:pPr algn="just"/>
            <a:r>
              <a:rPr lang="ru-RU" sz="3000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ЗАСТОЙНАЯ (ГИПОСТАТИЧЕСКАЯ) ПНЕВМОНИЯ</a:t>
            </a:r>
            <a:r>
              <a:rPr lang="ru-RU" sz="3000" b="1" dirty="0" smtClean="0">
                <a:latin typeface="Batang" panose="02030600000101010101" pitchFamily="18" charset="-127"/>
                <a:ea typeface="Batang" panose="02030600000101010101" pitchFamily="18" charset="-127"/>
              </a:rPr>
              <a:t>-ВОСПАЛЕНИЕ ЛЁГКИХ  по причине застоя крови и жидкости в </a:t>
            </a:r>
            <a:r>
              <a:rPr lang="ru-RU" sz="3000" b="1" dirty="0" err="1" smtClean="0">
                <a:latin typeface="Batang" panose="02030600000101010101" pitchFamily="18" charset="-127"/>
                <a:ea typeface="Batang" panose="02030600000101010101" pitchFamily="18" charset="-127"/>
              </a:rPr>
              <a:t>низлежащих</a:t>
            </a:r>
            <a:r>
              <a:rPr lang="ru-RU" sz="3000" b="1" dirty="0" smtClean="0">
                <a:latin typeface="Batang" panose="02030600000101010101" pitchFamily="18" charset="-127"/>
                <a:ea typeface="Batang" panose="02030600000101010101" pitchFamily="18" charset="-127"/>
              </a:rPr>
              <a:t> отделах лёгких</a:t>
            </a:r>
            <a:endParaRPr lang="ru-RU" sz="3000" b="1" dirty="0">
              <a:latin typeface="Batang" panose="02030600000101010101" pitchFamily="18" charset="-127"/>
              <a:ea typeface="Batang" panose="02030600000101010101" pitchFamily="18" charset="-127"/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81" r="23265"/>
          <a:stretch/>
        </p:blipFill>
        <p:spPr>
          <a:xfrm>
            <a:off x="5962567" y="1931050"/>
            <a:ext cx="5898524" cy="4477538"/>
          </a:xfrm>
          <a:ln w="76200">
            <a:solidFill>
              <a:srgbClr val="FFFF00"/>
            </a:solidFill>
          </a:ln>
        </p:spPr>
      </p:pic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792733" y="3877085"/>
            <a:ext cx="358143" cy="407950"/>
          </a:xfrm>
        </p:spPr>
        <p:txBody>
          <a:bodyPr/>
          <a:lstStyle/>
          <a:p>
            <a:pPr marL="0" indent="0">
              <a:buNone/>
            </a:pP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1300764" y="1837764"/>
            <a:ext cx="4491967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Courier New" panose="02070309020205020404" pitchFamily="49" charset="0"/>
              <a:buChar char="o"/>
            </a:pPr>
            <a:r>
              <a:rPr lang="ru-RU" sz="2600" dirty="0" smtClean="0">
                <a:solidFill>
                  <a:srgbClr val="FFC000"/>
                </a:solidFill>
              </a:rPr>
              <a:t>Часто изменять положение. </a:t>
            </a:r>
          </a:p>
          <a:p>
            <a:pPr marL="457200" indent="-457200">
              <a:buFont typeface="Courier New" panose="02070309020205020404" pitchFamily="49" charset="0"/>
              <a:buChar char="o"/>
            </a:pPr>
            <a:r>
              <a:rPr lang="ru-RU" sz="2600" dirty="0" smtClean="0">
                <a:solidFill>
                  <a:srgbClr val="FFC000"/>
                </a:solidFill>
              </a:rPr>
              <a:t>Отстукивать и массировать грудную клетку со спины, одновременно просить кашлять. </a:t>
            </a:r>
          </a:p>
          <a:p>
            <a:pPr marL="457200" indent="-457200">
              <a:buFont typeface="Courier New" panose="02070309020205020404" pitchFamily="49" charset="0"/>
              <a:buChar char="o"/>
            </a:pPr>
            <a:r>
              <a:rPr lang="ru-RU" sz="2600" dirty="0" smtClean="0">
                <a:solidFill>
                  <a:srgbClr val="FFC000"/>
                </a:solidFill>
              </a:rPr>
              <a:t>Делать дыхательные упражнения, петь. </a:t>
            </a:r>
          </a:p>
          <a:p>
            <a:pPr marL="457200" indent="-457200">
              <a:buFont typeface="Courier New" panose="02070309020205020404" pitchFamily="49" charset="0"/>
              <a:buChar char="o"/>
            </a:pPr>
            <a:r>
              <a:rPr lang="ru-RU" sz="2600" dirty="0" smtClean="0">
                <a:solidFill>
                  <a:srgbClr val="FFC000"/>
                </a:solidFill>
              </a:rPr>
              <a:t>Надувать маленькие игрушки(не шарики).</a:t>
            </a:r>
          </a:p>
          <a:p>
            <a:pPr marL="457200" indent="-457200">
              <a:buFont typeface="Courier New" panose="02070309020205020404" pitchFamily="49" charset="0"/>
              <a:buChar char="o"/>
            </a:pPr>
            <a:r>
              <a:rPr lang="ru-RU" sz="2600" dirty="0" smtClean="0">
                <a:solidFill>
                  <a:srgbClr val="FFC000"/>
                </a:solidFill>
              </a:rPr>
              <a:t>Регулярно проветривать комнату.</a:t>
            </a:r>
            <a:endParaRPr lang="ru-RU" sz="2600" dirty="0">
              <a:solidFill>
                <a:srgbClr val="FFC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57577" y="0"/>
            <a:ext cx="864116" cy="6817251"/>
          </a:xfrm>
          <a:prstGeom prst="rect">
            <a:avLst/>
          </a:prstGeom>
          <a:solidFill>
            <a:srgbClr val="00B050"/>
          </a:solidFill>
          <a:ln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ru-RU" sz="2300" b="1" dirty="0" smtClean="0">
              <a:solidFill>
                <a:srgbClr val="FFFF00"/>
              </a:solidFill>
              <a:latin typeface="Batang" panose="02030600000101010101" pitchFamily="18" charset="-127"/>
              <a:ea typeface="Batang" panose="02030600000101010101" pitchFamily="18" charset="-127"/>
            </a:endParaRPr>
          </a:p>
          <a:p>
            <a:pPr algn="ctr"/>
            <a:endParaRPr lang="ru-RU" sz="2300" b="1" dirty="0" smtClean="0">
              <a:solidFill>
                <a:srgbClr val="FFFF00"/>
              </a:solidFill>
              <a:latin typeface="Batang" panose="02030600000101010101" pitchFamily="18" charset="-127"/>
              <a:ea typeface="Batang" panose="02030600000101010101" pitchFamily="18" charset="-127"/>
            </a:endParaRPr>
          </a:p>
          <a:p>
            <a:pPr algn="ctr"/>
            <a:endParaRPr lang="ru-RU" sz="2300" b="1" dirty="0">
              <a:solidFill>
                <a:srgbClr val="FFFF00"/>
              </a:solidFill>
              <a:latin typeface="Batang" panose="02030600000101010101" pitchFamily="18" charset="-127"/>
              <a:ea typeface="Batang" panose="02030600000101010101" pitchFamily="18" charset="-127"/>
            </a:endParaRPr>
          </a:p>
          <a:p>
            <a:pPr algn="ctr"/>
            <a:endParaRPr lang="ru-RU" sz="2300" b="1" dirty="0" smtClean="0">
              <a:solidFill>
                <a:srgbClr val="FFFF00"/>
              </a:solidFill>
              <a:latin typeface="Batang" panose="02030600000101010101" pitchFamily="18" charset="-127"/>
              <a:ea typeface="Batang" panose="02030600000101010101" pitchFamily="18" charset="-127"/>
            </a:endParaRPr>
          </a:p>
          <a:p>
            <a:pPr algn="ctr"/>
            <a:r>
              <a:rPr lang="ru-RU" sz="2300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Л</a:t>
            </a:r>
          </a:p>
          <a:p>
            <a:pPr algn="ctr"/>
            <a:endParaRPr lang="ru-RU" sz="2300" b="1" dirty="0" smtClean="0">
              <a:solidFill>
                <a:srgbClr val="FFFF00"/>
              </a:solidFill>
              <a:latin typeface="Batang" panose="02030600000101010101" pitchFamily="18" charset="-127"/>
              <a:ea typeface="Batang" panose="02030600000101010101" pitchFamily="18" charset="-127"/>
            </a:endParaRPr>
          </a:p>
          <a:p>
            <a:pPr algn="ctr"/>
            <a:r>
              <a:rPr lang="ru-RU" sz="2300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Ё</a:t>
            </a:r>
          </a:p>
          <a:p>
            <a:pPr algn="ctr"/>
            <a:endParaRPr lang="ru-RU" sz="2300" b="1" dirty="0" smtClean="0">
              <a:solidFill>
                <a:srgbClr val="FFFF00"/>
              </a:solidFill>
              <a:latin typeface="Batang" panose="02030600000101010101" pitchFamily="18" charset="-127"/>
              <a:ea typeface="Batang" panose="02030600000101010101" pitchFamily="18" charset="-127"/>
            </a:endParaRPr>
          </a:p>
          <a:p>
            <a:pPr algn="ctr"/>
            <a:r>
              <a:rPr lang="ru-RU" sz="2300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Г</a:t>
            </a:r>
          </a:p>
          <a:p>
            <a:pPr algn="ctr"/>
            <a:endParaRPr lang="ru-RU" sz="2300" b="1" dirty="0" smtClean="0">
              <a:solidFill>
                <a:srgbClr val="FFFF00"/>
              </a:solidFill>
              <a:latin typeface="Batang" panose="02030600000101010101" pitchFamily="18" charset="-127"/>
              <a:ea typeface="Batang" panose="02030600000101010101" pitchFamily="18" charset="-127"/>
            </a:endParaRPr>
          </a:p>
          <a:p>
            <a:pPr algn="ctr"/>
            <a:r>
              <a:rPr lang="ru-RU" sz="2300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К</a:t>
            </a:r>
          </a:p>
          <a:p>
            <a:pPr algn="ctr"/>
            <a:endParaRPr lang="ru-RU" sz="2300" b="1" dirty="0" smtClean="0">
              <a:solidFill>
                <a:srgbClr val="FFFF00"/>
              </a:solidFill>
              <a:latin typeface="Batang" panose="02030600000101010101" pitchFamily="18" charset="-127"/>
              <a:ea typeface="Batang" panose="02030600000101010101" pitchFamily="18" charset="-127"/>
            </a:endParaRPr>
          </a:p>
          <a:p>
            <a:pPr algn="ctr"/>
            <a:r>
              <a:rPr lang="ru-RU" sz="2300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И</a:t>
            </a:r>
          </a:p>
          <a:p>
            <a:pPr algn="ctr"/>
            <a:endParaRPr lang="ru-RU" sz="2300" b="1" dirty="0" smtClean="0">
              <a:solidFill>
                <a:srgbClr val="FFFF00"/>
              </a:solidFill>
              <a:latin typeface="Batang" panose="02030600000101010101" pitchFamily="18" charset="-127"/>
              <a:ea typeface="Batang" panose="02030600000101010101" pitchFamily="18" charset="-127"/>
            </a:endParaRPr>
          </a:p>
          <a:p>
            <a:pPr algn="ctr"/>
            <a:r>
              <a:rPr lang="ru-RU" sz="2300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Е</a:t>
            </a:r>
          </a:p>
          <a:p>
            <a:pPr algn="ctr"/>
            <a:endParaRPr lang="ru-RU" sz="2300" b="1" dirty="0" smtClean="0">
              <a:solidFill>
                <a:srgbClr val="FFFF00"/>
              </a:solidFill>
              <a:latin typeface="Batang" panose="02030600000101010101" pitchFamily="18" charset="-127"/>
              <a:ea typeface="Batang" panose="02030600000101010101" pitchFamily="18" charset="-127"/>
            </a:endParaRPr>
          </a:p>
          <a:p>
            <a:pPr algn="ctr"/>
            <a:endParaRPr lang="ru-RU" sz="2300" b="1" dirty="0">
              <a:solidFill>
                <a:srgbClr val="FFFF00"/>
              </a:solidFill>
              <a:latin typeface="Batang" panose="02030600000101010101" pitchFamily="18" charset="-127"/>
              <a:ea typeface="Batang" panose="02030600000101010101" pitchFamily="18" charset="-127"/>
            </a:endParaRPr>
          </a:p>
          <a:p>
            <a:pPr algn="ctr"/>
            <a:endParaRPr lang="ru-RU" sz="2300" b="1" dirty="0" smtClean="0">
              <a:solidFill>
                <a:srgbClr val="FFFF00"/>
              </a:solidFill>
              <a:latin typeface="Batang" panose="02030600000101010101" pitchFamily="18" charset="-127"/>
              <a:ea typeface="Batang" panose="02030600000101010101" pitchFamily="18" charset="-127"/>
            </a:endParaRPr>
          </a:p>
          <a:p>
            <a:pPr algn="ctr"/>
            <a:endParaRPr lang="ru-RU" sz="2300" b="1" dirty="0">
              <a:solidFill>
                <a:srgbClr val="FFFF00"/>
              </a:solidFill>
              <a:latin typeface="Batang" panose="02030600000101010101" pitchFamily="18" charset="-127"/>
              <a:ea typeface="Batang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172999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77285" y="127001"/>
            <a:ext cx="10066372" cy="137160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Запоры  </a:t>
            </a:r>
            <a:r>
              <a:rPr lang="ru-RU" b="1" dirty="0" smtClean="0">
                <a:latin typeface="Batang" panose="02030600000101010101" pitchFamily="18" charset="-127"/>
                <a:ea typeface="Batang" panose="02030600000101010101" pitchFamily="18" charset="-127"/>
              </a:rPr>
              <a:t>–  замедленное,  затруднённое  </a:t>
            </a:r>
            <a:r>
              <a:rPr lang="ru-RU" b="1" dirty="0" smtClean="0">
                <a:latin typeface="Batang" panose="02030600000101010101" pitchFamily="18" charset="-127"/>
                <a:ea typeface="Batang" panose="02030600000101010101" pitchFamily="18" charset="-127"/>
              </a:rPr>
              <a:t>или  систематически  </a:t>
            </a:r>
            <a:r>
              <a:rPr lang="ru-RU" b="1" dirty="0" smtClean="0">
                <a:latin typeface="Batang" panose="02030600000101010101" pitchFamily="18" charset="-127"/>
                <a:ea typeface="Batang" panose="02030600000101010101" pitchFamily="18" charset="-127"/>
              </a:rPr>
              <a:t>недостаточное </a:t>
            </a:r>
            <a:br>
              <a:rPr lang="ru-RU" b="1" dirty="0" smtClean="0">
                <a:latin typeface="Batang" panose="02030600000101010101" pitchFamily="18" charset="-127"/>
                <a:ea typeface="Batang" panose="02030600000101010101" pitchFamily="18" charset="-127"/>
              </a:rPr>
            </a:br>
            <a:r>
              <a:rPr lang="ru-RU" b="1" dirty="0" smtClean="0">
                <a:latin typeface="Batang" panose="02030600000101010101" pitchFamily="18" charset="-127"/>
                <a:ea typeface="Batang" panose="02030600000101010101" pitchFamily="18" charset="-127"/>
              </a:rPr>
              <a:t>опорожнение </a:t>
            </a:r>
            <a:r>
              <a:rPr lang="ru-RU" b="1" dirty="0" smtClean="0">
                <a:latin typeface="Batang" panose="02030600000101010101" pitchFamily="18" charset="-127"/>
                <a:ea typeface="Batang" panose="02030600000101010101" pitchFamily="18" charset="-127"/>
              </a:rPr>
              <a:t> кишечника</a:t>
            </a:r>
            <a:endParaRPr lang="ru-RU" b="1" dirty="0">
              <a:latin typeface="Batang" panose="02030600000101010101" pitchFamily="18" charset="-127"/>
              <a:ea typeface="Batang" panose="02030600000101010101" pitchFamily="18" charset="-127"/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1940" y="2040145"/>
            <a:ext cx="3097301" cy="4389830"/>
          </a:xfrm>
          <a:ln w="76200">
            <a:solidFill>
              <a:srgbClr val="FFC000"/>
            </a:solidFill>
          </a:ln>
        </p:spPr>
      </p:pic>
      <p:sp>
        <p:nvSpPr>
          <p:cNvPr id="3" name="TextBox 2"/>
          <p:cNvSpPr txBox="1"/>
          <p:nvPr/>
        </p:nvSpPr>
        <p:spPr>
          <a:xfrm>
            <a:off x="5924469" y="1954012"/>
            <a:ext cx="5919187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Courier New" panose="02070309020205020404" pitchFamily="49" charset="0"/>
              <a:buChar char="o"/>
            </a:pPr>
            <a:r>
              <a:rPr lang="ru-RU" sz="2800" dirty="0">
                <a:solidFill>
                  <a:srgbClr val="FFFF00"/>
                </a:solidFill>
              </a:rPr>
              <a:t>в</a:t>
            </a:r>
            <a:r>
              <a:rPr lang="ru-RU" sz="2800" dirty="0" smtClean="0">
                <a:solidFill>
                  <a:srgbClr val="FFFF00"/>
                </a:solidFill>
              </a:rPr>
              <a:t>ставать </a:t>
            </a:r>
            <a:r>
              <a:rPr lang="ru-RU" sz="2800" dirty="0" smtClean="0">
                <a:solidFill>
                  <a:srgbClr val="FFFF00"/>
                </a:solidFill>
              </a:rPr>
              <a:t>10 раз в сутки  на 1 секунду </a:t>
            </a:r>
            <a:r>
              <a:rPr lang="ru-RU" sz="2800" dirty="0">
                <a:solidFill>
                  <a:srgbClr val="FFFF00"/>
                </a:solidFill>
              </a:rPr>
              <a:t>о</a:t>
            </a:r>
            <a:r>
              <a:rPr lang="ru-RU" sz="2800" dirty="0" smtClean="0">
                <a:solidFill>
                  <a:srgbClr val="FFFF00"/>
                </a:solidFill>
              </a:rPr>
              <a:t>коло кровати значительно уменьшает риск </a:t>
            </a:r>
            <a:r>
              <a:rPr lang="ru-RU" sz="2800" dirty="0" smtClean="0">
                <a:solidFill>
                  <a:srgbClr val="FFFF00"/>
                </a:solidFill>
              </a:rPr>
              <a:t>запоров</a:t>
            </a:r>
            <a:endParaRPr lang="ru-RU" sz="2800" dirty="0" smtClean="0">
              <a:solidFill>
                <a:srgbClr val="FFFF00"/>
              </a:solidFill>
            </a:endParaRP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ru-RU" sz="2800" dirty="0">
                <a:solidFill>
                  <a:srgbClr val="FFFF00"/>
                </a:solidFill>
              </a:rPr>
              <a:t>п</a:t>
            </a:r>
            <a:r>
              <a:rPr lang="ru-RU" sz="2800" dirty="0" smtClean="0">
                <a:solidFill>
                  <a:srgbClr val="FFFF00"/>
                </a:solidFill>
              </a:rPr>
              <a:t>ить </a:t>
            </a:r>
            <a:r>
              <a:rPr lang="ru-RU" sz="2800" dirty="0" smtClean="0">
                <a:solidFill>
                  <a:srgbClr val="FFFF00"/>
                </a:solidFill>
              </a:rPr>
              <a:t>не менее 2 л в </a:t>
            </a:r>
            <a:r>
              <a:rPr lang="ru-RU" sz="2800" dirty="0" smtClean="0">
                <a:solidFill>
                  <a:srgbClr val="FFFF00"/>
                </a:solidFill>
              </a:rPr>
              <a:t>сутки</a:t>
            </a:r>
            <a:endParaRPr lang="ru-RU" sz="2800" dirty="0" smtClean="0">
              <a:solidFill>
                <a:srgbClr val="FFFF00"/>
              </a:solidFill>
            </a:endParaRP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ru-RU" sz="2800" dirty="0">
                <a:solidFill>
                  <a:srgbClr val="FFFF00"/>
                </a:solidFill>
              </a:rPr>
              <a:t>у</a:t>
            </a:r>
            <a:r>
              <a:rPr lang="ru-RU" sz="2800" dirty="0" smtClean="0">
                <a:solidFill>
                  <a:srgbClr val="FFFF00"/>
                </a:solidFill>
              </a:rPr>
              <a:t>потреблять </a:t>
            </a:r>
            <a:r>
              <a:rPr lang="ru-RU" sz="2800" dirty="0" smtClean="0">
                <a:solidFill>
                  <a:srgbClr val="FFFF00"/>
                </a:solidFill>
              </a:rPr>
              <a:t>кисло-молочные и растительного происхождения </a:t>
            </a:r>
            <a:r>
              <a:rPr lang="ru-RU" sz="2800" dirty="0" smtClean="0">
                <a:solidFill>
                  <a:srgbClr val="FFFF00"/>
                </a:solidFill>
              </a:rPr>
              <a:t>продукты</a:t>
            </a:r>
            <a:endParaRPr lang="ru-RU" sz="2800" dirty="0" smtClean="0">
              <a:solidFill>
                <a:srgbClr val="FFFF00"/>
              </a:solidFill>
            </a:endParaRP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ru-RU" sz="2800" dirty="0">
                <a:solidFill>
                  <a:srgbClr val="FFFF00"/>
                </a:solidFill>
              </a:rPr>
              <a:t>а</a:t>
            </a:r>
            <a:r>
              <a:rPr lang="ru-RU" sz="2800" dirty="0" smtClean="0">
                <a:solidFill>
                  <a:srgbClr val="FFFF00"/>
                </a:solidFill>
              </a:rPr>
              <a:t>ктивные </a:t>
            </a:r>
            <a:r>
              <a:rPr lang="ru-RU" sz="2800" dirty="0" smtClean="0">
                <a:solidFill>
                  <a:srgbClr val="FFFF00"/>
                </a:solidFill>
              </a:rPr>
              <a:t>повороты и поднятия также уменьшают риск </a:t>
            </a:r>
            <a:r>
              <a:rPr lang="ru-RU" sz="2800" dirty="0" smtClean="0">
                <a:solidFill>
                  <a:srgbClr val="FFFF00"/>
                </a:solidFill>
              </a:rPr>
              <a:t>запоров</a:t>
            </a:r>
            <a:endParaRPr lang="ru-RU" sz="2800" dirty="0">
              <a:solidFill>
                <a:srgbClr val="FFFF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18940" y="23970"/>
            <a:ext cx="1107583" cy="6740307"/>
          </a:xfrm>
          <a:prstGeom prst="rect">
            <a:avLst/>
          </a:prstGeom>
          <a:solidFill>
            <a:srgbClr val="00B050"/>
          </a:solidFill>
          <a:ln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Ж</a:t>
            </a:r>
          </a:p>
          <a:p>
            <a:pPr algn="ctr"/>
            <a:r>
              <a:rPr lang="ru-RU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Е</a:t>
            </a:r>
          </a:p>
          <a:p>
            <a:pPr algn="ctr"/>
            <a:r>
              <a:rPr lang="ru-RU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Л</a:t>
            </a:r>
          </a:p>
          <a:p>
            <a:pPr algn="ctr"/>
            <a:r>
              <a:rPr lang="ru-RU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У</a:t>
            </a:r>
          </a:p>
          <a:p>
            <a:pPr algn="ctr"/>
            <a:r>
              <a:rPr lang="ru-RU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Д</a:t>
            </a:r>
          </a:p>
          <a:p>
            <a:pPr algn="ctr"/>
            <a:r>
              <a:rPr lang="ru-RU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О</a:t>
            </a:r>
          </a:p>
          <a:p>
            <a:pPr algn="ctr"/>
            <a:r>
              <a:rPr lang="ru-RU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Ч</a:t>
            </a:r>
          </a:p>
          <a:p>
            <a:pPr algn="ctr"/>
            <a:r>
              <a:rPr lang="ru-RU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Н</a:t>
            </a:r>
          </a:p>
          <a:p>
            <a:pPr algn="ctr"/>
            <a:r>
              <a:rPr lang="ru-RU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О</a:t>
            </a:r>
          </a:p>
          <a:p>
            <a:pPr algn="ctr"/>
            <a:endParaRPr lang="ru-RU" b="1" dirty="0">
              <a:solidFill>
                <a:srgbClr val="FFFF00"/>
              </a:solidFill>
              <a:latin typeface="Batang" panose="02030600000101010101" pitchFamily="18" charset="-127"/>
              <a:ea typeface="Batang" panose="02030600000101010101" pitchFamily="18" charset="-127"/>
            </a:endParaRPr>
          </a:p>
          <a:p>
            <a:pPr algn="ctr"/>
            <a:r>
              <a:rPr lang="ru-RU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К</a:t>
            </a:r>
          </a:p>
          <a:p>
            <a:pPr algn="ctr"/>
            <a:r>
              <a:rPr lang="ru-RU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И</a:t>
            </a:r>
          </a:p>
          <a:p>
            <a:pPr algn="ctr"/>
            <a:r>
              <a:rPr lang="ru-RU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Ш</a:t>
            </a:r>
          </a:p>
          <a:p>
            <a:pPr algn="ctr"/>
            <a:r>
              <a:rPr lang="ru-RU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Е</a:t>
            </a:r>
          </a:p>
          <a:p>
            <a:pPr algn="ctr"/>
            <a:r>
              <a:rPr lang="ru-RU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Ч</a:t>
            </a:r>
          </a:p>
          <a:p>
            <a:pPr algn="ctr"/>
            <a:r>
              <a:rPr lang="ru-RU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Н</a:t>
            </a:r>
          </a:p>
          <a:p>
            <a:pPr algn="ctr"/>
            <a:r>
              <a:rPr lang="ru-RU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Ы</a:t>
            </a:r>
          </a:p>
          <a:p>
            <a:pPr algn="ctr"/>
            <a:r>
              <a:rPr lang="ru-RU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Й</a:t>
            </a:r>
          </a:p>
          <a:p>
            <a:pPr algn="ctr"/>
            <a:endParaRPr lang="ru-RU" b="1" dirty="0">
              <a:solidFill>
                <a:srgbClr val="FFFF00"/>
              </a:solidFill>
              <a:latin typeface="Batang" panose="02030600000101010101" pitchFamily="18" charset="-127"/>
              <a:ea typeface="Batang" panose="02030600000101010101" pitchFamily="18" charset="-127"/>
            </a:endParaRPr>
          </a:p>
          <a:p>
            <a:pPr algn="ctr"/>
            <a:r>
              <a:rPr lang="ru-RU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Т</a:t>
            </a:r>
          </a:p>
          <a:p>
            <a:pPr algn="ctr"/>
            <a:r>
              <a:rPr lang="ru-RU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Р</a:t>
            </a:r>
          </a:p>
          <a:p>
            <a:pPr algn="ctr"/>
            <a:r>
              <a:rPr lang="ru-RU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А</a:t>
            </a:r>
          </a:p>
          <a:p>
            <a:pPr algn="ctr"/>
            <a:r>
              <a:rPr lang="ru-RU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К</a:t>
            </a:r>
          </a:p>
          <a:p>
            <a:pPr algn="ctr"/>
            <a:r>
              <a:rPr lang="ru-RU" b="1" dirty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Т</a:t>
            </a:r>
          </a:p>
        </p:txBody>
      </p:sp>
      <p:sp>
        <p:nvSpPr>
          <p:cNvPr id="7" name="Объект 6"/>
          <p:cNvSpPr>
            <a:spLocks noGrp="1"/>
          </p:cNvSpPr>
          <p:nvPr>
            <p:ph sz="half" idx="2"/>
          </p:nvPr>
        </p:nvSpPr>
        <p:spPr>
          <a:xfrm>
            <a:off x="4866667" y="2178946"/>
            <a:ext cx="707694" cy="742682"/>
          </a:xfrm>
        </p:spPr>
        <p:txBody>
          <a:bodyPr/>
          <a:lstStyle/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21274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03598" y="231969"/>
            <a:ext cx="10131427" cy="696966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ДИСПЕПСИЯ</a:t>
            </a:r>
            <a:r>
              <a:rPr lang="ru-RU" sz="3200" b="1" dirty="0" smtClean="0">
                <a:latin typeface="Batang" panose="02030600000101010101" pitchFamily="18" charset="-127"/>
                <a:ea typeface="Batang" panose="02030600000101010101" pitchFamily="18" charset="-127"/>
              </a:rPr>
              <a:t> – НАРУШЕНИЕ ПИЩЕВАРЕНИЯ</a:t>
            </a:r>
            <a:endParaRPr lang="ru-RU" sz="3200" b="1" dirty="0">
              <a:latin typeface="Batang" panose="02030600000101010101" pitchFamily="18" charset="-127"/>
              <a:ea typeface="Batang" panose="02030600000101010101" pitchFamily="18" charset="-127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759228" y="1053928"/>
            <a:ext cx="8507108" cy="2740035"/>
          </a:xfrm>
        </p:spPr>
        <p:txBody>
          <a:bodyPr>
            <a:normAutofit/>
          </a:bodyPr>
          <a:lstStyle/>
          <a:p>
            <a:r>
              <a:rPr lang="ru-RU" sz="2400" b="1" dirty="0" smtClean="0">
                <a:solidFill>
                  <a:srgbClr val="FFC0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ПРИЗНАКИ и жалобы:</a:t>
            </a:r>
          </a:p>
          <a:p>
            <a:pPr marL="457200" indent="-457200">
              <a:buAutoNum type="arabicPeriod"/>
            </a:pPr>
            <a:r>
              <a:rPr lang="ru-RU" sz="2400" dirty="0" smtClean="0">
                <a:latin typeface="Batang" panose="02030600000101010101" pitchFamily="18" charset="-127"/>
                <a:ea typeface="Batang" panose="02030600000101010101" pitchFamily="18" charset="-127"/>
              </a:rPr>
              <a:t>ОБЛОЖЕННЫЙ ЯЗЫК</a:t>
            </a:r>
          </a:p>
          <a:p>
            <a:pPr marL="457200" indent="-457200">
              <a:buAutoNum type="arabicPeriod"/>
            </a:pPr>
            <a:r>
              <a:rPr lang="ru-RU" sz="2400" dirty="0" smtClean="0">
                <a:latin typeface="Batang" panose="02030600000101010101" pitchFamily="18" charset="-127"/>
                <a:ea typeface="Batang" panose="02030600000101010101" pitchFamily="18" charset="-127"/>
              </a:rPr>
              <a:t>НЕПРИЯТНЫЙ ЗАПАХ ИЗО РТА</a:t>
            </a:r>
          </a:p>
          <a:p>
            <a:pPr marL="457200" indent="-457200">
              <a:buAutoNum type="arabicPeriod"/>
            </a:pPr>
            <a:r>
              <a:rPr lang="ru-RU" sz="2400" dirty="0" smtClean="0">
                <a:latin typeface="Batang" panose="02030600000101010101" pitchFamily="18" charset="-127"/>
                <a:ea typeface="Batang" panose="02030600000101010101" pitchFamily="18" charset="-127"/>
              </a:rPr>
              <a:t>ЖАЛОБЫ НА ДИСКОМФОРТ В КИШЕЧНИКЕ</a:t>
            </a:r>
            <a:endParaRPr lang="ru-RU" sz="2400" dirty="0">
              <a:latin typeface="Batang" panose="02030600000101010101" pitchFamily="18" charset="-127"/>
              <a:ea typeface="Batang" panose="02030600000101010101" pitchFamily="18" charset="-127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82388" y="71527"/>
            <a:ext cx="819389" cy="6786473"/>
          </a:xfrm>
          <a:prstGeom prst="rect">
            <a:avLst/>
          </a:prstGeom>
          <a:solidFill>
            <a:srgbClr val="229E25"/>
          </a:solidFill>
          <a:ln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ru-RU" sz="1500" b="1" dirty="0" smtClean="0">
              <a:solidFill>
                <a:schemeClr val="accent1">
                  <a:lumMod val="50000"/>
                </a:schemeClr>
              </a:solidFill>
              <a:latin typeface="Batang" panose="02030600000101010101" pitchFamily="18" charset="-127"/>
              <a:ea typeface="Batang" panose="02030600000101010101" pitchFamily="18" charset="-127"/>
            </a:endParaRPr>
          </a:p>
          <a:p>
            <a:pPr algn="ctr"/>
            <a:endParaRPr lang="ru-RU" sz="1500" b="1" dirty="0">
              <a:solidFill>
                <a:srgbClr val="FFFF00"/>
              </a:solidFill>
              <a:latin typeface="Batang" panose="02030600000101010101" pitchFamily="18" charset="-127"/>
              <a:ea typeface="Batang" panose="02030600000101010101" pitchFamily="18" charset="-127"/>
            </a:endParaRPr>
          </a:p>
          <a:p>
            <a:pPr algn="ctr"/>
            <a:endParaRPr lang="ru-RU" sz="1500" b="1" dirty="0" smtClean="0">
              <a:solidFill>
                <a:srgbClr val="FFFF00"/>
              </a:solidFill>
              <a:latin typeface="Batang" panose="02030600000101010101" pitchFamily="18" charset="-127"/>
              <a:ea typeface="Batang" panose="02030600000101010101" pitchFamily="18" charset="-127"/>
            </a:endParaRPr>
          </a:p>
          <a:p>
            <a:pPr algn="ctr"/>
            <a:r>
              <a:rPr lang="ru-RU" sz="1500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Ж</a:t>
            </a:r>
          </a:p>
          <a:p>
            <a:pPr algn="ctr"/>
            <a:r>
              <a:rPr lang="ru-RU" sz="1500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Е</a:t>
            </a:r>
          </a:p>
          <a:p>
            <a:pPr algn="ctr"/>
            <a:r>
              <a:rPr lang="ru-RU" sz="1500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Л</a:t>
            </a:r>
          </a:p>
          <a:p>
            <a:pPr algn="ctr"/>
            <a:r>
              <a:rPr lang="ru-RU" sz="1500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У</a:t>
            </a:r>
          </a:p>
          <a:p>
            <a:pPr algn="ctr"/>
            <a:r>
              <a:rPr lang="ru-RU" sz="1500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Д</a:t>
            </a:r>
          </a:p>
          <a:p>
            <a:pPr algn="ctr"/>
            <a:r>
              <a:rPr lang="ru-RU" sz="1500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О</a:t>
            </a:r>
          </a:p>
          <a:p>
            <a:pPr algn="ctr"/>
            <a:r>
              <a:rPr lang="ru-RU" sz="1500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Ч</a:t>
            </a:r>
          </a:p>
          <a:p>
            <a:pPr algn="ctr"/>
            <a:r>
              <a:rPr lang="ru-RU" sz="1500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Н</a:t>
            </a:r>
          </a:p>
          <a:p>
            <a:pPr algn="ctr"/>
            <a:r>
              <a:rPr lang="ru-RU" sz="1500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О</a:t>
            </a:r>
          </a:p>
          <a:p>
            <a:pPr algn="ctr"/>
            <a:endParaRPr lang="ru-RU" sz="1500" b="1" dirty="0">
              <a:solidFill>
                <a:srgbClr val="FFFF00"/>
              </a:solidFill>
              <a:latin typeface="Batang" panose="02030600000101010101" pitchFamily="18" charset="-127"/>
              <a:ea typeface="Batang" panose="02030600000101010101" pitchFamily="18" charset="-127"/>
            </a:endParaRPr>
          </a:p>
          <a:p>
            <a:pPr algn="ctr"/>
            <a:r>
              <a:rPr lang="ru-RU" sz="1500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К</a:t>
            </a:r>
          </a:p>
          <a:p>
            <a:pPr algn="ctr"/>
            <a:r>
              <a:rPr lang="ru-RU" sz="1500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И</a:t>
            </a:r>
          </a:p>
          <a:p>
            <a:pPr algn="ctr"/>
            <a:r>
              <a:rPr lang="ru-RU" sz="1500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Ш</a:t>
            </a:r>
          </a:p>
          <a:p>
            <a:pPr algn="ctr"/>
            <a:r>
              <a:rPr lang="ru-RU" sz="1500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Е</a:t>
            </a:r>
          </a:p>
          <a:p>
            <a:pPr algn="ctr"/>
            <a:r>
              <a:rPr lang="ru-RU" sz="1500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Ч</a:t>
            </a:r>
          </a:p>
          <a:p>
            <a:pPr algn="ctr"/>
            <a:r>
              <a:rPr lang="ru-RU" sz="1500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Н</a:t>
            </a:r>
          </a:p>
          <a:p>
            <a:pPr algn="ctr"/>
            <a:r>
              <a:rPr lang="ru-RU" sz="1500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Ы</a:t>
            </a:r>
          </a:p>
          <a:p>
            <a:pPr algn="ctr"/>
            <a:r>
              <a:rPr lang="ru-RU" sz="1500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Й</a:t>
            </a:r>
          </a:p>
          <a:p>
            <a:pPr algn="ctr"/>
            <a:endParaRPr lang="ru-RU" sz="1500" b="1" dirty="0">
              <a:solidFill>
                <a:srgbClr val="FFFF00"/>
              </a:solidFill>
              <a:latin typeface="Batang" panose="02030600000101010101" pitchFamily="18" charset="-127"/>
              <a:ea typeface="Batang" panose="02030600000101010101" pitchFamily="18" charset="-127"/>
            </a:endParaRPr>
          </a:p>
          <a:p>
            <a:pPr algn="ctr"/>
            <a:r>
              <a:rPr lang="ru-RU" sz="1500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Т</a:t>
            </a:r>
          </a:p>
          <a:p>
            <a:pPr algn="ctr"/>
            <a:r>
              <a:rPr lang="ru-RU" sz="1500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Р</a:t>
            </a:r>
          </a:p>
          <a:p>
            <a:pPr algn="ctr"/>
            <a:r>
              <a:rPr lang="ru-RU" sz="1500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А</a:t>
            </a:r>
          </a:p>
          <a:p>
            <a:pPr algn="ctr"/>
            <a:r>
              <a:rPr lang="ru-RU" sz="1500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К</a:t>
            </a:r>
          </a:p>
          <a:p>
            <a:pPr algn="ctr"/>
            <a:r>
              <a:rPr lang="ru-RU" sz="1500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Т</a:t>
            </a:r>
          </a:p>
          <a:p>
            <a:pPr algn="ctr"/>
            <a:endParaRPr lang="ru-RU" sz="1500" b="1" dirty="0" smtClean="0">
              <a:solidFill>
                <a:schemeClr val="accent1">
                  <a:lumMod val="50000"/>
                </a:schemeClr>
              </a:solidFill>
              <a:latin typeface="Batang" panose="02030600000101010101" pitchFamily="18" charset="-127"/>
              <a:ea typeface="Batang" panose="02030600000101010101" pitchFamily="18" charset="-127"/>
            </a:endParaRPr>
          </a:p>
          <a:p>
            <a:pPr algn="ctr"/>
            <a:endParaRPr lang="ru-RU" sz="1500" b="1" dirty="0">
              <a:solidFill>
                <a:schemeClr val="accent1">
                  <a:lumMod val="50000"/>
                </a:schemeClr>
              </a:solidFill>
              <a:latin typeface="Batang" panose="02030600000101010101" pitchFamily="18" charset="-127"/>
              <a:ea typeface="Batang" panose="02030600000101010101" pitchFamily="18" charset="-127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6600" y="3464763"/>
            <a:ext cx="3874272" cy="2909415"/>
          </a:xfrm>
          <a:prstGeom prst="rect">
            <a:avLst/>
          </a:prstGeom>
          <a:ln w="57150">
            <a:solidFill>
              <a:srgbClr val="FFFF00"/>
            </a:solidFill>
          </a:ln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719" r="20261"/>
          <a:stretch/>
        </p:blipFill>
        <p:spPr>
          <a:xfrm>
            <a:off x="7535515" y="3426732"/>
            <a:ext cx="3429000" cy="2947446"/>
          </a:xfrm>
          <a:prstGeom prst="rect">
            <a:avLst/>
          </a:prstGeom>
          <a:ln w="57150">
            <a:solidFill>
              <a:srgbClr val="FFFF00"/>
            </a:solidFill>
          </a:ln>
        </p:spPr>
      </p:pic>
    </p:spTree>
    <p:extLst>
      <p:ext uri="{BB962C8B-B14F-4D97-AF65-F5344CB8AC3E}">
        <p14:creationId xmlns:p14="http://schemas.microsoft.com/office/powerpoint/2010/main" val="3070013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09916" y="758757"/>
            <a:ext cx="3739786" cy="5032443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Диарея</a:t>
            </a:r>
            <a:r>
              <a:rPr lang="ru-RU" sz="3200" b="1" dirty="0" smtClean="0">
                <a:latin typeface="Batang" panose="02030600000101010101" pitchFamily="18" charset="-127"/>
                <a:ea typeface="Batang" panose="02030600000101010101" pitchFamily="18" charset="-127"/>
              </a:rPr>
              <a:t> - стул  более  3-х  раз  в  сутки,  обычно водянистый</a:t>
            </a:r>
            <a:endParaRPr lang="ru-RU" sz="3200" b="1" dirty="0">
              <a:latin typeface="Batang" panose="02030600000101010101" pitchFamily="18" charset="-127"/>
              <a:ea typeface="Batang" panose="02030600000101010101" pitchFamily="18" charset="-127"/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6058" y="369651"/>
            <a:ext cx="6143361" cy="6085771"/>
          </a:xfrm>
          <a:ln w="76200">
            <a:solidFill>
              <a:srgbClr val="FFC000"/>
            </a:solidFill>
          </a:ln>
        </p:spPr>
      </p:pic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821895" y="1342417"/>
            <a:ext cx="4995331" cy="4448783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215153" y="57038"/>
            <a:ext cx="698407" cy="6786473"/>
          </a:xfrm>
          <a:prstGeom prst="rect">
            <a:avLst/>
          </a:prstGeom>
          <a:solidFill>
            <a:srgbClr val="229E25"/>
          </a:solidFill>
          <a:ln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ru-RU" sz="1500" b="1" dirty="0" smtClean="0">
              <a:solidFill>
                <a:srgbClr val="FFFF00"/>
              </a:solidFill>
              <a:latin typeface="Batang" panose="02030600000101010101" pitchFamily="18" charset="-127"/>
              <a:ea typeface="Batang" panose="02030600000101010101" pitchFamily="18" charset="-127"/>
            </a:endParaRPr>
          </a:p>
          <a:p>
            <a:pPr algn="ctr"/>
            <a:endParaRPr lang="ru-RU" sz="1500" b="1" dirty="0">
              <a:solidFill>
                <a:srgbClr val="FFFF00"/>
              </a:solidFill>
              <a:latin typeface="Batang" panose="02030600000101010101" pitchFamily="18" charset="-127"/>
              <a:ea typeface="Batang" panose="02030600000101010101" pitchFamily="18" charset="-127"/>
            </a:endParaRPr>
          </a:p>
          <a:p>
            <a:pPr algn="ctr"/>
            <a:r>
              <a:rPr lang="ru-RU" sz="1500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Ж</a:t>
            </a:r>
          </a:p>
          <a:p>
            <a:pPr algn="ctr"/>
            <a:r>
              <a:rPr lang="ru-RU" sz="1500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Е</a:t>
            </a:r>
          </a:p>
          <a:p>
            <a:pPr algn="ctr"/>
            <a:r>
              <a:rPr lang="ru-RU" sz="1500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Л</a:t>
            </a:r>
          </a:p>
          <a:p>
            <a:pPr algn="ctr"/>
            <a:r>
              <a:rPr lang="ru-RU" sz="1500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У</a:t>
            </a:r>
          </a:p>
          <a:p>
            <a:pPr algn="ctr"/>
            <a:r>
              <a:rPr lang="ru-RU" sz="1500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Д</a:t>
            </a:r>
          </a:p>
          <a:p>
            <a:pPr algn="ctr"/>
            <a:r>
              <a:rPr lang="ru-RU" sz="1500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О</a:t>
            </a:r>
          </a:p>
          <a:p>
            <a:pPr algn="ctr"/>
            <a:r>
              <a:rPr lang="ru-RU" sz="1500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Ч</a:t>
            </a:r>
          </a:p>
          <a:p>
            <a:pPr algn="ctr"/>
            <a:r>
              <a:rPr lang="ru-RU" sz="1500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Н</a:t>
            </a:r>
          </a:p>
          <a:p>
            <a:pPr algn="ctr"/>
            <a:r>
              <a:rPr lang="ru-RU" sz="1500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О</a:t>
            </a:r>
          </a:p>
          <a:p>
            <a:pPr algn="ctr"/>
            <a:endParaRPr lang="ru-RU" sz="1500" b="1" dirty="0" smtClean="0">
              <a:solidFill>
                <a:srgbClr val="FFFF00"/>
              </a:solidFill>
              <a:latin typeface="Batang" panose="02030600000101010101" pitchFamily="18" charset="-127"/>
              <a:ea typeface="Batang" panose="02030600000101010101" pitchFamily="18" charset="-127"/>
            </a:endParaRPr>
          </a:p>
          <a:p>
            <a:pPr algn="ctr"/>
            <a:endParaRPr lang="ru-RU" sz="1500" b="1" dirty="0">
              <a:solidFill>
                <a:srgbClr val="FFFF00"/>
              </a:solidFill>
              <a:latin typeface="Batang" panose="02030600000101010101" pitchFamily="18" charset="-127"/>
              <a:ea typeface="Batang" panose="02030600000101010101" pitchFamily="18" charset="-127"/>
            </a:endParaRPr>
          </a:p>
          <a:p>
            <a:pPr algn="ctr"/>
            <a:r>
              <a:rPr lang="ru-RU" sz="1500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К</a:t>
            </a:r>
          </a:p>
          <a:p>
            <a:pPr algn="ctr"/>
            <a:r>
              <a:rPr lang="ru-RU" sz="1500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И</a:t>
            </a:r>
          </a:p>
          <a:p>
            <a:pPr algn="ctr"/>
            <a:r>
              <a:rPr lang="ru-RU" sz="1500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Ш</a:t>
            </a:r>
          </a:p>
          <a:p>
            <a:pPr algn="ctr"/>
            <a:r>
              <a:rPr lang="ru-RU" sz="1500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Е</a:t>
            </a:r>
          </a:p>
          <a:p>
            <a:pPr algn="ctr"/>
            <a:r>
              <a:rPr lang="ru-RU" sz="1500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Ч</a:t>
            </a:r>
          </a:p>
          <a:p>
            <a:pPr algn="ctr"/>
            <a:r>
              <a:rPr lang="ru-RU" sz="1500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Н</a:t>
            </a:r>
          </a:p>
          <a:p>
            <a:pPr algn="ctr"/>
            <a:r>
              <a:rPr lang="ru-RU" sz="1500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Ы</a:t>
            </a:r>
          </a:p>
          <a:p>
            <a:pPr algn="ctr"/>
            <a:r>
              <a:rPr lang="ru-RU" sz="1500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Й</a:t>
            </a:r>
          </a:p>
          <a:p>
            <a:pPr algn="ctr"/>
            <a:endParaRPr lang="ru-RU" sz="1500" b="1" dirty="0" smtClean="0">
              <a:solidFill>
                <a:srgbClr val="FFFF00"/>
              </a:solidFill>
              <a:latin typeface="Batang" panose="02030600000101010101" pitchFamily="18" charset="-127"/>
              <a:ea typeface="Batang" panose="02030600000101010101" pitchFamily="18" charset="-127"/>
            </a:endParaRPr>
          </a:p>
          <a:p>
            <a:pPr algn="ctr"/>
            <a:endParaRPr lang="ru-RU" sz="1500" b="1" dirty="0">
              <a:solidFill>
                <a:srgbClr val="FFFF00"/>
              </a:solidFill>
              <a:latin typeface="Batang" panose="02030600000101010101" pitchFamily="18" charset="-127"/>
              <a:ea typeface="Batang" panose="02030600000101010101" pitchFamily="18" charset="-127"/>
            </a:endParaRPr>
          </a:p>
          <a:p>
            <a:pPr algn="ctr"/>
            <a:r>
              <a:rPr lang="ru-RU" sz="1500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Т</a:t>
            </a:r>
          </a:p>
          <a:p>
            <a:pPr algn="ctr"/>
            <a:r>
              <a:rPr lang="ru-RU" sz="1500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Р</a:t>
            </a:r>
          </a:p>
          <a:p>
            <a:pPr algn="ctr"/>
            <a:r>
              <a:rPr lang="ru-RU" sz="1500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А</a:t>
            </a:r>
          </a:p>
          <a:p>
            <a:pPr algn="ctr"/>
            <a:r>
              <a:rPr lang="ru-RU" sz="1500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К</a:t>
            </a:r>
          </a:p>
          <a:p>
            <a:pPr algn="ctr"/>
            <a:r>
              <a:rPr lang="ru-RU" sz="1500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Т</a:t>
            </a:r>
          </a:p>
          <a:p>
            <a:pPr algn="ctr"/>
            <a:endParaRPr lang="ru-RU" sz="1500" b="1" dirty="0" smtClean="0">
              <a:solidFill>
                <a:schemeClr val="accent1">
                  <a:lumMod val="50000"/>
                </a:schemeClr>
              </a:solidFill>
              <a:latin typeface="Batang" panose="02030600000101010101" pitchFamily="18" charset="-127"/>
              <a:ea typeface="Batang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419905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02006" y="132469"/>
            <a:ext cx="10131425" cy="1456267"/>
          </a:xfrm>
        </p:spPr>
        <p:txBody>
          <a:bodyPr/>
          <a:lstStyle/>
          <a:p>
            <a:r>
              <a:rPr lang="ru-RU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СТОМАТИТ</a:t>
            </a:r>
            <a:r>
              <a:rPr lang="ru-RU" b="1" dirty="0" smtClean="0">
                <a:latin typeface="Batang" panose="02030600000101010101" pitchFamily="18" charset="-127"/>
                <a:ea typeface="Batang" panose="02030600000101010101" pitchFamily="18" charset="-127"/>
              </a:rPr>
              <a:t> – ВОСПАЛЕНИЕ    СЛИЗИСТОЙ </a:t>
            </a:r>
            <a:br>
              <a:rPr lang="ru-RU" b="1" dirty="0" smtClean="0">
                <a:latin typeface="Batang" panose="02030600000101010101" pitchFamily="18" charset="-127"/>
                <a:ea typeface="Batang" panose="02030600000101010101" pitchFamily="18" charset="-127"/>
              </a:rPr>
            </a:br>
            <a:r>
              <a:rPr lang="ru-RU" b="1" dirty="0">
                <a:latin typeface="Batang" panose="02030600000101010101" pitchFamily="18" charset="-127"/>
                <a:ea typeface="Batang" panose="02030600000101010101" pitchFamily="18" charset="-127"/>
              </a:rPr>
              <a:t> </a:t>
            </a:r>
            <a:r>
              <a:rPr lang="ru-RU" b="1" dirty="0" smtClean="0">
                <a:latin typeface="Batang" panose="02030600000101010101" pitchFamily="18" charset="-127"/>
                <a:ea typeface="Batang" panose="02030600000101010101" pitchFamily="18" charset="-127"/>
              </a:rPr>
              <a:t>                    ОБОЛОЧКИ 	  РТА</a:t>
            </a:r>
            <a:endParaRPr lang="ru-RU" b="1" dirty="0">
              <a:latin typeface="Batang" panose="02030600000101010101" pitchFamily="18" charset="-127"/>
              <a:ea typeface="Batang" panose="02030600000101010101" pitchFamily="18" charset="-127"/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66" r="11124" b="26316"/>
          <a:stretch/>
        </p:blipFill>
        <p:spPr>
          <a:xfrm>
            <a:off x="2267908" y="2223924"/>
            <a:ext cx="5470300" cy="4005328"/>
          </a:xfrm>
          <a:ln w="76200">
            <a:solidFill>
              <a:srgbClr val="FFC000"/>
            </a:solidFill>
          </a:ln>
        </p:spPr>
      </p:pic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196037" y="1764144"/>
            <a:ext cx="3767582" cy="469441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b="1" dirty="0" smtClean="0">
                <a:solidFill>
                  <a:srgbClr val="FFC0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        ПРИЗНАКИ:</a:t>
            </a:r>
          </a:p>
          <a:p>
            <a:r>
              <a:rPr lang="ru-RU" sz="2400" b="1" dirty="0" smtClean="0">
                <a:latin typeface="Batang" panose="02030600000101010101" pitchFamily="18" charset="-127"/>
                <a:ea typeface="Batang" panose="02030600000101010101" pitchFamily="18" charset="-127"/>
              </a:rPr>
              <a:t>1. </a:t>
            </a:r>
            <a:r>
              <a:rPr lang="ru-RU" sz="2200" b="1" dirty="0" smtClean="0">
                <a:latin typeface="Batang" panose="02030600000101010101" pitchFamily="18" charset="-127"/>
                <a:ea typeface="Batang" panose="02030600000101010101" pitchFamily="18" charset="-127"/>
              </a:rPr>
              <a:t>БОЛЬ  И ОТКАЗ ОТ   ПИЩИ</a:t>
            </a:r>
          </a:p>
          <a:p>
            <a:r>
              <a:rPr lang="ru-RU" sz="2200" b="1" dirty="0" smtClean="0">
                <a:latin typeface="Batang" panose="02030600000101010101" pitchFamily="18" charset="-127"/>
                <a:ea typeface="Batang" panose="02030600000101010101" pitchFamily="18" charset="-127"/>
              </a:rPr>
              <a:t>2. ПОКРАСНЕНИЕ</a:t>
            </a:r>
          </a:p>
          <a:p>
            <a:r>
              <a:rPr lang="ru-RU" sz="2200" b="1" dirty="0" smtClean="0">
                <a:latin typeface="Batang" panose="02030600000101010101" pitchFamily="18" charset="-127"/>
                <a:ea typeface="Batang" panose="02030600000101010101" pitchFamily="18" charset="-127"/>
              </a:rPr>
              <a:t>3. ОТЁК</a:t>
            </a:r>
          </a:p>
          <a:p>
            <a:r>
              <a:rPr lang="ru-RU" sz="2200" b="1" dirty="0">
                <a:latin typeface="Batang" panose="02030600000101010101" pitchFamily="18" charset="-127"/>
                <a:ea typeface="Batang" panose="02030600000101010101" pitchFamily="18" charset="-127"/>
              </a:rPr>
              <a:t>4</a:t>
            </a:r>
            <a:r>
              <a:rPr lang="ru-RU" sz="2200" b="1" dirty="0" smtClean="0">
                <a:latin typeface="Batang" panose="02030600000101010101" pitchFamily="18" charset="-127"/>
                <a:ea typeface="Batang" panose="02030600000101010101" pitchFamily="18" charset="-127"/>
              </a:rPr>
              <a:t>. ПОВЫШЕНИЕ    ТЕМПЕРАТУРЫ</a:t>
            </a:r>
          </a:p>
          <a:p>
            <a:r>
              <a:rPr lang="ru-RU" sz="2200" b="1" dirty="0" smtClean="0">
                <a:latin typeface="Batang" panose="02030600000101010101" pitchFamily="18" charset="-127"/>
                <a:ea typeface="Batang" panose="02030600000101010101" pitchFamily="18" charset="-127"/>
              </a:rPr>
              <a:t>6. ВОЗМОЖНО     ОБРАЗОВАНИЕ ЯЗВ</a:t>
            </a:r>
            <a:endParaRPr lang="ru-RU" sz="2200" b="1" dirty="0">
              <a:latin typeface="Batang" panose="02030600000101010101" pitchFamily="18" charset="-127"/>
              <a:ea typeface="Batang" panose="02030600000101010101" pitchFamily="18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44699" y="0"/>
            <a:ext cx="1004552" cy="6740307"/>
          </a:xfrm>
          <a:prstGeom prst="rect">
            <a:avLst/>
          </a:prstGeom>
          <a:solidFill>
            <a:srgbClr val="00B050"/>
          </a:solidFill>
          <a:ln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Ж</a:t>
            </a:r>
          </a:p>
          <a:p>
            <a:pPr algn="ctr"/>
            <a:r>
              <a:rPr lang="ru-RU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Е</a:t>
            </a:r>
          </a:p>
          <a:p>
            <a:pPr algn="ctr"/>
            <a:r>
              <a:rPr lang="ru-RU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Л</a:t>
            </a:r>
          </a:p>
          <a:p>
            <a:pPr algn="ctr"/>
            <a:r>
              <a:rPr lang="ru-RU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У</a:t>
            </a:r>
          </a:p>
          <a:p>
            <a:pPr algn="ctr"/>
            <a:r>
              <a:rPr lang="ru-RU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Д</a:t>
            </a:r>
          </a:p>
          <a:p>
            <a:pPr algn="ctr"/>
            <a:r>
              <a:rPr lang="ru-RU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О</a:t>
            </a:r>
          </a:p>
          <a:p>
            <a:pPr algn="ctr"/>
            <a:r>
              <a:rPr lang="ru-RU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Ч</a:t>
            </a:r>
          </a:p>
          <a:p>
            <a:pPr algn="ctr"/>
            <a:r>
              <a:rPr lang="ru-RU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Н</a:t>
            </a:r>
          </a:p>
          <a:p>
            <a:pPr algn="ctr"/>
            <a:r>
              <a:rPr lang="ru-RU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О</a:t>
            </a:r>
          </a:p>
          <a:p>
            <a:pPr algn="ctr"/>
            <a:endParaRPr lang="ru-RU" sz="2000" b="1" dirty="0">
              <a:solidFill>
                <a:srgbClr val="FFFF00"/>
              </a:solidFill>
              <a:latin typeface="Batang" panose="02030600000101010101" pitchFamily="18" charset="-127"/>
              <a:ea typeface="Batang" panose="02030600000101010101" pitchFamily="18" charset="-127"/>
            </a:endParaRPr>
          </a:p>
          <a:p>
            <a:pPr algn="ctr"/>
            <a:r>
              <a:rPr lang="ru-RU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К</a:t>
            </a:r>
          </a:p>
          <a:p>
            <a:pPr algn="ctr"/>
            <a:r>
              <a:rPr lang="ru-RU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И</a:t>
            </a:r>
          </a:p>
          <a:p>
            <a:pPr algn="ctr"/>
            <a:r>
              <a:rPr lang="ru-RU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Ш</a:t>
            </a:r>
          </a:p>
          <a:p>
            <a:pPr algn="ctr"/>
            <a:r>
              <a:rPr lang="ru-RU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Е</a:t>
            </a:r>
          </a:p>
          <a:p>
            <a:pPr algn="ctr"/>
            <a:r>
              <a:rPr lang="ru-RU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Ч</a:t>
            </a:r>
          </a:p>
          <a:p>
            <a:pPr algn="ctr"/>
            <a:r>
              <a:rPr lang="ru-RU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Н</a:t>
            </a:r>
          </a:p>
          <a:p>
            <a:pPr algn="ctr"/>
            <a:r>
              <a:rPr lang="ru-RU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Ы</a:t>
            </a:r>
          </a:p>
          <a:p>
            <a:pPr algn="ctr"/>
            <a:r>
              <a:rPr lang="ru-RU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Й</a:t>
            </a:r>
          </a:p>
          <a:p>
            <a:pPr algn="ctr"/>
            <a:endParaRPr lang="ru-RU" b="1" dirty="0">
              <a:solidFill>
                <a:srgbClr val="FFFF00"/>
              </a:solidFill>
              <a:latin typeface="Batang" panose="02030600000101010101" pitchFamily="18" charset="-127"/>
              <a:ea typeface="Batang" panose="02030600000101010101" pitchFamily="18" charset="-127"/>
            </a:endParaRPr>
          </a:p>
          <a:p>
            <a:pPr algn="ctr"/>
            <a:r>
              <a:rPr lang="ru-RU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Т</a:t>
            </a:r>
          </a:p>
          <a:p>
            <a:pPr algn="ctr"/>
            <a:r>
              <a:rPr lang="ru-RU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Р</a:t>
            </a:r>
          </a:p>
          <a:p>
            <a:pPr algn="ctr"/>
            <a:r>
              <a:rPr lang="ru-RU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А</a:t>
            </a:r>
          </a:p>
          <a:p>
            <a:pPr algn="ctr"/>
            <a:r>
              <a:rPr lang="ru-RU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К</a:t>
            </a:r>
          </a:p>
          <a:p>
            <a:pPr algn="ctr"/>
            <a:r>
              <a:rPr lang="ru-RU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Т</a:t>
            </a:r>
            <a:endParaRPr lang="ru-RU" b="1" dirty="0">
              <a:solidFill>
                <a:srgbClr val="FFFF00"/>
              </a:solidFill>
              <a:latin typeface="Batang" panose="02030600000101010101" pitchFamily="18" charset="-127"/>
              <a:ea typeface="Batang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971014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77009" y="1"/>
            <a:ext cx="10349755" cy="1595336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ПАРОТИТ</a:t>
            </a:r>
            <a:r>
              <a:rPr lang="ru-RU" b="1" dirty="0" smtClean="0">
                <a:latin typeface="Batang" panose="02030600000101010101" pitchFamily="18" charset="-127"/>
                <a:ea typeface="Batang" panose="02030600000101010101" pitchFamily="18" charset="-127"/>
              </a:rPr>
              <a:t> – неинфекционное  ВОСПАЛЕНИЕ</a:t>
            </a:r>
            <a:br>
              <a:rPr lang="ru-RU" b="1" dirty="0" smtClean="0">
                <a:latin typeface="Batang" panose="02030600000101010101" pitchFamily="18" charset="-127"/>
                <a:ea typeface="Batang" panose="02030600000101010101" pitchFamily="18" charset="-127"/>
              </a:rPr>
            </a:br>
            <a:r>
              <a:rPr lang="ru-RU" b="1" dirty="0">
                <a:latin typeface="Batang" panose="02030600000101010101" pitchFamily="18" charset="-127"/>
                <a:ea typeface="Batang" panose="02030600000101010101" pitchFamily="18" charset="-127"/>
              </a:rPr>
              <a:t> </a:t>
            </a:r>
            <a:r>
              <a:rPr lang="ru-RU" b="1" dirty="0" smtClean="0">
                <a:latin typeface="Batang" panose="02030600000101010101" pitchFamily="18" charset="-127"/>
                <a:ea typeface="Batang" panose="02030600000101010101" pitchFamily="18" charset="-127"/>
              </a:rPr>
              <a:t>                 ОКОЛОУШНОЙ СЛЮННОЙ ЖЕЛЕЗЫ</a:t>
            </a:r>
            <a:endParaRPr lang="ru-RU" b="1" dirty="0">
              <a:latin typeface="Batang" panose="02030600000101010101" pitchFamily="18" charset="-127"/>
              <a:ea typeface="Batang" panose="02030600000101010101" pitchFamily="18" charset="-127"/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90" t="2792" r="8495" b="11682"/>
          <a:stretch/>
        </p:blipFill>
        <p:spPr>
          <a:xfrm>
            <a:off x="1814653" y="1688102"/>
            <a:ext cx="4401355" cy="3988339"/>
          </a:xfrm>
          <a:ln w="76200">
            <a:solidFill>
              <a:srgbClr val="FFC000"/>
            </a:solidFill>
          </a:ln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325"/>
          <a:stretch/>
        </p:blipFill>
        <p:spPr>
          <a:xfrm>
            <a:off x="7150121" y="1672123"/>
            <a:ext cx="4776643" cy="4004318"/>
          </a:xfrm>
          <a:ln w="76200">
            <a:solidFill>
              <a:srgbClr val="FFC000"/>
            </a:solidFill>
          </a:ln>
        </p:spPr>
      </p:pic>
      <p:sp>
        <p:nvSpPr>
          <p:cNvPr id="3" name="TextBox 2"/>
          <p:cNvSpPr txBox="1"/>
          <p:nvPr/>
        </p:nvSpPr>
        <p:spPr>
          <a:xfrm>
            <a:off x="1577009" y="5968150"/>
            <a:ext cx="104692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i="1" dirty="0" smtClean="0">
                <a:solidFill>
                  <a:srgbClr val="FFC000"/>
                </a:solidFill>
              </a:rPr>
              <a:t>Важно стимулировать жевательные движения!!!</a:t>
            </a:r>
            <a:endParaRPr lang="ru-RU" sz="3600" i="1" dirty="0">
              <a:solidFill>
                <a:srgbClr val="FFC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65326" y="1"/>
            <a:ext cx="721514" cy="6740307"/>
          </a:xfrm>
          <a:prstGeom prst="rect">
            <a:avLst/>
          </a:prstGeom>
          <a:solidFill>
            <a:srgbClr val="00B050"/>
          </a:solidFill>
          <a:ln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ru-RU" b="1" dirty="0" smtClean="0">
              <a:solidFill>
                <a:srgbClr val="FFFF00"/>
              </a:solidFill>
              <a:latin typeface="Batang" panose="02030600000101010101" pitchFamily="18" charset="-127"/>
              <a:ea typeface="Batang" panose="02030600000101010101" pitchFamily="18" charset="-127"/>
            </a:endParaRPr>
          </a:p>
          <a:p>
            <a:pPr algn="ctr"/>
            <a:endParaRPr lang="ru-RU" b="1" dirty="0">
              <a:solidFill>
                <a:srgbClr val="FFFF00"/>
              </a:solidFill>
              <a:latin typeface="Batang" panose="02030600000101010101" pitchFamily="18" charset="-127"/>
              <a:ea typeface="Batang" panose="02030600000101010101" pitchFamily="18" charset="-127"/>
            </a:endParaRPr>
          </a:p>
          <a:p>
            <a:pPr algn="ctr"/>
            <a:endParaRPr lang="ru-RU" b="1" dirty="0" smtClean="0">
              <a:solidFill>
                <a:srgbClr val="FFFF00"/>
              </a:solidFill>
              <a:latin typeface="Batang" panose="02030600000101010101" pitchFamily="18" charset="-127"/>
              <a:ea typeface="Batang" panose="02030600000101010101" pitchFamily="18" charset="-127"/>
            </a:endParaRPr>
          </a:p>
          <a:p>
            <a:pPr algn="ctr"/>
            <a:endParaRPr lang="ru-RU" b="1" dirty="0" smtClean="0">
              <a:solidFill>
                <a:srgbClr val="FFFF00"/>
              </a:solidFill>
              <a:latin typeface="Batang" panose="02030600000101010101" pitchFamily="18" charset="-127"/>
              <a:ea typeface="Batang" panose="02030600000101010101" pitchFamily="18" charset="-127"/>
            </a:endParaRPr>
          </a:p>
          <a:p>
            <a:pPr algn="ctr"/>
            <a:r>
              <a:rPr lang="ru-RU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Ж</a:t>
            </a:r>
          </a:p>
          <a:p>
            <a:pPr algn="ctr"/>
            <a:r>
              <a:rPr lang="ru-RU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Е</a:t>
            </a:r>
          </a:p>
          <a:p>
            <a:pPr algn="ctr"/>
            <a:r>
              <a:rPr lang="ru-RU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Л</a:t>
            </a:r>
          </a:p>
          <a:p>
            <a:pPr algn="ctr"/>
            <a:r>
              <a:rPr lang="ru-RU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Е</a:t>
            </a:r>
          </a:p>
          <a:p>
            <a:pPr algn="ctr"/>
            <a:r>
              <a:rPr lang="ru-RU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З</a:t>
            </a:r>
          </a:p>
          <a:p>
            <a:pPr algn="ctr"/>
            <a:r>
              <a:rPr lang="ru-RU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Ы</a:t>
            </a:r>
          </a:p>
          <a:p>
            <a:pPr algn="ctr"/>
            <a:endParaRPr lang="ru-RU" b="1" dirty="0">
              <a:solidFill>
                <a:srgbClr val="FFFF00"/>
              </a:solidFill>
              <a:latin typeface="Batang" panose="02030600000101010101" pitchFamily="18" charset="-127"/>
              <a:ea typeface="Batang" panose="02030600000101010101" pitchFamily="18" charset="-127"/>
            </a:endParaRPr>
          </a:p>
          <a:p>
            <a:pPr algn="ctr"/>
            <a:endParaRPr lang="ru-RU" b="1" dirty="0" smtClean="0">
              <a:solidFill>
                <a:srgbClr val="FFFF00"/>
              </a:solidFill>
              <a:latin typeface="Batang" panose="02030600000101010101" pitchFamily="18" charset="-127"/>
              <a:ea typeface="Batang" panose="02030600000101010101" pitchFamily="18" charset="-127"/>
            </a:endParaRPr>
          </a:p>
          <a:p>
            <a:pPr algn="ctr"/>
            <a:endParaRPr lang="ru-RU" b="1" dirty="0" smtClean="0">
              <a:solidFill>
                <a:srgbClr val="FFFF00"/>
              </a:solidFill>
              <a:latin typeface="Batang" panose="02030600000101010101" pitchFamily="18" charset="-127"/>
              <a:ea typeface="Batang" panose="02030600000101010101" pitchFamily="18" charset="-127"/>
            </a:endParaRPr>
          </a:p>
          <a:p>
            <a:pPr algn="ctr"/>
            <a:r>
              <a:rPr lang="ru-RU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С</a:t>
            </a:r>
          </a:p>
          <a:p>
            <a:pPr algn="ctr"/>
            <a:r>
              <a:rPr lang="ru-RU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Е</a:t>
            </a:r>
          </a:p>
          <a:p>
            <a:pPr algn="ctr"/>
            <a:r>
              <a:rPr lang="ru-RU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К</a:t>
            </a:r>
          </a:p>
          <a:p>
            <a:pPr algn="ctr"/>
            <a:r>
              <a:rPr lang="ru-RU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Р</a:t>
            </a:r>
          </a:p>
          <a:p>
            <a:pPr algn="ctr"/>
            <a:r>
              <a:rPr lang="ru-RU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Е</a:t>
            </a:r>
          </a:p>
          <a:p>
            <a:pPr algn="ctr"/>
            <a:r>
              <a:rPr lang="ru-RU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Ц</a:t>
            </a:r>
          </a:p>
          <a:p>
            <a:pPr algn="ctr"/>
            <a:r>
              <a:rPr lang="ru-RU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И</a:t>
            </a:r>
          </a:p>
          <a:p>
            <a:pPr algn="ctr"/>
            <a:r>
              <a:rPr lang="ru-RU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И</a:t>
            </a:r>
          </a:p>
          <a:p>
            <a:pPr algn="ctr"/>
            <a:endParaRPr lang="ru-RU" b="1" dirty="0">
              <a:solidFill>
                <a:srgbClr val="FFFF00"/>
              </a:solidFill>
              <a:latin typeface="Batang" panose="02030600000101010101" pitchFamily="18" charset="-127"/>
              <a:ea typeface="Batang" panose="02030600000101010101" pitchFamily="18" charset="-127"/>
            </a:endParaRPr>
          </a:p>
          <a:p>
            <a:pPr algn="ctr"/>
            <a:endParaRPr lang="ru-RU" b="1" dirty="0" smtClean="0">
              <a:solidFill>
                <a:srgbClr val="FFFF00"/>
              </a:solidFill>
              <a:latin typeface="Batang" panose="02030600000101010101" pitchFamily="18" charset="-127"/>
              <a:ea typeface="Batang" panose="02030600000101010101" pitchFamily="18" charset="-127"/>
            </a:endParaRPr>
          </a:p>
          <a:p>
            <a:pPr algn="ctr"/>
            <a:endParaRPr lang="ru-RU" b="1" dirty="0">
              <a:solidFill>
                <a:srgbClr val="FFFF00"/>
              </a:solidFill>
              <a:latin typeface="Batang" panose="02030600000101010101" pitchFamily="18" charset="-127"/>
              <a:ea typeface="Batang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361762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65943" y="0"/>
            <a:ext cx="10726057" cy="1673157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АТРОФИЯ МЫШЦ </a:t>
            </a:r>
            <a:r>
              <a:rPr lang="ru-RU" b="1" dirty="0" smtClean="0">
                <a:latin typeface="Batang" panose="02030600000101010101" pitchFamily="18" charset="-127"/>
                <a:ea typeface="Batang" panose="02030600000101010101" pitchFamily="18" charset="-127"/>
              </a:rPr>
              <a:t>– снижение  МЫШЕЧНОЙ 	      	   							     </a:t>
            </a:r>
            <a:r>
              <a:rPr lang="ru-RU" b="1" dirty="0" err="1" smtClean="0">
                <a:latin typeface="Batang" panose="02030600000101010101" pitchFamily="18" charset="-127"/>
                <a:ea typeface="Batang" panose="02030600000101010101" pitchFamily="18" charset="-127"/>
              </a:rPr>
              <a:t>мАССЫ</a:t>
            </a:r>
            <a:r>
              <a:rPr lang="ru-RU" b="1" dirty="0" smtClean="0">
                <a:latin typeface="Batang" panose="02030600000101010101" pitchFamily="18" charset="-127"/>
                <a:ea typeface="Batang" panose="02030600000101010101" pitchFamily="18" charset="-127"/>
              </a:rPr>
              <a:t>  с  потерей </a:t>
            </a:r>
            <a:r>
              <a:rPr lang="ru-RU" b="1" dirty="0" err="1" smtClean="0">
                <a:latin typeface="Batang" panose="02030600000101010101" pitchFamily="18" charset="-127"/>
                <a:ea typeface="Batang" panose="02030600000101010101" pitchFamily="18" charset="-127"/>
              </a:rPr>
              <a:t>ФУНКЦИй</a:t>
            </a:r>
            <a:endParaRPr lang="ru-RU" b="1" dirty="0">
              <a:latin typeface="Batang" panose="02030600000101010101" pitchFamily="18" charset="-127"/>
              <a:ea typeface="Batang" panose="02030600000101010101" pitchFamily="18" charset="-127"/>
            </a:endParaRPr>
          </a:p>
        </p:txBody>
      </p:sp>
      <p:pic>
        <p:nvPicPr>
          <p:cNvPr id="6" name="Объект 5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5943" y="1673157"/>
            <a:ext cx="4281591" cy="3852154"/>
          </a:xfrm>
          <a:ln w="76200">
            <a:solidFill>
              <a:srgbClr val="FFC000"/>
            </a:solidFill>
          </a:ln>
        </p:spPr>
      </p:pic>
      <p:pic>
        <p:nvPicPr>
          <p:cNvPr id="5" name="Объект 4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2911" y="1635003"/>
            <a:ext cx="4964357" cy="3890308"/>
          </a:xfrm>
          <a:ln w="76200">
            <a:solidFill>
              <a:srgbClr val="FFC000"/>
            </a:solidFill>
          </a:ln>
        </p:spPr>
      </p:pic>
      <p:sp>
        <p:nvSpPr>
          <p:cNvPr id="3" name="TextBox 2"/>
          <p:cNvSpPr txBox="1"/>
          <p:nvPr/>
        </p:nvSpPr>
        <p:spPr>
          <a:xfrm>
            <a:off x="1695620" y="5638144"/>
            <a:ext cx="989458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i="1" dirty="0" smtClean="0">
                <a:solidFill>
                  <a:srgbClr val="FFC000"/>
                </a:solidFill>
              </a:rPr>
              <a:t>При неподвижности  за 1 сутки теряется </a:t>
            </a:r>
          </a:p>
          <a:p>
            <a:pPr algn="ctr"/>
            <a:r>
              <a:rPr lang="ru-RU" sz="3200" i="1" dirty="0" smtClean="0">
                <a:solidFill>
                  <a:srgbClr val="FFC000"/>
                </a:solidFill>
              </a:rPr>
              <a:t>10% мышечной массы и 3% мышечной активности</a:t>
            </a:r>
            <a:r>
              <a:rPr lang="ru-RU" dirty="0" smtClean="0">
                <a:solidFill>
                  <a:srgbClr val="FFC000"/>
                </a:solidFill>
              </a:rPr>
              <a:t>.</a:t>
            </a: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65043" y="0"/>
            <a:ext cx="753211" cy="6832640"/>
          </a:xfrm>
          <a:prstGeom prst="rect">
            <a:avLst/>
          </a:prstGeom>
          <a:solidFill>
            <a:srgbClr val="00B050"/>
          </a:solidFill>
          <a:ln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ru-RU" b="1" dirty="0" smtClean="0">
              <a:solidFill>
                <a:srgbClr val="FFFF00"/>
              </a:solidFill>
              <a:latin typeface="Batang" panose="02030600000101010101" pitchFamily="18" charset="-127"/>
              <a:ea typeface="Batang" panose="02030600000101010101" pitchFamily="18" charset="-127"/>
            </a:endParaRPr>
          </a:p>
          <a:p>
            <a:pPr algn="ctr"/>
            <a:endParaRPr lang="ru-RU" b="1" dirty="0">
              <a:solidFill>
                <a:srgbClr val="FFFF00"/>
              </a:solidFill>
              <a:latin typeface="Batang" panose="02030600000101010101" pitchFamily="18" charset="-127"/>
              <a:ea typeface="Batang" panose="02030600000101010101" pitchFamily="18" charset="-127"/>
            </a:endParaRPr>
          </a:p>
          <a:p>
            <a:pPr algn="ctr"/>
            <a:endParaRPr lang="ru-RU" b="1" dirty="0" smtClean="0">
              <a:solidFill>
                <a:srgbClr val="FFFF00"/>
              </a:solidFill>
              <a:latin typeface="Batang" panose="02030600000101010101" pitchFamily="18" charset="-127"/>
              <a:ea typeface="Batang" panose="02030600000101010101" pitchFamily="18" charset="-127"/>
            </a:endParaRPr>
          </a:p>
          <a:p>
            <a:pPr algn="ctr"/>
            <a:r>
              <a:rPr lang="ru-RU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М</a:t>
            </a:r>
          </a:p>
          <a:p>
            <a:pPr algn="ctr"/>
            <a:endParaRPr lang="ru-RU" b="1" dirty="0" smtClean="0">
              <a:solidFill>
                <a:srgbClr val="FFFF00"/>
              </a:solidFill>
              <a:latin typeface="Batang" panose="02030600000101010101" pitchFamily="18" charset="-127"/>
              <a:ea typeface="Batang" panose="02030600000101010101" pitchFamily="18" charset="-127"/>
            </a:endParaRPr>
          </a:p>
          <a:p>
            <a:pPr algn="ctr"/>
            <a:r>
              <a:rPr lang="ru-RU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Ы</a:t>
            </a:r>
          </a:p>
          <a:p>
            <a:pPr algn="ctr"/>
            <a:endParaRPr lang="ru-RU" b="1" dirty="0" smtClean="0">
              <a:solidFill>
                <a:srgbClr val="FFFF00"/>
              </a:solidFill>
              <a:latin typeface="Batang" panose="02030600000101010101" pitchFamily="18" charset="-127"/>
              <a:ea typeface="Batang" panose="02030600000101010101" pitchFamily="18" charset="-127"/>
            </a:endParaRPr>
          </a:p>
          <a:p>
            <a:pPr algn="ctr"/>
            <a:r>
              <a:rPr lang="ru-RU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Ш</a:t>
            </a:r>
          </a:p>
          <a:p>
            <a:pPr algn="ctr"/>
            <a:endParaRPr lang="ru-RU" b="1" dirty="0" smtClean="0">
              <a:solidFill>
                <a:srgbClr val="FFFF00"/>
              </a:solidFill>
              <a:latin typeface="Batang" panose="02030600000101010101" pitchFamily="18" charset="-127"/>
              <a:ea typeface="Batang" panose="02030600000101010101" pitchFamily="18" charset="-127"/>
            </a:endParaRPr>
          </a:p>
          <a:p>
            <a:pPr algn="ctr"/>
            <a:r>
              <a:rPr lang="ru-RU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Ц</a:t>
            </a:r>
          </a:p>
          <a:p>
            <a:pPr algn="ctr"/>
            <a:endParaRPr lang="ru-RU" b="1" dirty="0" smtClean="0">
              <a:solidFill>
                <a:srgbClr val="FFFF00"/>
              </a:solidFill>
              <a:latin typeface="Batang" panose="02030600000101010101" pitchFamily="18" charset="-127"/>
              <a:ea typeface="Batang" panose="02030600000101010101" pitchFamily="18" charset="-127"/>
            </a:endParaRPr>
          </a:p>
          <a:p>
            <a:pPr algn="ctr"/>
            <a:r>
              <a:rPr lang="ru-RU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Ы</a:t>
            </a:r>
          </a:p>
          <a:p>
            <a:pPr algn="ctr"/>
            <a:endParaRPr lang="ru-RU" b="1" dirty="0">
              <a:solidFill>
                <a:srgbClr val="FFFF00"/>
              </a:solidFill>
              <a:latin typeface="Batang" panose="02030600000101010101" pitchFamily="18" charset="-127"/>
              <a:ea typeface="Batang" panose="02030600000101010101" pitchFamily="18" charset="-127"/>
            </a:endParaRPr>
          </a:p>
          <a:p>
            <a:pPr algn="ctr"/>
            <a:endParaRPr lang="ru-RU" b="1" dirty="0" smtClean="0">
              <a:solidFill>
                <a:srgbClr val="FFFF00"/>
              </a:solidFill>
              <a:latin typeface="Batang" panose="02030600000101010101" pitchFamily="18" charset="-127"/>
              <a:ea typeface="Batang" panose="02030600000101010101" pitchFamily="18" charset="-127"/>
            </a:endParaRPr>
          </a:p>
          <a:p>
            <a:pPr algn="ctr"/>
            <a:endParaRPr lang="ru-RU" b="1" dirty="0">
              <a:solidFill>
                <a:srgbClr val="FFFF00"/>
              </a:solidFill>
              <a:latin typeface="Batang" panose="02030600000101010101" pitchFamily="18" charset="-127"/>
              <a:ea typeface="Batang" panose="02030600000101010101" pitchFamily="18" charset="-127"/>
            </a:endParaRPr>
          </a:p>
          <a:p>
            <a:pPr algn="ctr"/>
            <a:endParaRPr lang="ru-RU" b="1" dirty="0" smtClean="0">
              <a:solidFill>
                <a:srgbClr val="FFFF00"/>
              </a:solidFill>
              <a:latin typeface="Batang" panose="02030600000101010101" pitchFamily="18" charset="-127"/>
              <a:ea typeface="Batang" panose="02030600000101010101" pitchFamily="18" charset="-127"/>
            </a:endParaRPr>
          </a:p>
          <a:p>
            <a:pPr algn="ctr"/>
            <a:endParaRPr lang="ru-RU" b="1" dirty="0">
              <a:solidFill>
                <a:srgbClr val="FFFF00"/>
              </a:solidFill>
              <a:latin typeface="Batang" panose="02030600000101010101" pitchFamily="18" charset="-127"/>
              <a:ea typeface="Batang" panose="02030600000101010101" pitchFamily="18" charset="-127"/>
            </a:endParaRPr>
          </a:p>
          <a:p>
            <a:pPr algn="ctr"/>
            <a:endParaRPr lang="ru-RU" b="1" dirty="0" smtClean="0">
              <a:solidFill>
                <a:srgbClr val="FFFF00"/>
              </a:solidFill>
              <a:latin typeface="Batang" panose="02030600000101010101" pitchFamily="18" charset="-127"/>
              <a:ea typeface="Batang" panose="02030600000101010101" pitchFamily="18" charset="-127"/>
            </a:endParaRPr>
          </a:p>
          <a:p>
            <a:pPr algn="ctr"/>
            <a:endParaRPr lang="ru-RU" b="1" dirty="0">
              <a:solidFill>
                <a:srgbClr val="FFFF00"/>
              </a:solidFill>
              <a:latin typeface="Batang" panose="02030600000101010101" pitchFamily="18" charset="-127"/>
              <a:ea typeface="Batang" panose="02030600000101010101" pitchFamily="18" charset="-127"/>
            </a:endParaRPr>
          </a:p>
          <a:p>
            <a:pPr algn="ctr"/>
            <a:endParaRPr lang="ru-RU" b="1" dirty="0" smtClean="0">
              <a:solidFill>
                <a:srgbClr val="FFFF00"/>
              </a:solidFill>
              <a:latin typeface="Batang" panose="02030600000101010101" pitchFamily="18" charset="-127"/>
              <a:ea typeface="Batang" panose="02030600000101010101" pitchFamily="18" charset="-127"/>
            </a:endParaRPr>
          </a:p>
          <a:p>
            <a:pPr algn="ctr"/>
            <a:endParaRPr lang="ru-RU" b="1" dirty="0">
              <a:solidFill>
                <a:srgbClr val="FFFF00"/>
              </a:solidFill>
              <a:latin typeface="Batang" panose="02030600000101010101" pitchFamily="18" charset="-127"/>
              <a:ea typeface="Batang" panose="02030600000101010101" pitchFamily="18" charset="-127"/>
            </a:endParaRPr>
          </a:p>
          <a:p>
            <a:pPr algn="ctr"/>
            <a:endParaRPr lang="ru-RU" b="1" dirty="0" smtClean="0">
              <a:solidFill>
                <a:srgbClr val="FFFF00"/>
              </a:solidFill>
              <a:latin typeface="Batang" panose="02030600000101010101" pitchFamily="18" charset="-127"/>
              <a:ea typeface="Batang" panose="02030600000101010101" pitchFamily="18" charset="-127"/>
            </a:endParaRPr>
          </a:p>
          <a:p>
            <a:pPr algn="ctr"/>
            <a:endParaRPr lang="ru-RU" b="1" dirty="0">
              <a:solidFill>
                <a:srgbClr val="FFFF00"/>
              </a:solidFill>
              <a:latin typeface="Batang" panose="02030600000101010101" pitchFamily="18" charset="-127"/>
              <a:ea typeface="Batang" panose="02030600000101010101" pitchFamily="18" charset="-127"/>
            </a:endParaRPr>
          </a:p>
          <a:p>
            <a:pPr algn="ctr"/>
            <a:endParaRPr lang="ru-RU" sz="2400" b="1" dirty="0" smtClean="0">
              <a:solidFill>
                <a:srgbClr val="FFFF00"/>
              </a:solidFill>
              <a:latin typeface="Batang" panose="02030600000101010101" pitchFamily="18" charset="-127"/>
              <a:ea typeface="Batang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993190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37674" y="106580"/>
            <a:ext cx="10704944" cy="102072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ТУГОПОДВИЖНОСТЬ </a:t>
            </a:r>
            <a:r>
              <a:rPr lang="ru-RU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  </a:t>
            </a:r>
            <a:r>
              <a:rPr lang="ru-RU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И </a:t>
            </a:r>
            <a:r>
              <a:rPr lang="ru-RU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 БОЛЕЗНЕННОСТЬ </a:t>
            </a:r>
            <a:r>
              <a:rPr lang="ru-RU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СУСТАВОВ</a:t>
            </a:r>
            <a:endParaRPr lang="ru-RU" b="1" dirty="0">
              <a:solidFill>
                <a:srgbClr val="FFFF00"/>
              </a:solidFill>
              <a:latin typeface="Batang" panose="02030600000101010101" pitchFamily="18" charset="-127"/>
              <a:ea typeface="Batang" panose="02030600000101010101" pitchFamily="18" charset="-127"/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9820" y="1493469"/>
            <a:ext cx="3410133" cy="4817017"/>
          </a:xfrm>
          <a:ln w="57150">
            <a:solidFill>
              <a:srgbClr val="FFC000"/>
            </a:solidFill>
          </a:ln>
        </p:spPr>
      </p:pic>
      <p:sp>
        <p:nvSpPr>
          <p:cNvPr id="3" name="Объект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291549" y="0"/>
            <a:ext cx="775568" cy="6832640"/>
          </a:xfrm>
          <a:prstGeom prst="rect">
            <a:avLst/>
          </a:prstGeom>
          <a:solidFill>
            <a:srgbClr val="00B050"/>
          </a:solidFill>
          <a:ln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ru-RU" b="1" dirty="0" smtClean="0">
              <a:solidFill>
                <a:srgbClr val="FFFF00"/>
              </a:solidFill>
              <a:latin typeface="Batang" panose="02030600000101010101" pitchFamily="18" charset="-127"/>
              <a:ea typeface="Batang" panose="02030600000101010101" pitchFamily="18" charset="-127"/>
            </a:endParaRPr>
          </a:p>
          <a:p>
            <a:pPr algn="ctr"/>
            <a:endParaRPr lang="ru-RU" b="1" dirty="0">
              <a:solidFill>
                <a:srgbClr val="FFFF00"/>
              </a:solidFill>
              <a:latin typeface="Batang" panose="02030600000101010101" pitchFamily="18" charset="-127"/>
              <a:ea typeface="Batang" panose="02030600000101010101" pitchFamily="18" charset="-127"/>
            </a:endParaRPr>
          </a:p>
          <a:p>
            <a:pPr algn="ctr"/>
            <a:endParaRPr lang="ru-RU" b="1" dirty="0" smtClean="0">
              <a:solidFill>
                <a:srgbClr val="FFFF00"/>
              </a:solidFill>
              <a:latin typeface="Batang" panose="02030600000101010101" pitchFamily="18" charset="-127"/>
              <a:ea typeface="Batang" panose="02030600000101010101" pitchFamily="18" charset="-127"/>
            </a:endParaRPr>
          </a:p>
          <a:p>
            <a:pPr algn="ctr"/>
            <a:endParaRPr lang="ru-RU" b="1" dirty="0">
              <a:solidFill>
                <a:srgbClr val="FFFF00"/>
              </a:solidFill>
              <a:latin typeface="Batang" panose="02030600000101010101" pitchFamily="18" charset="-127"/>
              <a:ea typeface="Batang" panose="02030600000101010101" pitchFamily="18" charset="-127"/>
            </a:endParaRPr>
          </a:p>
          <a:p>
            <a:pPr algn="ctr"/>
            <a:r>
              <a:rPr lang="ru-RU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С</a:t>
            </a:r>
          </a:p>
          <a:p>
            <a:pPr algn="ctr"/>
            <a:endParaRPr lang="ru-RU" b="1" dirty="0">
              <a:solidFill>
                <a:srgbClr val="FFFF00"/>
              </a:solidFill>
              <a:latin typeface="Batang" panose="02030600000101010101" pitchFamily="18" charset="-127"/>
              <a:ea typeface="Batang" panose="02030600000101010101" pitchFamily="18" charset="-127"/>
            </a:endParaRPr>
          </a:p>
          <a:p>
            <a:pPr algn="ctr"/>
            <a:r>
              <a:rPr lang="ru-RU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У</a:t>
            </a:r>
          </a:p>
          <a:p>
            <a:pPr algn="ctr"/>
            <a:endParaRPr lang="ru-RU" b="1" dirty="0">
              <a:solidFill>
                <a:srgbClr val="FFFF00"/>
              </a:solidFill>
              <a:latin typeface="Batang" panose="02030600000101010101" pitchFamily="18" charset="-127"/>
              <a:ea typeface="Batang" panose="02030600000101010101" pitchFamily="18" charset="-127"/>
            </a:endParaRPr>
          </a:p>
          <a:p>
            <a:pPr algn="ctr"/>
            <a:r>
              <a:rPr lang="ru-RU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С</a:t>
            </a:r>
          </a:p>
          <a:p>
            <a:pPr algn="ctr"/>
            <a:endParaRPr lang="ru-RU" b="1" dirty="0">
              <a:solidFill>
                <a:srgbClr val="FFFF00"/>
              </a:solidFill>
              <a:latin typeface="Batang" panose="02030600000101010101" pitchFamily="18" charset="-127"/>
              <a:ea typeface="Batang" panose="02030600000101010101" pitchFamily="18" charset="-127"/>
            </a:endParaRPr>
          </a:p>
          <a:p>
            <a:pPr algn="ctr"/>
            <a:r>
              <a:rPr lang="ru-RU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Т</a:t>
            </a:r>
          </a:p>
          <a:p>
            <a:pPr algn="ctr"/>
            <a:endParaRPr lang="ru-RU" b="1" dirty="0">
              <a:solidFill>
                <a:srgbClr val="FFFF00"/>
              </a:solidFill>
              <a:latin typeface="Batang" panose="02030600000101010101" pitchFamily="18" charset="-127"/>
              <a:ea typeface="Batang" panose="02030600000101010101" pitchFamily="18" charset="-127"/>
            </a:endParaRPr>
          </a:p>
          <a:p>
            <a:pPr algn="ctr"/>
            <a:r>
              <a:rPr lang="ru-RU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А</a:t>
            </a:r>
          </a:p>
          <a:p>
            <a:pPr algn="ctr"/>
            <a:endParaRPr lang="ru-RU" b="1" dirty="0">
              <a:solidFill>
                <a:srgbClr val="FFFF00"/>
              </a:solidFill>
              <a:latin typeface="Batang" panose="02030600000101010101" pitchFamily="18" charset="-127"/>
              <a:ea typeface="Batang" panose="02030600000101010101" pitchFamily="18" charset="-127"/>
            </a:endParaRPr>
          </a:p>
          <a:p>
            <a:pPr algn="ctr"/>
            <a:r>
              <a:rPr lang="ru-RU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В</a:t>
            </a:r>
          </a:p>
          <a:p>
            <a:pPr algn="ctr"/>
            <a:endParaRPr lang="ru-RU" b="1" dirty="0">
              <a:solidFill>
                <a:srgbClr val="FFFF00"/>
              </a:solidFill>
              <a:latin typeface="Batang" panose="02030600000101010101" pitchFamily="18" charset="-127"/>
              <a:ea typeface="Batang" panose="02030600000101010101" pitchFamily="18" charset="-127"/>
            </a:endParaRPr>
          </a:p>
          <a:p>
            <a:pPr algn="ctr"/>
            <a:r>
              <a:rPr lang="ru-RU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Ы</a:t>
            </a:r>
          </a:p>
          <a:p>
            <a:pPr algn="ctr"/>
            <a:endParaRPr lang="ru-RU" b="1" dirty="0">
              <a:solidFill>
                <a:srgbClr val="FFFF00"/>
              </a:solidFill>
              <a:latin typeface="Batang" panose="02030600000101010101" pitchFamily="18" charset="-127"/>
              <a:ea typeface="Batang" panose="02030600000101010101" pitchFamily="18" charset="-127"/>
            </a:endParaRPr>
          </a:p>
          <a:p>
            <a:pPr algn="ctr"/>
            <a:endParaRPr lang="ru-RU" b="1" dirty="0" smtClean="0">
              <a:solidFill>
                <a:srgbClr val="FFFF00"/>
              </a:solidFill>
              <a:latin typeface="Batang" panose="02030600000101010101" pitchFamily="18" charset="-127"/>
              <a:ea typeface="Batang" panose="02030600000101010101" pitchFamily="18" charset="-127"/>
            </a:endParaRPr>
          </a:p>
          <a:p>
            <a:pPr algn="ctr"/>
            <a:endParaRPr lang="ru-RU" b="1" dirty="0">
              <a:solidFill>
                <a:srgbClr val="FFFF00"/>
              </a:solidFill>
              <a:latin typeface="Batang" panose="02030600000101010101" pitchFamily="18" charset="-127"/>
              <a:ea typeface="Batang" panose="02030600000101010101" pitchFamily="18" charset="-127"/>
            </a:endParaRPr>
          </a:p>
          <a:p>
            <a:pPr algn="ctr"/>
            <a:endParaRPr lang="ru-RU" b="1" dirty="0" smtClean="0">
              <a:solidFill>
                <a:srgbClr val="FFFF00"/>
              </a:solidFill>
              <a:latin typeface="Batang" panose="02030600000101010101" pitchFamily="18" charset="-127"/>
              <a:ea typeface="Batang" panose="02030600000101010101" pitchFamily="18" charset="-127"/>
            </a:endParaRPr>
          </a:p>
          <a:p>
            <a:pPr algn="ctr"/>
            <a:endParaRPr lang="ru-RU" b="1" dirty="0">
              <a:solidFill>
                <a:srgbClr val="FFFF00"/>
              </a:solidFill>
              <a:latin typeface="Batang" panose="02030600000101010101" pitchFamily="18" charset="-127"/>
              <a:ea typeface="Batang" panose="02030600000101010101" pitchFamily="18" charset="-127"/>
            </a:endParaRPr>
          </a:p>
          <a:p>
            <a:pPr algn="ctr"/>
            <a:endParaRPr lang="ru-RU" b="1" dirty="0" smtClean="0">
              <a:solidFill>
                <a:srgbClr val="FFFF00"/>
              </a:solidFill>
              <a:latin typeface="Batang" panose="02030600000101010101" pitchFamily="18" charset="-127"/>
              <a:ea typeface="Batang" panose="02030600000101010101" pitchFamily="18" charset="-127"/>
            </a:endParaRPr>
          </a:p>
          <a:p>
            <a:pPr algn="ctr"/>
            <a:endParaRPr lang="ru-RU" sz="2400" b="1" dirty="0">
              <a:solidFill>
                <a:srgbClr val="FFFF00"/>
              </a:solidFill>
              <a:latin typeface="Batang" panose="02030600000101010101" pitchFamily="18" charset="-127"/>
              <a:ea typeface="Batang" panose="02030600000101010101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059055" y="2309091"/>
            <a:ext cx="5043054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800" dirty="0" err="1" smtClean="0"/>
              <a:t>Тугоподвижность</a:t>
            </a:r>
            <a:r>
              <a:rPr lang="ru-RU" sz="2800" dirty="0" smtClean="0"/>
              <a:t> вызывает болезненность, болезненность вызывает </a:t>
            </a:r>
            <a:r>
              <a:rPr lang="ru-RU" sz="2800" dirty="0" err="1" smtClean="0"/>
              <a:t>тугоподвижность</a:t>
            </a:r>
            <a:r>
              <a:rPr lang="ru-RU" sz="2800" dirty="0" smtClean="0"/>
              <a:t> – образуется «порочный круг».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1902815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70991" y="304800"/>
            <a:ext cx="10614992" cy="1761067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КОНТРАКТУРА –</a:t>
            </a:r>
            <a:r>
              <a:rPr lang="ru-RU" b="1" dirty="0" smtClean="0">
                <a:latin typeface="Batang" panose="02030600000101010101" pitchFamily="18" charset="-127"/>
                <a:ea typeface="Batang" panose="02030600000101010101" pitchFamily="18" charset="-127"/>
              </a:rPr>
              <a:t> ОГРАНИЧЕНИЕ АКТИВНЫХ И ПАССИВНЫХ ПРОИЗВОЛЬНЫХ ДВИЖЕНИЙ В СУСТАВАХ </a:t>
            </a:r>
            <a:endParaRPr lang="ru-RU" b="1" dirty="0">
              <a:latin typeface="Batang" panose="02030600000101010101" pitchFamily="18" charset="-127"/>
              <a:ea typeface="Batang" panose="02030600000101010101" pitchFamily="18" charset="-127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992" y="2065867"/>
            <a:ext cx="5962240" cy="4471680"/>
          </a:xfrm>
          <a:ln w="57150">
            <a:solidFill>
              <a:srgbClr val="FFC000"/>
            </a:solidFill>
          </a:ln>
        </p:spPr>
      </p:pic>
      <p:sp>
        <p:nvSpPr>
          <p:cNvPr id="4" name="TextBox 3"/>
          <p:cNvSpPr txBox="1"/>
          <p:nvPr/>
        </p:nvSpPr>
        <p:spPr>
          <a:xfrm>
            <a:off x="393769" y="0"/>
            <a:ext cx="576941" cy="6832640"/>
          </a:xfrm>
          <a:prstGeom prst="rect">
            <a:avLst/>
          </a:prstGeom>
          <a:solidFill>
            <a:srgbClr val="00B050"/>
          </a:solidFill>
          <a:ln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ru-RU" b="1" dirty="0" smtClean="0">
              <a:solidFill>
                <a:srgbClr val="FFFF00"/>
              </a:solidFill>
              <a:latin typeface="Batang" panose="02030600000101010101" pitchFamily="18" charset="-127"/>
              <a:ea typeface="Batang" panose="02030600000101010101" pitchFamily="18" charset="-127"/>
            </a:endParaRPr>
          </a:p>
          <a:p>
            <a:pPr algn="ctr"/>
            <a:endParaRPr lang="ru-RU" b="1" dirty="0">
              <a:solidFill>
                <a:srgbClr val="FFFF00"/>
              </a:solidFill>
              <a:latin typeface="Batang" panose="02030600000101010101" pitchFamily="18" charset="-127"/>
              <a:ea typeface="Batang" panose="02030600000101010101" pitchFamily="18" charset="-127"/>
            </a:endParaRPr>
          </a:p>
          <a:p>
            <a:pPr algn="ctr"/>
            <a:endParaRPr lang="ru-RU" b="1" dirty="0" smtClean="0">
              <a:solidFill>
                <a:srgbClr val="FFFF00"/>
              </a:solidFill>
              <a:latin typeface="Batang" panose="02030600000101010101" pitchFamily="18" charset="-127"/>
              <a:ea typeface="Batang" panose="02030600000101010101" pitchFamily="18" charset="-127"/>
            </a:endParaRPr>
          </a:p>
          <a:p>
            <a:pPr algn="ctr"/>
            <a:endParaRPr lang="ru-RU" b="1" dirty="0">
              <a:solidFill>
                <a:srgbClr val="FFFF00"/>
              </a:solidFill>
              <a:latin typeface="Batang" panose="02030600000101010101" pitchFamily="18" charset="-127"/>
              <a:ea typeface="Batang" panose="02030600000101010101" pitchFamily="18" charset="-127"/>
            </a:endParaRPr>
          </a:p>
          <a:p>
            <a:pPr algn="ctr"/>
            <a:r>
              <a:rPr lang="ru-RU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С</a:t>
            </a:r>
          </a:p>
          <a:p>
            <a:pPr algn="ctr"/>
            <a:endParaRPr lang="ru-RU" b="1" dirty="0">
              <a:solidFill>
                <a:srgbClr val="FFFF00"/>
              </a:solidFill>
              <a:latin typeface="Batang" panose="02030600000101010101" pitchFamily="18" charset="-127"/>
              <a:ea typeface="Batang" panose="02030600000101010101" pitchFamily="18" charset="-127"/>
            </a:endParaRPr>
          </a:p>
          <a:p>
            <a:pPr algn="ctr"/>
            <a:r>
              <a:rPr lang="ru-RU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У</a:t>
            </a:r>
          </a:p>
          <a:p>
            <a:pPr algn="ctr"/>
            <a:endParaRPr lang="ru-RU" b="1" dirty="0">
              <a:solidFill>
                <a:srgbClr val="FFFF00"/>
              </a:solidFill>
              <a:latin typeface="Batang" panose="02030600000101010101" pitchFamily="18" charset="-127"/>
              <a:ea typeface="Batang" panose="02030600000101010101" pitchFamily="18" charset="-127"/>
            </a:endParaRPr>
          </a:p>
          <a:p>
            <a:pPr algn="ctr"/>
            <a:r>
              <a:rPr lang="ru-RU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С</a:t>
            </a:r>
          </a:p>
          <a:p>
            <a:pPr algn="ctr"/>
            <a:endParaRPr lang="ru-RU" b="1" dirty="0">
              <a:solidFill>
                <a:srgbClr val="FFFF00"/>
              </a:solidFill>
              <a:latin typeface="Batang" panose="02030600000101010101" pitchFamily="18" charset="-127"/>
              <a:ea typeface="Batang" panose="02030600000101010101" pitchFamily="18" charset="-127"/>
            </a:endParaRPr>
          </a:p>
          <a:p>
            <a:pPr algn="ctr"/>
            <a:r>
              <a:rPr lang="ru-RU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Т</a:t>
            </a:r>
          </a:p>
          <a:p>
            <a:pPr algn="ctr"/>
            <a:endParaRPr lang="ru-RU" b="1" dirty="0">
              <a:solidFill>
                <a:srgbClr val="FFFF00"/>
              </a:solidFill>
              <a:latin typeface="Batang" panose="02030600000101010101" pitchFamily="18" charset="-127"/>
              <a:ea typeface="Batang" panose="02030600000101010101" pitchFamily="18" charset="-127"/>
            </a:endParaRPr>
          </a:p>
          <a:p>
            <a:pPr algn="ctr"/>
            <a:r>
              <a:rPr lang="ru-RU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А</a:t>
            </a:r>
          </a:p>
          <a:p>
            <a:pPr algn="ctr"/>
            <a:endParaRPr lang="ru-RU" b="1" dirty="0">
              <a:solidFill>
                <a:srgbClr val="FFFF00"/>
              </a:solidFill>
              <a:latin typeface="Batang" panose="02030600000101010101" pitchFamily="18" charset="-127"/>
              <a:ea typeface="Batang" panose="02030600000101010101" pitchFamily="18" charset="-127"/>
            </a:endParaRPr>
          </a:p>
          <a:p>
            <a:pPr algn="ctr"/>
            <a:r>
              <a:rPr lang="ru-RU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В</a:t>
            </a:r>
          </a:p>
          <a:p>
            <a:pPr algn="ctr"/>
            <a:endParaRPr lang="ru-RU" b="1" dirty="0">
              <a:solidFill>
                <a:srgbClr val="FFFF00"/>
              </a:solidFill>
              <a:latin typeface="Batang" panose="02030600000101010101" pitchFamily="18" charset="-127"/>
              <a:ea typeface="Batang" panose="02030600000101010101" pitchFamily="18" charset="-127"/>
            </a:endParaRPr>
          </a:p>
          <a:p>
            <a:pPr algn="ctr"/>
            <a:r>
              <a:rPr lang="ru-RU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Ы</a:t>
            </a:r>
          </a:p>
          <a:p>
            <a:pPr algn="ctr"/>
            <a:endParaRPr lang="ru-RU" b="1" dirty="0">
              <a:solidFill>
                <a:srgbClr val="FFFF00"/>
              </a:solidFill>
              <a:latin typeface="Batang" panose="02030600000101010101" pitchFamily="18" charset="-127"/>
              <a:ea typeface="Batang" panose="02030600000101010101" pitchFamily="18" charset="-127"/>
            </a:endParaRPr>
          </a:p>
          <a:p>
            <a:pPr algn="ctr"/>
            <a:endParaRPr lang="ru-RU" b="1" dirty="0" smtClean="0">
              <a:solidFill>
                <a:srgbClr val="FFFF00"/>
              </a:solidFill>
              <a:latin typeface="Batang" panose="02030600000101010101" pitchFamily="18" charset="-127"/>
              <a:ea typeface="Batang" panose="02030600000101010101" pitchFamily="18" charset="-127"/>
            </a:endParaRPr>
          </a:p>
          <a:p>
            <a:pPr algn="ctr"/>
            <a:endParaRPr lang="ru-RU" b="1" dirty="0">
              <a:solidFill>
                <a:srgbClr val="FFFF00"/>
              </a:solidFill>
              <a:latin typeface="Batang" panose="02030600000101010101" pitchFamily="18" charset="-127"/>
              <a:ea typeface="Batang" panose="02030600000101010101" pitchFamily="18" charset="-127"/>
            </a:endParaRPr>
          </a:p>
          <a:p>
            <a:pPr algn="ctr"/>
            <a:endParaRPr lang="ru-RU" b="1" dirty="0" smtClean="0">
              <a:solidFill>
                <a:srgbClr val="FFFF00"/>
              </a:solidFill>
              <a:latin typeface="Batang" panose="02030600000101010101" pitchFamily="18" charset="-127"/>
              <a:ea typeface="Batang" panose="02030600000101010101" pitchFamily="18" charset="-127"/>
            </a:endParaRPr>
          </a:p>
          <a:p>
            <a:pPr algn="ctr"/>
            <a:endParaRPr lang="ru-RU" b="1" dirty="0">
              <a:solidFill>
                <a:srgbClr val="FFFF00"/>
              </a:solidFill>
              <a:latin typeface="Batang" panose="02030600000101010101" pitchFamily="18" charset="-127"/>
              <a:ea typeface="Batang" panose="02030600000101010101" pitchFamily="18" charset="-127"/>
            </a:endParaRPr>
          </a:p>
          <a:p>
            <a:pPr algn="ctr"/>
            <a:endParaRPr lang="ru-RU" b="1" dirty="0" smtClean="0">
              <a:solidFill>
                <a:srgbClr val="FFFF00"/>
              </a:solidFill>
              <a:latin typeface="Batang" panose="02030600000101010101" pitchFamily="18" charset="-127"/>
              <a:ea typeface="Batang" panose="02030600000101010101" pitchFamily="18" charset="-127"/>
            </a:endParaRPr>
          </a:p>
          <a:p>
            <a:pPr algn="ctr"/>
            <a:endParaRPr lang="ru-RU" sz="2400" b="1" dirty="0" smtClean="0">
              <a:solidFill>
                <a:srgbClr val="FFFF00"/>
              </a:solidFill>
              <a:latin typeface="Batang" panose="02030600000101010101" pitchFamily="18" charset="-127"/>
              <a:ea typeface="Batang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63790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61322" y="152401"/>
            <a:ext cx="10031895" cy="1619250"/>
          </a:xfrm>
        </p:spPr>
        <p:txBody>
          <a:bodyPr>
            <a:normAutofit/>
          </a:bodyPr>
          <a:lstStyle/>
          <a:p>
            <a:pPr algn="ctr"/>
            <a:r>
              <a:rPr lang="ru-RU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«КОНСКАЯ СТОПА» </a:t>
            </a:r>
            <a:r>
              <a:rPr lang="ru-RU" b="1" dirty="0" smtClean="0">
                <a:latin typeface="Batang" panose="02030600000101010101" pitchFamily="18" charset="-127"/>
                <a:ea typeface="Batang" panose="02030600000101010101" pitchFamily="18" charset="-127"/>
              </a:rPr>
              <a:t>– ОТВИСШАЯ СТОПА</a:t>
            </a:r>
            <a:r>
              <a:rPr lang="ru-RU" b="1" dirty="0"/>
              <a:t/>
            </a:r>
            <a:br>
              <a:rPr lang="ru-RU" b="1" dirty="0"/>
            </a:br>
            <a:endParaRPr lang="ru-RU" i="1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2690" y="1539618"/>
            <a:ext cx="6435446" cy="4333284"/>
          </a:xfrm>
          <a:ln w="57150">
            <a:solidFill>
              <a:srgbClr val="FFC000"/>
            </a:solidFill>
          </a:ln>
        </p:spPr>
      </p:pic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318052" y="0"/>
            <a:ext cx="742122" cy="6894195"/>
          </a:xfrm>
          <a:prstGeom prst="rect">
            <a:avLst/>
          </a:prstGeom>
          <a:solidFill>
            <a:srgbClr val="00B050"/>
          </a:solidFill>
          <a:ln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ru-RU" b="1" dirty="0" smtClean="0">
              <a:solidFill>
                <a:srgbClr val="FFFF00"/>
              </a:solidFill>
              <a:latin typeface="Batang" panose="02030600000101010101" pitchFamily="18" charset="-127"/>
              <a:ea typeface="Batang" panose="02030600000101010101" pitchFamily="18" charset="-127"/>
            </a:endParaRPr>
          </a:p>
          <a:p>
            <a:pPr algn="ctr"/>
            <a:endParaRPr lang="ru-RU" b="1" dirty="0">
              <a:solidFill>
                <a:srgbClr val="FFFF00"/>
              </a:solidFill>
              <a:latin typeface="Batang" panose="02030600000101010101" pitchFamily="18" charset="-127"/>
              <a:ea typeface="Batang" panose="02030600000101010101" pitchFamily="18" charset="-127"/>
            </a:endParaRPr>
          </a:p>
          <a:p>
            <a:pPr algn="ctr"/>
            <a:endParaRPr lang="ru-RU" b="1" dirty="0" smtClean="0">
              <a:solidFill>
                <a:srgbClr val="FFFF00"/>
              </a:solidFill>
              <a:latin typeface="Batang" panose="02030600000101010101" pitchFamily="18" charset="-127"/>
              <a:ea typeface="Batang" panose="02030600000101010101" pitchFamily="18" charset="-127"/>
            </a:endParaRPr>
          </a:p>
          <a:p>
            <a:pPr algn="ctr"/>
            <a:endParaRPr lang="ru-RU" b="1" dirty="0">
              <a:solidFill>
                <a:srgbClr val="FFFF00"/>
              </a:solidFill>
              <a:latin typeface="Batang" panose="02030600000101010101" pitchFamily="18" charset="-127"/>
              <a:ea typeface="Batang" panose="02030600000101010101" pitchFamily="18" charset="-127"/>
            </a:endParaRPr>
          </a:p>
          <a:p>
            <a:pPr algn="ctr"/>
            <a:endParaRPr lang="ru-RU" b="1" dirty="0" smtClean="0">
              <a:solidFill>
                <a:srgbClr val="FFFF00"/>
              </a:solidFill>
              <a:latin typeface="Batang" panose="02030600000101010101" pitchFamily="18" charset="-127"/>
              <a:ea typeface="Batang" panose="02030600000101010101" pitchFamily="18" charset="-127"/>
            </a:endParaRPr>
          </a:p>
          <a:p>
            <a:pPr algn="ctr"/>
            <a:r>
              <a:rPr lang="ru-RU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С</a:t>
            </a:r>
          </a:p>
          <a:p>
            <a:pPr algn="ctr"/>
            <a:endParaRPr lang="ru-RU" b="1" dirty="0" smtClean="0">
              <a:solidFill>
                <a:srgbClr val="FFFF00"/>
              </a:solidFill>
              <a:latin typeface="Batang" panose="02030600000101010101" pitchFamily="18" charset="-127"/>
              <a:ea typeface="Batang" panose="02030600000101010101" pitchFamily="18" charset="-127"/>
            </a:endParaRPr>
          </a:p>
          <a:p>
            <a:pPr algn="ctr"/>
            <a:r>
              <a:rPr lang="ru-RU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У</a:t>
            </a:r>
          </a:p>
          <a:p>
            <a:pPr algn="ctr"/>
            <a:endParaRPr lang="ru-RU" b="1" dirty="0">
              <a:solidFill>
                <a:srgbClr val="FFFF00"/>
              </a:solidFill>
              <a:latin typeface="Batang" panose="02030600000101010101" pitchFamily="18" charset="-127"/>
              <a:ea typeface="Batang" panose="02030600000101010101" pitchFamily="18" charset="-127"/>
            </a:endParaRPr>
          </a:p>
          <a:p>
            <a:pPr algn="ctr"/>
            <a:r>
              <a:rPr lang="ru-RU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С</a:t>
            </a:r>
          </a:p>
          <a:p>
            <a:pPr algn="ctr"/>
            <a:endParaRPr lang="ru-RU" b="1" dirty="0">
              <a:solidFill>
                <a:srgbClr val="FFFF00"/>
              </a:solidFill>
              <a:latin typeface="Batang" panose="02030600000101010101" pitchFamily="18" charset="-127"/>
              <a:ea typeface="Batang" panose="02030600000101010101" pitchFamily="18" charset="-127"/>
            </a:endParaRPr>
          </a:p>
          <a:p>
            <a:pPr algn="ctr"/>
            <a:r>
              <a:rPr lang="ru-RU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Т</a:t>
            </a:r>
          </a:p>
          <a:p>
            <a:pPr algn="ctr"/>
            <a:endParaRPr lang="ru-RU" b="1" dirty="0">
              <a:solidFill>
                <a:srgbClr val="FFFF00"/>
              </a:solidFill>
              <a:latin typeface="Batang" panose="02030600000101010101" pitchFamily="18" charset="-127"/>
              <a:ea typeface="Batang" panose="02030600000101010101" pitchFamily="18" charset="-127"/>
            </a:endParaRPr>
          </a:p>
          <a:p>
            <a:pPr algn="ctr"/>
            <a:r>
              <a:rPr lang="ru-RU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А</a:t>
            </a:r>
          </a:p>
          <a:p>
            <a:pPr algn="ctr"/>
            <a:endParaRPr lang="ru-RU" b="1" dirty="0">
              <a:solidFill>
                <a:srgbClr val="FFFF00"/>
              </a:solidFill>
              <a:latin typeface="Batang" panose="02030600000101010101" pitchFamily="18" charset="-127"/>
              <a:ea typeface="Batang" panose="02030600000101010101" pitchFamily="18" charset="-127"/>
            </a:endParaRPr>
          </a:p>
          <a:p>
            <a:pPr algn="ctr"/>
            <a:r>
              <a:rPr lang="ru-RU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В</a:t>
            </a:r>
          </a:p>
          <a:p>
            <a:pPr algn="ctr"/>
            <a:endParaRPr lang="ru-RU" b="1" dirty="0">
              <a:solidFill>
                <a:srgbClr val="FFFF00"/>
              </a:solidFill>
              <a:latin typeface="Batang" panose="02030600000101010101" pitchFamily="18" charset="-127"/>
              <a:ea typeface="Batang" panose="02030600000101010101" pitchFamily="18" charset="-127"/>
            </a:endParaRPr>
          </a:p>
          <a:p>
            <a:pPr algn="ctr"/>
            <a:r>
              <a:rPr lang="ru-RU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Ы</a:t>
            </a:r>
          </a:p>
          <a:p>
            <a:pPr algn="ctr"/>
            <a:endParaRPr lang="ru-RU" b="1" dirty="0">
              <a:solidFill>
                <a:srgbClr val="FFFF00"/>
              </a:solidFill>
              <a:latin typeface="Batang" panose="02030600000101010101" pitchFamily="18" charset="-127"/>
              <a:ea typeface="Batang" panose="02030600000101010101" pitchFamily="18" charset="-127"/>
            </a:endParaRPr>
          </a:p>
          <a:p>
            <a:pPr algn="ctr"/>
            <a:endParaRPr lang="ru-RU" b="1" dirty="0" smtClean="0">
              <a:solidFill>
                <a:srgbClr val="FFFF00"/>
              </a:solidFill>
              <a:latin typeface="Batang" panose="02030600000101010101" pitchFamily="18" charset="-127"/>
              <a:ea typeface="Batang" panose="02030600000101010101" pitchFamily="18" charset="-127"/>
            </a:endParaRPr>
          </a:p>
          <a:p>
            <a:pPr algn="ctr"/>
            <a:endParaRPr lang="ru-RU" b="1" dirty="0">
              <a:solidFill>
                <a:srgbClr val="FFFF00"/>
              </a:solidFill>
              <a:latin typeface="Batang" panose="02030600000101010101" pitchFamily="18" charset="-127"/>
              <a:ea typeface="Batang" panose="02030600000101010101" pitchFamily="18" charset="-127"/>
            </a:endParaRPr>
          </a:p>
          <a:p>
            <a:pPr algn="ctr"/>
            <a:endParaRPr lang="ru-RU" b="1" dirty="0" smtClean="0">
              <a:solidFill>
                <a:srgbClr val="FFFF00"/>
              </a:solidFill>
              <a:latin typeface="Batang" panose="02030600000101010101" pitchFamily="18" charset="-127"/>
              <a:ea typeface="Batang" panose="02030600000101010101" pitchFamily="18" charset="-127"/>
            </a:endParaRPr>
          </a:p>
          <a:p>
            <a:pPr algn="ctr"/>
            <a:endParaRPr lang="ru-RU" b="1" dirty="0">
              <a:solidFill>
                <a:srgbClr val="FFFF00"/>
              </a:solidFill>
              <a:latin typeface="Batang" panose="02030600000101010101" pitchFamily="18" charset="-127"/>
              <a:ea typeface="Batang" panose="02030600000101010101" pitchFamily="18" charset="-127"/>
            </a:endParaRPr>
          </a:p>
          <a:p>
            <a:pPr algn="ctr"/>
            <a:endParaRPr lang="ru-RU" sz="2800" b="1" dirty="0">
              <a:solidFill>
                <a:srgbClr val="FFFF00"/>
              </a:solidFill>
              <a:latin typeface="Batang" panose="02030600000101010101" pitchFamily="18" charset="-127"/>
              <a:ea typeface="Batang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820407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0174" y="499296"/>
            <a:ext cx="11131825" cy="1946463"/>
          </a:xfrm>
        </p:spPr>
        <p:txBody>
          <a:bodyPr>
            <a:noAutofit/>
          </a:bodyPr>
          <a:lstStyle/>
          <a:p>
            <a:pPr algn="ctr"/>
            <a:r>
              <a:rPr lang="ru-RU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АНКИЛОЗ </a:t>
            </a:r>
            <a:r>
              <a:rPr lang="ru-RU" b="1" dirty="0" smtClean="0">
                <a:latin typeface="Batang" panose="02030600000101010101" pitchFamily="18" charset="-127"/>
                <a:ea typeface="Batang" panose="02030600000101010101" pitchFamily="18" charset="-127"/>
              </a:rPr>
              <a:t>–</a:t>
            </a:r>
            <a:r>
              <a:rPr lang="ru-RU" b="1" dirty="0">
                <a:latin typeface="Batang" panose="02030600000101010101" pitchFamily="18" charset="-127"/>
                <a:ea typeface="Batang" panose="02030600000101010101" pitchFamily="18" charset="-127"/>
              </a:rPr>
              <a:t> </a:t>
            </a:r>
            <a:r>
              <a:rPr lang="ru-RU" b="1" dirty="0" smtClean="0">
                <a:latin typeface="Batang" panose="02030600000101010101" pitchFamily="18" charset="-127"/>
                <a:ea typeface="Batang" panose="02030600000101010101" pitchFamily="18" charset="-127"/>
              </a:rPr>
              <a:t>ПОЛНОЕ ПРЕКРАЩЕНИЕ  </a:t>
            </a:r>
            <a:r>
              <a:rPr lang="ru-RU" b="1" dirty="0">
                <a:latin typeface="Batang" panose="02030600000101010101" pitchFamily="18" charset="-127"/>
                <a:ea typeface="Batang" panose="02030600000101010101" pitchFamily="18" charset="-127"/>
              </a:rPr>
              <a:t>АКТИВНЫХ И ПАССИВНЫХ ПРОИЗВОЛЬНЫХ ДВИЖЕНИЙ В </a:t>
            </a:r>
            <a:r>
              <a:rPr lang="ru-RU" b="1" dirty="0" smtClean="0">
                <a:latin typeface="Batang" panose="02030600000101010101" pitchFamily="18" charset="-127"/>
                <a:ea typeface="Batang" panose="02030600000101010101" pitchFamily="18" charset="-127"/>
              </a:rPr>
              <a:t>СУСТАВАХ, ПО ПРИЧИНЕ СРАЩЕНИЯ СУСТАВНЫХ КОНЦОВ КОСТЕЙ  </a:t>
            </a:r>
            <a:r>
              <a:rPr lang="ru-RU" b="1" dirty="0"/>
              <a:t/>
            </a:r>
            <a:br>
              <a:rPr lang="ru-RU" b="1" dirty="0"/>
            </a:br>
            <a:endParaRPr lang="ru-RU" i="1" dirty="0"/>
          </a:p>
        </p:txBody>
      </p:sp>
      <p:pic>
        <p:nvPicPr>
          <p:cNvPr id="8" name="Объект 7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4672" y="3610515"/>
            <a:ext cx="809244" cy="711708"/>
          </a:xfrm>
        </p:spPr>
      </p:pic>
      <p:sp>
        <p:nvSpPr>
          <p:cNvPr id="3" name="TextBox 2"/>
          <p:cNvSpPr txBox="1"/>
          <p:nvPr/>
        </p:nvSpPr>
        <p:spPr>
          <a:xfrm>
            <a:off x="318052" y="0"/>
            <a:ext cx="742122" cy="6894195"/>
          </a:xfrm>
          <a:prstGeom prst="rect">
            <a:avLst/>
          </a:prstGeom>
          <a:solidFill>
            <a:srgbClr val="00B050"/>
          </a:solidFill>
          <a:ln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ru-RU" b="1" dirty="0" smtClean="0">
              <a:solidFill>
                <a:srgbClr val="FFFF00"/>
              </a:solidFill>
              <a:latin typeface="Batang" panose="02030600000101010101" pitchFamily="18" charset="-127"/>
              <a:ea typeface="Batang" panose="02030600000101010101" pitchFamily="18" charset="-127"/>
            </a:endParaRPr>
          </a:p>
          <a:p>
            <a:pPr algn="ctr"/>
            <a:endParaRPr lang="ru-RU" b="1" dirty="0">
              <a:solidFill>
                <a:srgbClr val="FFFF00"/>
              </a:solidFill>
              <a:latin typeface="Batang" panose="02030600000101010101" pitchFamily="18" charset="-127"/>
              <a:ea typeface="Batang" panose="02030600000101010101" pitchFamily="18" charset="-127"/>
            </a:endParaRPr>
          </a:p>
          <a:p>
            <a:pPr algn="ctr"/>
            <a:endParaRPr lang="ru-RU" b="1" dirty="0" smtClean="0">
              <a:solidFill>
                <a:srgbClr val="FFFF00"/>
              </a:solidFill>
              <a:latin typeface="Batang" panose="02030600000101010101" pitchFamily="18" charset="-127"/>
              <a:ea typeface="Batang" panose="02030600000101010101" pitchFamily="18" charset="-127"/>
            </a:endParaRPr>
          </a:p>
          <a:p>
            <a:pPr algn="ctr"/>
            <a:endParaRPr lang="ru-RU" b="1" dirty="0">
              <a:solidFill>
                <a:srgbClr val="FFFF00"/>
              </a:solidFill>
              <a:latin typeface="Batang" panose="02030600000101010101" pitchFamily="18" charset="-127"/>
              <a:ea typeface="Batang" panose="02030600000101010101" pitchFamily="18" charset="-127"/>
            </a:endParaRPr>
          </a:p>
          <a:p>
            <a:pPr algn="ctr"/>
            <a:endParaRPr lang="ru-RU" b="1" dirty="0" smtClean="0">
              <a:solidFill>
                <a:srgbClr val="FFFF00"/>
              </a:solidFill>
              <a:latin typeface="Batang" panose="02030600000101010101" pitchFamily="18" charset="-127"/>
              <a:ea typeface="Batang" panose="02030600000101010101" pitchFamily="18" charset="-127"/>
            </a:endParaRPr>
          </a:p>
          <a:p>
            <a:pPr algn="ctr"/>
            <a:r>
              <a:rPr lang="ru-RU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С</a:t>
            </a:r>
          </a:p>
          <a:p>
            <a:pPr algn="ctr"/>
            <a:endParaRPr lang="ru-RU" b="1" dirty="0" smtClean="0">
              <a:solidFill>
                <a:srgbClr val="FFFF00"/>
              </a:solidFill>
              <a:latin typeface="Batang" panose="02030600000101010101" pitchFamily="18" charset="-127"/>
              <a:ea typeface="Batang" panose="02030600000101010101" pitchFamily="18" charset="-127"/>
            </a:endParaRPr>
          </a:p>
          <a:p>
            <a:pPr algn="ctr"/>
            <a:r>
              <a:rPr lang="ru-RU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У</a:t>
            </a:r>
          </a:p>
          <a:p>
            <a:pPr algn="ctr"/>
            <a:endParaRPr lang="ru-RU" b="1" dirty="0">
              <a:solidFill>
                <a:srgbClr val="FFFF00"/>
              </a:solidFill>
              <a:latin typeface="Batang" panose="02030600000101010101" pitchFamily="18" charset="-127"/>
              <a:ea typeface="Batang" panose="02030600000101010101" pitchFamily="18" charset="-127"/>
            </a:endParaRPr>
          </a:p>
          <a:p>
            <a:pPr algn="ctr"/>
            <a:r>
              <a:rPr lang="ru-RU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С</a:t>
            </a:r>
          </a:p>
          <a:p>
            <a:pPr algn="ctr"/>
            <a:endParaRPr lang="ru-RU" b="1" dirty="0">
              <a:solidFill>
                <a:srgbClr val="FFFF00"/>
              </a:solidFill>
              <a:latin typeface="Batang" panose="02030600000101010101" pitchFamily="18" charset="-127"/>
              <a:ea typeface="Batang" panose="02030600000101010101" pitchFamily="18" charset="-127"/>
            </a:endParaRPr>
          </a:p>
          <a:p>
            <a:pPr algn="ctr"/>
            <a:r>
              <a:rPr lang="ru-RU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Т</a:t>
            </a:r>
          </a:p>
          <a:p>
            <a:pPr algn="ctr"/>
            <a:endParaRPr lang="ru-RU" b="1" dirty="0">
              <a:solidFill>
                <a:srgbClr val="FFFF00"/>
              </a:solidFill>
              <a:latin typeface="Batang" panose="02030600000101010101" pitchFamily="18" charset="-127"/>
              <a:ea typeface="Batang" panose="02030600000101010101" pitchFamily="18" charset="-127"/>
            </a:endParaRPr>
          </a:p>
          <a:p>
            <a:pPr algn="ctr"/>
            <a:r>
              <a:rPr lang="ru-RU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А</a:t>
            </a:r>
          </a:p>
          <a:p>
            <a:pPr algn="ctr"/>
            <a:endParaRPr lang="ru-RU" b="1" dirty="0">
              <a:solidFill>
                <a:srgbClr val="FFFF00"/>
              </a:solidFill>
              <a:latin typeface="Batang" panose="02030600000101010101" pitchFamily="18" charset="-127"/>
              <a:ea typeface="Batang" panose="02030600000101010101" pitchFamily="18" charset="-127"/>
            </a:endParaRPr>
          </a:p>
          <a:p>
            <a:pPr algn="ctr"/>
            <a:r>
              <a:rPr lang="ru-RU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В</a:t>
            </a:r>
          </a:p>
          <a:p>
            <a:pPr algn="ctr"/>
            <a:endParaRPr lang="ru-RU" b="1" dirty="0">
              <a:solidFill>
                <a:srgbClr val="FFFF00"/>
              </a:solidFill>
              <a:latin typeface="Batang" panose="02030600000101010101" pitchFamily="18" charset="-127"/>
              <a:ea typeface="Batang" panose="02030600000101010101" pitchFamily="18" charset="-127"/>
            </a:endParaRPr>
          </a:p>
          <a:p>
            <a:pPr algn="ctr"/>
            <a:r>
              <a:rPr lang="ru-RU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Ы</a:t>
            </a:r>
          </a:p>
          <a:p>
            <a:pPr algn="ctr"/>
            <a:endParaRPr lang="ru-RU" b="1" dirty="0">
              <a:solidFill>
                <a:srgbClr val="FFFF00"/>
              </a:solidFill>
              <a:latin typeface="Batang" panose="02030600000101010101" pitchFamily="18" charset="-127"/>
              <a:ea typeface="Batang" panose="02030600000101010101" pitchFamily="18" charset="-127"/>
            </a:endParaRPr>
          </a:p>
          <a:p>
            <a:pPr algn="ctr"/>
            <a:endParaRPr lang="ru-RU" b="1" dirty="0" smtClean="0">
              <a:solidFill>
                <a:srgbClr val="FFFF00"/>
              </a:solidFill>
              <a:latin typeface="Batang" panose="02030600000101010101" pitchFamily="18" charset="-127"/>
              <a:ea typeface="Batang" panose="02030600000101010101" pitchFamily="18" charset="-127"/>
            </a:endParaRPr>
          </a:p>
          <a:p>
            <a:pPr algn="ctr"/>
            <a:endParaRPr lang="ru-RU" b="1" dirty="0">
              <a:solidFill>
                <a:srgbClr val="FFFF00"/>
              </a:solidFill>
              <a:latin typeface="Batang" panose="02030600000101010101" pitchFamily="18" charset="-127"/>
              <a:ea typeface="Batang" panose="02030600000101010101" pitchFamily="18" charset="-127"/>
            </a:endParaRPr>
          </a:p>
          <a:p>
            <a:pPr algn="ctr"/>
            <a:endParaRPr lang="ru-RU" b="1" dirty="0" smtClean="0">
              <a:solidFill>
                <a:srgbClr val="FFFF00"/>
              </a:solidFill>
              <a:latin typeface="Batang" panose="02030600000101010101" pitchFamily="18" charset="-127"/>
              <a:ea typeface="Batang" panose="02030600000101010101" pitchFamily="18" charset="-127"/>
            </a:endParaRPr>
          </a:p>
          <a:p>
            <a:pPr algn="ctr"/>
            <a:endParaRPr lang="ru-RU" b="1" dirty="0">
              <a:solidFill>
                <a:srgbClr val="FFFF00"/>
              </a:solidFill>
              <a:latin typeface="Batang" panose="02030600000101010101" pitchFamily="18" charset="-127"/>
              <a:ea typeface="Batang" panose="02030600000101010101" pitchFamily="18" charset="-127"/>
            </a:endParaRPr>
          </a:p>
          <a:p>
            <a:pPr algn="ctr"/>
            <a:endParaRPr lang="ru-RU" sz="2800" b="1" dirty="0">
              <a:solidFill>
                <a:srgbClr val="FFFF00"/>
              </a:solidFill>
              <a:latin typeface="Batang" panose="02030600000101010101" pitchFamily="18" charset="-127"/>
              <a:ea typeface="Batang" panose="02030600000101010101" pitchFamily="18" charset="-127"/>
            </a:endParaRPr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half"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4" t="2106" r="699" b="2033"/>
          <a:stretch/>
        </p:blipFill>
        <p:spPr>
          <a:xfrm>
            <a:off x="1241240" y="2541643"/>
            <a:ext cx="7570695" cy="4076065"/>
          </a:xfrm>
          <a:ln w="38100">
            <a:solidFill>
              <a:schemeClr val="tx1"/>
            </a:solidFill>
          </a:ln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5" t="24588" r="76279" b="30941"/>
          <a:stretch/>
        </p:blipFill>
        <p:spPr>
          <a:xfrm>
            <a:off x="9181261" y="2541643"/>
            <a:ext cx="2655048" cy="4033241"/>
          </a:xfrm>
          <a:prstGeom prst="rect">
            <a:avLst/>
          </a:prstGeom>
          <a:ln w="57150">
            <a:solidFill>
              <a:srgbClr val="FFC000"/>
            </a:solidFill>
          </a:ln>
        </p:spPr>
      </p:pic>
    </p:spTree>
    <p:extLst>
      <p:ext uri="{BB962C8B-B14F-4D97-AF65-F5344CB8AC3E}">
        <p14:creationId xmlns:p14="http://schemas.microsoft.com/office/powerpoint/2010/main" val="1691235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381829" y="299962"/>
            <a:ext cx="7667626" cy="1456267"/>
          </a:xfrm>
        </p:spPr>
        <p:txBody>
          <a:bodyPr/>
          <a:lstStyle/>
          <a:p>
            <a:r>
              <a:rPr lang="ru-RU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ОСТЕОПОРОЗ </a:t>
            </a:r>
            <a:r>
              <a:rPr lang="ru-RU" b="1" dirty="0" smtClean="0">
                <a:latin typeface="Batang" panose="02030600000101010101" pitchFamily="18" charset="-127"/>
                <a:ea typeface="Batang" panose="02030600000101010101" pitchFamily="18" charset="-127"/>
              </a:rPr>
              <a:t>– УМЕНЬШЕНИЕ ПЛОТНОСТИ КОСТНОЙ ТКАНИ</a:t>
            </a:r>
            <a:endParaRPr lang="ru-RU" b="1" dirty="0">
              <a:latin typeface="Batang" panose="02030600000101010101" pitchFamily="18" charset="-127"/>
              <a:ea typeface="Batang" panose="02030600000101010101" pitchFamily="18" charset="-127"/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0037" y="2298217"/>
            <a:ext cx="4718630" cy="3925518"/>
          </a:xfrm>
          <a:ln w="57150">
            <a:solidFill>
              <a:srgbClr val="FFC000"/>
            </a:solidFill>
          </a:ln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0423" y="2298217"/>
            <a:ext cx="4418511" cy="3950418"/>
          </a:xfrm>
          <a:ln w="57150">
            <a:solidFill>
              <a:srgbClr val="FFC000"/>
            </a:solidFill>
          </a:ln>
        </p:spPr>
      </p:pic>
      <p:sp>
        <p:nvSpPr>
          <p:cNvPr id="3" name="TextBox 2"/>
          <p:cNvSpPr txBox="1"/>
          <p:nvPr/>
        </p:nvSpPr>
        <p:spPr>
          <a:xfrm>
            <a:off x="371061" y="0"/>
            <a:ext cx="687220" cy="6832640"/>
          </a:xfrm>
          <a:prstGeom prst="rect">
            <a:avLst/>
          </a:prstGeom>
          <a:solidFill>
            <a:srgbClr val="00B050"/>
          </a:solidFill>
          <a:ln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ru-RU" b="1" dirty="0" smtClean="0">
              <a:solidFill>
                <a:srgbClr val="FFFF00"/>
              </a:solidFill>
              <a:latin typeface="Batang" panose="02030600000101010101" pitchFamily="18" charset="-127"/>
              <a:ea typeface="Batang" panose="02030600000101010101" pitchFamily="18" charset="-127"/>
            </a:endParaRPr>
          </a:p>
          <a:p>
            <a:pPr algn="ctr"/>
            <a:endParaRPr lang="ru-RU" b="1" dirty="0">
              <a:solidFill>
                <a:srgbClr val="FFFF00"/>
              </a:solidFill>
              <a:latin typeface="Batang" panose="02030600000101010101" pitchFamily="18" charset="-127"/>
              <a:ea typeface="Batang" panose="02030600000101010101" pitchFamily="18" charset="-127"/>
            </a:endParaRPr>
          </a:p>
          <a:p>
            <a:pPr algn="ctr"/>
            <a:endParaRPr lang="ru-RU" b="1" dirty="0" smtClean="0">
              <a:solidFill>
                <a:srgbClr val="FFFF00"/>
              </a:solidFill>
              <a:latin typeface="Batang" panose="02030600000101010101" pitchFamily="18" charset="-127"/>
              <a:ea typeface="Batang" panose="02030600000101010101" pitchFamily="18" charset="-127"/>
            </a:endParaRPr>
          </a:p>
          <a:p>
            <a:pPr algn="ctr"/>
            <a:endParaRPr lang="ru-RU" b="1" dirty="0">
              <a:solidFill>
                <a:srgbClr val="FFFF00"/>
              </a:solidFill>
              <a:latin typeface="Batang" panose="02030600000101010101" pitchFamily="18" charset="-127"/>
              <a:ea typeface="Batang" panose="02030600000101010101" pitchFamily="18" charset="-127"/>
            </a:endParaRPr>
          </a:p>
          <a:p>
            <a:pPr algn="ctr"/>
            <a:r>
              <a:rPr lang="ru-RU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К</a:t>
            </a:r>
          </a:p>
          <a:p>
            <a:pPr algn="ctr"/>
            <a:endParaRPr lang="ru-RU" b="1" dirty="0">
              <a:solidFill>
                <a:srgbClr val="FFFF00"/>
              </a:solidFill>
              <a:latin typeface="Batang" panose="02030600000101010101" pitchFamily="18" charset="-127"/>
              <a:ea typeface="Batang" panose="02030600000101010101" pitchFamily="18" charset="-127"/>
            </a:endParaRPr>
          </a:p>
          <a:p>
            <a:pPr algn="ctr"/>
            <a:r>
              <a:rPr lang="ru-RU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О</a:t>
            </a:r>
          </a:p>
          <a:p>
            <a:pPr algn="ctr"/>
            <a:endParaRPr lang="ru-RU" b="1" dirty="0">
              <a:solidFill>
                <a:srgbClr val="FFFF00"/>
              </a:solidFill>
              <a:latin typeface="Batang" panose="02030600000101010101" pitchFamily="18" charset="-127"/>
              <a:ea typeface="Batang" panose="02030600000101010101" pitchFamily="18" charset="-127"/>
            </a:endParaRPr>
          </a:p>
          <a:p>
            <a:pPr algn="ctr"/>
            <a:r>
              <a:rPr lang="ru-RU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С</a:t>
            </a:r>
          </a:p>
          <a:p>
            <a:pPr algn="ctr"/>
            <a:endParaRPr lang="ru-RU" b="1" dirty="0">
              <a:solidFill>
                <a:srgbClr val="FFFF00"/>
              </a:solidFill>
              <a:latin typeface="Batang" panose="02030600000101010101" pitchFamily="18" charset="-127"/>
              <a:ea typeface="Batang" panose="02030600000101010101" pitchFamily="18" charset="-127"/>
            </a:endParaRPr>
          </a:p>
          <a:p>
            <a:pPr algn="ctr"/>
            <a:r>
              <a:rPr lang="ru-RU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Т</a:t>
            </a:r>
          </a:p>
          <a:p>
            <a:pPr algn="ctr"/>
            <a:endParaRPr lang="ru-RU" b="1" dirty="0">
              <a:solidFill>
                <a:srgbClr val="FFFF00"/>
              </a:solidFill>
              <a:latin typeface="Batang" panose="02030600000101010101" pitchFamily="18" charset="-127"/>
              <a:ea typeface="Batang" panose="02030600000101010101" pitchFamily="18" charset="-127"/>
            </a:endParaRPr>
          </a:p>
          <a:p>
            <a:pPr algn="ctr"/>
            <a:r>
              <a:rPr lang="ru-RU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И</a:t>
            </a:r>
          </a:p>
          <a:p>
            <a:pPr algn="ctr"/>
            <a:endParaRPr lang="ru-RU" b="1" dirty="0">
              <a:solidFill>
                <a:srgbClr val="FFFF00"/>
              </a:solidFill>
              <a:latin typeface="Batang" panose="02030600000101010101" pitchFamily="18" charset="-127"/>
              <a:ea typeface="Batang" panose="02030600000101010101" pitchFamily="18" charset="-127"/>
            </a:endParaRPr>
          </a:p>
          <a:p>
            <a:pPr algn="ctr"/>
            <a:endParaRPr lang="ru-RU" b="1" dirty="0" smtClean="0">
              <a:solidFill>
                <a:srgbClr val="FFFF00"/>
              </a:solidFill>
              <a:latin typeface="Batang" panose="02030600000101010101" pitchFamily="18" charset="-127"/>
              <a:ea typeface="Batang" panose="02030600000101010101" pitchFamily="18" charset="-127"/>
            </a:endParaRPr>
          </a:p>
          <a:p>
            <a:pPr algn="ctr"/>
            <a:endParaRPr lang="ru-RU" b="1" dirty="0">
              <a:solidFill>
                <a:srgbClr val="FFFF00"/>
              </a:solidFill>
              <a:latin typeface="Batang" panose="02030600000101010101" pitchFamily="18" charset="-127"/>
              <a:ea typeface="Batang" panose="02030600000101010101" pitchFamily="18" charset="-127"/>
            </a:endParaRPr>
          </a:p>
          <a:p>
            <a:pPr algn="ctr"/>
            <a:endParaRPr lang="ru-RU" b="1" dirty="0" smtClean="0">
              <a:solidFill>
                <a:srgbClr val="FFFF00"/>
              </a:solidFill>
              <a:latin typeface="Batang" panose="02030600000101010101" pitchFamily="18" charset="-127"/>
              <a:ea typeface="Batang" panose="02030600000101010101" pitchFamily="18" charset="-127"/>
            </a:endParaRPr>
          </a:p>
          <a:p>
            <a:pPr algn="ctr"/>
            <a:endParaRPr lang="ru-RU" b="1" dirty="0">
              <a:solidFill>
                <a:srgbClr val="FFFF00"/>
              </a:solidFill>
              <a:latin typeface="Batang" panose="02030600000101010101" pitchFamily="18" charset="-127"/>
              <a:ea typeface="Batang" panose="02030600000101010101" pitchFamily="18" charset="-127"/>
            </a:endParaRPr>
          </a:p>
          <a:p>
            <a:pPr algn="ctr"/>
            <a:endParaRPr lang="ru-RU" b="1" dirty="0" smtClean="0">
              <a:solidFill>
                <a:srgbClr val="FFFF00"/>
              </a:solidFill>
              <a:latin typeface="Batang" panose="02030600000101010101" pitchFamily="18" charset="-127"/>
              <a:ea typeface="Batang" panose="02030600000101010101" pitchFamily="18" charset="-127"/>
            </a:endParaRPr>
          </a:p>
          <a:p>
            <a:pPr algn="ctr"/>
            <a:endParaRPr lang="ru-RU" b="1" dirty="0">
              <a:solidFill>
                <a:srgbClr val="FFFF00"/>
              </a:solidFill>
              <a:latin typeface="Batang" panose="02030600000101010101" pitchFamily="18" charset="-127"/>
              <a:ea typeface="Batang" panose="02030600000101010101" pitchFamily="18" charset="-127"/>
            </a:endParaRPr>
          </a:p>
          <a:p>
            <a:pPr algn="ctr"/>
            <a:endParaRPr lang="ru-RU" b="1" dirty="0" smtClean="0">
              <a:solidFill>
                <a:srgbClr val="FFFF00"/>
              </a:solidFill>
              <a:latin typeface="Batang" panose="02030600000101010101" pitchFamily="18" charset="-127"/>
              <a:ea typeface="Batang" panose="02030600000101010101" pitchFamily="18" charset="-127"/>
            </a:endParaRPr>
          </a:p>
          <a:p>
            <a:pPr algn="ctr"/>
            <a:endParaRPr lang="ru-RU" b="1" dirty="0">
              <a:solidFill>
                <a:srgbClr val="FFFF00"/>
              </a:solidFill>
              <a:latin typeface="Batang" panose="02030600000101010101" pitchFamily="18" charset="-127"/>
              <a:ea typeface="Batang" panose="02030600000101010101" pitchFamily="18" charset="-127"/>
            </a:endParaRPr>
          </a:p>
          <a:p>
            <a:pPr algn="ctr"/>
            <a:endParaRPr lang="ru-RU" b="1" dirty="0" smtClean="0">
              <a:solidFill>
                <a:srgbClr val="FFFF00"/>
              </a:solidFill>
              <a:latin typeface="Batang" panose="02030600000101010101" pitchFamily="18" charset="-127"/>
              <a:ea typeface="Batang" panose="02030600000101010101" pitchFamily="18" charset="-127"/>
            </a:endParaRPr>
          </a:p>
          <a:p>
            <a:pPr algn="ctr"/>
            <a:endParaRPr lang="ru-RU" sz="2400" b="1" dirty="0">
              <a:solidFill>
                <a:srgbClr val="FFFF00"/>
              </a:solidFill>
              <a:latin typeface="Batang" panose="02030600000101010101" pitchFamily="18" charset="-127"/>
              <a:ea typeface="Batang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973360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27200" y="1"/>
            <a:ext cx="9090026" cy="124514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СНИЖЕНИЕ ВЫРАБОТКИ ТРОМБОЦИТОВ             </a:t>
            </a:r>
            <a:r>
              <a:rPr lang="ru-RU" sz="2400" b="1" dirty="0" smtClean="0">
                <a:latin typeface="Batang" panose="02030600000101010101" pitchFamily="18" charset="-127"/>
                <a:ea typeface="Batang" panose="02030600000101010101" pitchFamily="18" charset="-127"/>
              </a:rPr>
              <a:t>(ТРОМБОЦИТОПЕНИЯ)</a:t>
            </a:r>
            <a:endParaRPr lang="ru-RU" sz="2400" b="1" dirty="0">
              <a:latin typeface="Batang" panose="02030600000101010101" pitchFamily="18" charset="-127"/>
              <a:ea typeface="Batang" panose="02030600000101010101" pitchFamily="18" charset="-127"/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1340" y="1222739"/>
            <a:ext cx="6596638" cy="5252936"/>
          </a:xfrm>
          <a:ln w="57150">
            <a:solidFill>
              <a:srgbClr val="FFC000"/>
            </a:solidFill>
          </a:ln>
        </p:spPr>
      </p:pic>
      <p:sp>
        <p:nvSpPr>
          <p:cNvPr id="6" name="TextBox 5"/>
          <p:cNvSpPr txBox="1"/>
          <p:nvPr/>
        </p:nvSpPr>
        <p:spPr>
          <a:xfrm>
            <a:off x="8547651" y="1912415"/>
            <a:ext cx="3507543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3600" dirty="0" smtClean="0">
                <a:latin typeface="Batang" panose="02030600000101010101" pitchFamily="18" charset="-127"/>
                <a:ea typeface="Batang" panose="02030600000101010101" pitchFamily="18" charset="-127"/>
              </a:rPr>
              <a:t>Резкое  снижение </a:t>
            </a:r>
          </a:p>
          <a:p>
            <a:pPr algn="r"/>
            <a:r>
              <a:rPr lang="ru-RU" sz="3600" dirty="0" smtClean="0">
                <a:latin typeface="Batang" panose="02030600000101010101" pitchFamily="18" charset="-127"/>
                <a:ea typeface="Batang" panose="02030600000101010101" pitchFamily="18" charset="-127"/>
              </a:rPr>
              <a:t>веса  тела приводит к уменьшению выработки тромбоцитов</a:t>
            </a:r>
            <a:endParaRPr lang="ru-RU" sz="3600" dirty="0">
              <a:latin typeface="Batang" panose="02030600000101010101" pitchFamily="18" charset="-127"/>
              <a:ea typeface="Batang" panose="02030600000101010101" pitchFamily="18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15062" y="1"/>
            <a:ext cx="798122" cy="6832640"/>
          </a:xfrm>
          <a:prstGeom prst="rect">
            <a:avLst/>
          </a:prstGeom>
          <a:solidFill>
            <a:srgbClr val="00B050"/>
          </a:solidFill>
          <a:ln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ru-RU" b="1" dirty="0" smtClean="0">
              <a:solidFill>
                <a:srgbClr val="FFFF00"/>
              </a:solidFill>
              <a:latin typeface="Batang" panose="02030600000101010101" pitchFamily="18" charset="-127"/>
              <a:ea typeface="Batang" panose="02030600000101010101" pitchFamily="18" charset="-127"/>
            </a:endParaRPr>
          </a:p>
          <a:p>
            <a:pPr algn="ctr"/>
            <a:endParaRPr lang="ru-RU" b="1" dirty="0">
              <a:solidFill>
                <a:srgbClr val="FFFF00"/>
              </a:solidFill>
              <a:latin typeface="Batang" panose="02030600000101010101" pitchFamily="18" charset="-127"/>
              <a:ea typeface="Batang" panose="02030600000101010101" pitchFamily="18" charset="-127"/>
            </a:endParaRPr>
          </a:p>
          <a:p>
            <a:pPr algn="ctr"/>
            <a:endParaRPr lang="ru-RU" b="1" dirty="0" smtClean="0">
              <a:solidFill>
                <a:srgbClr val="FFFF00"/>
              </a:solidFill>
              <a:latin typeface="Batang" panose="02030600000101010101" pitchFamily="18" charset="-127"/>
              <a:ea typeface="Batang" panose="02030600000101010101" pitchFamily="18" charset="-127"/>
            </a:endParaRPr>
          </a:p>
          <a:p>
            <a:pPr algn="ctr"/>
            <a:endParaRPr lang="ru-RU" b="1" dirty="0">
              <a:solidFill>
                <a:srgbClr val="FFFF00"/>
              </a:solidFill>
              <a:latin typeface="Batang" panose="02030600000101010101" pitchFamily="18" charset="-127"/>
              <a:ea typeface="Batang" panose="02030600000101010101" pitchFamily="18" charset="-127"/>
            </a:endParaRPr>
          </a:p>
          <a:p>
            <a:pPr algn="ctr"/>
            <a:r>
              <a:rPr lang="ru-RU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К</a:t>
            </a:r>
          </a:p>
          <a:p>
            <a:pPr algn="ctr"/>
            <a:endParaRPr lang="ru-RU" b="1" dirty="0">
              <a:solidFill>
                <a:srgbClr val="FFFF00"/>
              </a:solidFill>
              <a:latin typeface="Batang" panose="02030600000101010101" pitchFamily="18" charset="-127"/>
              <a:ea typeface="Batang" panose="02030600000101010101" pitchFamily="18" charset="-127"/>
            </a:endParaRPr>
          </a:p>
          <a:p>
            <a:pPr algn="ctr"/>
            <a:r>
              <a:rPr lang="ru-RU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Р</a:t>
            </a:r>
          </a:p>
          <a:p>
            <a:pPr algn="ctr"/>
            <a:endParaRPr lang="ru-RU" b="1" dirty="0">
              <a:solidFill>
                <a:srgbClr val="FFFF00"/>
              </a:solidFill>
              <a:latin typeface="Batang" panose="02030600000101010101" pitchFamily="18" charset="-127"/>
              <a:ea typeface="Batang" panose="02030600000101010101" pitchFamily="18" charset="-127"/>
            </a:endParaRPr>
          </a:p>
          <a:p>
            <a:pPr algn="ctr"/>
            <a:r>
              <a:rPr lang="ru-RU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О</a:t>
            </a:r>
          </a:p>
          <a:p>
            <a:pPr algn="ctr"/>
            <a:endParaRPr lang="ru-RU" b="1" dirty="0">
              <a:solidFill>
                <a:srgbClr val="FFFF00"/>
              </a:solidFill>
              <a:latin typeface="Batang" panose="02030600000101010101" pitchFamily="18" charset="-127"/>
              <a:ea typeface="Batang" panose="02030600000101010101" pitchFamily="18" charset="-127"/>
            </a:endParaRPr>
          </a:p>
          <a:p>
            <a:pPr algn="ctr"/>
            <a:r>
              <a:rPr lang="ru-RU" b="1" dirty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В</a:t>
            </a:r>
            <a:endParaRPr lang="ru-RU" b="1" dirty="0" smtClean="0">
              <a:solidFill>
                <a:srgbClr val="FFFF00"/>
              </a:solidFill>
              <a:latin typeface="Batang" panose="02030600000101010101" pitchFamily="18" charset="-127"/>
              <a:ea typeface="Batang" panose="02030600000101010101" pitchFamily="18" charset="-127"/>
            </a:endParaRPr>
          </a:p>
          <a:p>
            <a:pPr algn="ctr"/>
            <a:endParaRPr lang="ru-RU" b="1" dirty="0">
              <a:solidFill>
                <a:srgbClr val="FFFF00"/>
              </a:solidFill>
              <a:latin typeface="Batang" panose="02030600000101010101" pitchFamily="18" charset="-127"/>
              <a:ea typeface="Batang" panose="02030600000101010101" pitchFamily="18" charset="-127"/>
            </a:endParaRPr>
          </a:p>
          <a:p>
            <a:pPr algn="ctr"/>
            <a:r>
              <a:rPr lang="ru-RU" b="1" dirty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Ь</a:t>
            </a:r>
            <a:endParaRPr lang="ru-RU" b="1" dirty="0" smtClean="0">
              <a:solidFill>
                <a:srgbClr val="FFFF00"/>
              </a:solidFill>
              <a:latin typeface="Batang" panose="02030600000101010101" pitchFamily="18" charset="-127"/>
              <a:ea typeface="Batang" panose="02030600000101010101" pitchFamily="18" charset="-127"/>
            </a:endParaRPr>
          </a:p>
          <a:p>
            <a:pPr algn="ctr"/>
            <a:endParaRPr lang="ru-RU" b="1" dirty="0">
              <a:solidFill>
                <a:srgbClr val="FFFF00"/>
              </a:solidFill>
              <a:latin typeface="Batang" panose="02030600000101010101" pitchFamily="18" charset="-127"/>
              <a:ea typeface="Batang" panose="02030600000101010101" pitchFamily="18" charset="-127"/>
            </a:endParaRPr>
          </a:p>
          <a:p>
            <a:pPr algn="ctr"/>
            <a:endParaRPr lang="ru-RU" b="1" dirty="0" smtClean="0">
              <a:solidFill>
                <a:srgbClr val="FFFF00"/>
              </a:solidFill>
              <a:latin typeface="Batang" panose="02030600000101010101" pitchFamily="18" charset="-127"/>
              <a:ea typeface="Batang" panose="02030600000101010101" pitchFamily="18" charset="-127"/>
            </a:endParaRPr>
          </a:p>
          <a:p>
            <a:pPr algn="ctr"/>
            <a:endParaRPr lang="ru-RU" b="1" dirty="0">
              <a:solidFill>
                <a:srgbClr val="FFFF00"/>
              </a:solidFill>
              <a:latin typeface="Batang" panose="02030600000101010101" pitchFamily="18" charset="-127"/>
              <a:ea typeface="Batang" panose="02030600000101010101" pitchFamily="18" charset="-127"/>
            </a:endParaRPr>
          </a:p>
          <a:p>
            <a:pPr algn="ctr"/>
            <a:endParaRPr lang="ru-RU" b="1" dirty="0" smtClean="0">
              <a:solidFill>
                <a:srgbClr val="FFFF00"/>
              </a:solidFill>
              <a:latin typeface="Batang" panose="02030600000101010101" pitchFamily="18" charset="-127"/>
              <a:ea typeface="Batang" panose="02030600000101010101" pitchFamily="18" charset="-127"/>
            </a:endParaRPr>
          </a:p>
          <a:p>
            <a:pPr algn="ctr"/>
            <a:endParaRPr lang="ru-RU" b="1" dirty="0">
              <a:solidFill>
                <a:srgbClr val="FFFF00"/>
              </a:solidFill>
              <a:latin typeface="Batang" panose="02030600000101010101" pitchFamily="18" charset="-127"/>
              <a:ea typeface="Batang" panose="02030600000101010101" pitchFamily="18" charset="-127"/>
            </a:endParaRPr>
          </a:p>
          <a:p>
            <a:pPr algn="ctr"/>
            <a:endParaRPr lang="ru-RU" b="1" dirty="0" smtClean="0">
              <a:solidFill>
                <a:srgbClr val="FFFF00"/>
              </a:solidFill>
              <a:latin typeface="Batang" panose="02030600000101010101" pitchFamily="18" charset="-127"/>
              <a:ea typeface="Batang" panose="02030600000101010101" pitchFamily="18" charset="-127"/>
            </a:endParaRPr>
          </a:p>
          <a:p>
            <a:pPr algn="ctr"/>
            <a:endParaRPr lang="ru-RU" b="1" dirty="0">
              <a:solidFill>
                <a:srgbClr val="FFFF00"/>
              </a:solidFill>
              <a:latin typeface="Batang" panose="02030600000101010101" pitchFamily="18" charset="-127"/>
              <a:ea typeface="Batang" panose="02030600000101010101" pitchFamily="18" charset="-127"/>
            </a:endParaRPr>
          </a:p>
          <a:p>
            <a:pPr algn="ctr"/>
            <a:endParaRPr lang="ru-RU" b="1" dirty="0" smtClean="0">
              <a:solidFill>
                <a:srgbClr val="FFFF00"/>
              </a:solidFill>
              <a:latin typeface="Batang" panose="02030600000101010101" pitchFamily="18" charset="-127"/>
              <a:ea typeface="Batang" panose="02030600000101010101" pitchFamily="18" charset="-127"/>
            </a:endParaRPr>
          </a:p>
          <a:p>
            <a:pPr algn="ctr"/>
            <a:endParaRPr lang="ru-RU" b="1" dirty="0">
              <a:solidFill>
                <a:srgbClr val="FFFF00"/>
              </a:solidFill>
              <a:latin typeface="Batang" panose="02030600000101010101" pitchFamily="18" charset="-127"/>
              <a:ea typeface="Batang" panose="02030600000101010101" pitchFamily="18" charset="-127"/>
            </a:endParaRPr>
          </a:p>
          <a:p>
            <a:pPr algn="ctr"/>
            <a:endParaRPr lang="ru-RU" b="1" dirty="0" smtClean="0">
              <a:solidFill>
                <a:srgbClr val="FFFF00"/>
              </a:solidFill>
              <a:latin typeface="Batang" panose="02030600000101010101" pitchFamily="18" charset="-127"/>
              <a:ea typeface="Batang" panose="02030600000101010101" pitchFamily="18" charset="-127"/>
            </a:endParaRPr>
          </a:p>
          <a:p>
            <a:pPr algn="ctr"/>
            <a:endParaRPr lang="ru-RU" sz="2400" b="1" dirty="0">
              <a:solidFill>
                <a:srgbClr val="FFFF00"/>
              </a:solidFill>
              <a:latin typeface="Batang" panose="02030600000101010101" pitchFamily="18" charset="-127"/>
              <a:ea typeface="Batang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21610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97000" y="334852"/>
            <a:ext cx="10131425" cy="1378038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СПОНТАННЫЕ КРОВОТЕЧЕНИЯ </a:t>
            </a:r>
            <a:r>
              <a:rPr lang="ru-RU" b="1" dirty="0" smtClean="0">
                <a:latin typeface="Batang" panose="02030600000101010101" pitchFamily="18" charset="-127"/>
                <a:ea typeface="Batang" panose="02030600000101010101" pitchFamily="18" charset="-127"/>
              </a:rPr>
              <a:t>– НЕЗНАЧИТЕЛЬНЫЕ , НО ДЛИТЕЛЬНЫЕ КРОВОТЕЧЕНИЯ ИЗ СЛИЗИСТЫХ ОБОЛОЧЕК </a:t>
            </a:r>
            <a:endParaRPr lang="ru-RU" b="1" dirty="0">
              <a:latin typeface="Batang" panose="02030600000101010101" pitchFamily="18" charset="-127"/>
              <a:ea typeface="Batang" panose="02030600000101010101" pitchFamily="18" charset="-127"/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0849" y="2201334"/>
            <a:ext cx="4995863" cy="3330575"/>
          </a:xfrm>
          <a:ln w="57150">
            <a:solidFill>
              <a:srgbClr val="FFC000"/>
            </a:solidFill>
          </a:ln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4714" y="2198525"/>
            <a:ext cx="4610021" cy="3333384"/>
          </a:xfrm>
          <a:ln w="57150">
            <a:solidFill>
              <a:srgbClr val="FFC000"/>
            </a:solidFill>
          </a:ln>
        </p:spPr>
      </p:pic>
      <p:sp>
        <p:nvSpPr>
          <p:cNvPr id="3" name="TextBox 2"/>
          <p:cNvSpPr txBox="1"/>
          <p:nvPr/>
        </p:nvSpPr>
        <p:spPr>
          <a:xfrm>
            <a:off x="1310141" y="6003990"/>
            <a:ext cx="108131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i="1" dirty="0" smtClean="0">
                <a:solidFill>
                  <a:srgbClr val="FFC000"/>
                </a:solidFill>
              </a:rPr>
              <a:t>За 1 месяц можно потерять до 500 мл крови!!!</a:t>
            </a:r>
            <a:endParaRPr lang="ru-RU" sz="3200" i="1" dirty="0">
              <a:solidFill>
                <a:srgbClr val="FFC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48235" y="0"/>
            <a:ext cx="569843" cy="6832640"/>
          </a:xfrm>
          <a:prstGeom prst="rect">
            <a:avLst/>
          </a:prstGeom>
          <a:solidFill>
            <a:srgbClr val="00B050"/>
          </a:solidFill>
          <a:ln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ru-RU" b="1" dirty="0" smtClean="0">
              <a:solidFill>
                <a:srgbClr val="FFFF00"/>
              </a:solidFill>
              <a:latin typeface="Batang" panose="02030600000101010101" pitchFamily="18" charset="-127"/>
              <a:ea typeface="Batang" panose="02030600000101010101" pitchFamily="18" charset="-127"/>
            </a:endParaRPr>
          </a:p>
          <a:p>
            <a:pPr algn="ctr"/>
            <a:endParaRPr lang="ru-RU" b="1" dirty="0">
              <a:solidFill>
                <a:srgbClr val="FFFF00"/>
              </a:solidFill>
              <a:latin typeface="Batang" panose="02030600000101010101" pitchFamily="18" charset="-127"/>
              <a:ea typeface="Batang" panose="02030600000101010101" pitchFamily="18" charset="-127"/>
            </a:endParaRPr>
          </a:p>
          <a:p>
            <a:pPr algn="ctr"/>
            <a:endParaRPr lang="ru-RU" b="1" dirty="0" smtClean="0">
              <a:solidFill>
                <a:srgbClr val="FFFF00"/>
              </a:solidFill>
              <a:latin typeface="Batang" panose="02030600000101010101" pitchFamily="18" charset="-127"/>
              <a:ea typeface="Batang" panose="02030600000101010101" pitchFamily="18" charset="-127"/>
            </a:endParaRPr>
          </a:p>
          <a:p>
            <a:pPr algn="ctr"/>
            <a:endParaRPr lang="ru-RU" b="1" dirty="0">
              <a:solidFill>
                <a:srgbClr val="FFFF00"/>
              </a:solidFill>
              <a:latin typeface="Batang" panose="02030600000101010101" pitchFamily="18" charset="-127"/>
              <a:ea typeface="Batang" panose="02030600000101010101" pitchFamily="18" charset="-127"/>
            </a:endParaRPr>
          </a:p>
          <a:p>
            <a:pPr algn="ctr"/>
            <a:endParaRPr lang="ru-RU" b="1" dirty="0" smtClean="0">
              <a:solidFill>
                <a:srgbClr val="FFFF00"/>
              </a:solidFill>
              <a:latin typeface="Batang" panose="02030600000101010101" pitchFamily="18" charset="-127"/>
              <a:ea typeface="Batang" panose="02030600000101010101" pitchFamily="18" charset="-127"/>
            </a:endParaRPr>
          </a:p>
          <a:p>
            <a:pPr algn="ctr"/>
            <a:r>
              <a:rPr lang="ru-RU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К</a:t>
            </a:r>
          </a:p>
          <a:p>
            <a:pPr algn="ctr"/>
            <a:endParaRPr lang="ru-RU" b="1" dirty="0">
              <a:solidFill>
                <a:srgbClr val="FFFF00"/>
              </a:solidFill>
              <a:latin typeface="Batang" panose="02030600000101010101" pitchFamily="18" charset="-127"/>
              <a:ea typeface="Batang" panose="02030600000101010101" pitchFamily="18" charset="-127"/>
            </a:endParaRPr>
          </a:p>
          <a:p>
            <a:pPr algn="ctr"/>
            <a:r>
              <a:rPr lang="ru-RU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Р</a:t>
            </a:r>
          </a:p>
          <a:p>
            <a:pPr algn="ctr"/>
            <a:endParaRPr lang="ru-RU" b="1" dirty="0">
              <a:solidFill>
                <a:srgbClr val="FFFF00"/>
              </a:solidFill>
              <a:latin typeface="Batang" panose="02030600000101010101" pitchFamily="18" charset="-127"/>
              <a:ea typeface="Batang" panose="02030600000101010101" pitchFamily="18" charset="-127"/>
            </a:endParaRPr>
          </a:p>
          <a:p>
            <a:pPr algn="ctr"/>
            <a:r>
              <a:rPr lang="ru-RU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О</a:t>
            </a:r>
          </a:p>
          <a:p>
            <a:pPr algn="ctr"/>
            <a:endParaRPr lang="ru-RU" b="1" dirty="0">
              <a:solidFill>
                <a:srgbClr val="FFFF00"/>
              </a:solidFill>
              <a:latin typeface="Batang" panose="02030600000101010101" pitchFamily="18" charset="-127"/>
              <a:ea typeface="Batang" panose="02030600000101010101" pitchFamily="18" charset="-127"/>
            </a:endParaRPr>
          </a:p>
          <a:p>
            <a:pPr algn="ctr"/>
            <a:r>
              <a:rPr lang="ru-RU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В</a:t>
            </a:r>
          </a:p>
          <a:p>
            <a:pPr algn="ctr"/>
            <a:endParaRPr lang="ru-RU" b="1" dirty="0">
              <a:solidFill>
                <a:srgbClr val="FFFF00"/>
              </a:solidFill>
              <a:latin typeface="Batang" panose="02030600000101010101" pitchFamily="18" charset="-127"/>
              <a:ea typeface="Batang" panose="02030600000101010101" pitchFamily="18" charset="-127"/>
            </a:endParaRPr>
          </a:p>
          <a:p>
            <a:pPr algn="ctr"/>
            <a:r>
              <a:rPr lang="ru-RU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Ь</a:t>
            </a:r>
          </a:p>
          <a:p>
            <a:pPr algn="ctr"/>
            <a:endParaRPr lang="ru-RU" b="1" dirty="0">
              <a:solidFill>
                <a:srgbClr val="FFFF00"/>
              </a:solidFill>
              <a:latin typeface="Batang" panose="02030600000101010101" pitchFamily="18" charset="-127"/>
              <a:ea typeface="Batang" panose="02030600000101010101" pitchFamily="18" charset="-127"/>
            </a:endParaRPr>
          </a:p>
          <a:p>
            <a:pPr algn="ctr"/>
            <a:endParaRPr lang="ru-RU" b="1" dirty="0" smtClean="0">
              <a:solidFill>
                <a:srgbClr val="FFFF00"/>
              </a:solidFill>
              <a:latin typeface="Batang" panose="02030600000101010101" pitchFamily="18" charset="-127"/>
              <a:ea typeface="Batang" panose="02030600000101010101" pitchFamily="18" charset="-127"/>
            </a:endParaRPr>
          </a:p>
          <a:p>
            <a:pPr algn="ctr"/>
            <a:endParaRPr lang="ru-RU" b="1" dirty="0">
              <a:solidFill>
                <a:srgbClr val="FFFF00"/>
              </a:solidFill>
              <a:latin typeface="Batang" panose="02030600000101010101" pitchFamily="18" charset="-127"/>
              <a:ea typeface="Batang" panose="02030600000101010101" pitchFamily="18" charset="-127"/>
            </a:endParaRPr>
          </a:p>
          <a:p>
            <a:pPr algn="ctr"/>
            <a:endParaRPr lang="ru-RU" b="1" dirty="0" smtClean="0">
              <a:solidFill>
                <a:srgbClr val="FFFF00"/>
              </a:solidFill>
              <a:latin typeface="Batang" panose="02030600000101010101" pitchFamily="18" charset="-127"/>
              <a:ea typeface="Batang" panose="02030600000101010101" pitchFamily="18" charset="-127"/>
            </a:endParaRPr>
          </a:p>
          <a:p>
            <a:pPr algn="ctr"/>
            <a:endParaRPr lang="ru-RU" b="1" dirty="0">
              <a:solidFill>
                <a:srgbClr val="FFFF00"/>
              </a:solidFill>
              <a:latin typeface="Batang" panose="02030600000101010101" pitchFamily="18" charset="-127"/>
              <a:ea typeface="Batang" panose="02030600000101010101" pitchFamily="18" charset="-127"/>
            </a:endParaRPr>
          </a:p>
          <a:p>
            <a:pPr algn="ctr"/>
            <a:endParaRPr lang="ru-RU" b="1" dirty="0" smtClean="0">
              <a:solidFill>
                <a:srgbClr val="FFFF00"/>
              </a:solidFill>
              <a:latin typeface="Batang" panose="02030600000101010101" pitchFamily="18" charset="-127"/>
              <a:ea typeface="Batang" panose="02030600000101010101" pitchFamily="18" charset="-127"/>
            </a:endParaRPr>
          </a:p>
          <a:p>
            <a:pPr algn="ctr"/>
            <a:endParaRPr lang="ru-RU" b="1" dirty="0">
              <a:solidFill>
                <a:srgbClr val="FFFF00"/>
              </a:solidFill>
              <a:latin typeface="Batang" panose="02030600000101010101" pitchFamily="18" charset="-127"/>
              <a:ea typeface="Batang" panose="02030600000101010101" pitchFamily="18" charset="-127"/>
            </a:endParaRPr>
          </a:p>
          <a:p>
            <a:pPr algn="ctr"/>
            <a:endParaRPr lang="ru-RU" b="1" dirty="0" smtClean="0">
              <a:solidFill>
                <a:srgbClr val="FFFF00"/>
              </a:solidFill>
              <a:latin typeface="Batang" panose="02030600000101010101" pitchFamily="18" charset="-127"/>
              <a:ea typeface="Batang" panose="02030600000101010101" pitchFamily="18" charset="-127"/>
            </a:endParaRPr>
          </a:p>
          <a:p>
            <a:pPr algn="ctr"/>
            <a:endParaRPr lang="ru-RU" b="1" dirty="0">
              <a:solidFill>
                <a:srgbClr val="FFFF00"/>
              </a:solidFill>
              <a:latin typeface="Batang" panose="02030600000101010101" pitchFamily="18" charset="-127"/>
              <a:ea typeface="Batang" panose="02030600000101010101" pitchFamily="18" charset="-127"/>
            </a:endParaRPr>
          </a:p>
          <a:p>
            <a:pPr algn="ctr"/>
            <a:endParaRPr lang="ru-RU" sz="2400" b="1" dirty="0" smtClean="0">
              <a:solidFill>
                <a:srgbClr val="FFFF00"/>
              </a:solidFill>
              <a:latin typeface="Batang" panose="02030600000101010101" pitchFamily="18" charset="-127"/>
              <a:ea typeface="Batang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618698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5537" y="95853"/>
            <a:ext cx="10131425" cy="992221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ОБРАЗОВАНИЕ КАМНЕЙ В ПОЧКАХ</a:t>
            </a:r>
            <a:endParaRPr lang="ru-RU" b="1" dirty="0">
              <a:solidFill>
                <a:srgbClr val="FFFF00"/>
              </a:solidFill>
              <a:latin typeface="Batang" panose="02030600000101010101" pitchFamily="18" charset="-127"/>
              <a:ea typeface="Batang" panose="02030600000101010101" pitchFamily="18" charset="-127"/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7449" y="1428208"/>
            <a:ext cx="4268416" cy="3378035"/>
          </a:xfrm>
          <a:ln w="57150">
            <a:solidFill>
              <a:srgbClr val="FFC000"/>
            </a:solidFill>
          </a:ln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2706" y="1420937"/>
            <a:ext cx="4776778" cy="3385306"/>
          </a:xfrm>
          <a:ln w="57150">
            <a:solidFill>
              <a:srgbClr val="FFC000"/>
            </a:solidFill>
          </a:ln>
        </p:spPr>
      </p:pic>
      <p:sp>
        <p:nvSpPr>
          <p:cNvPr id="3" name="TextBox 2"/>
          <p:cNvSpPr txBox="1"/>
          <p:nvPr/>
        </p:nvSpPr>
        <p:spPr>
          <a:xfrm>
            <a:off x="3149601" y="4952854"/>
            <a:ext cx="81212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>
                <a:solidFill>
                  <a:srgbClr val="FFC000"/>
                </a:solidFill>
              </a:rPr>
              <a:t>с</a:t>
            </a:r>
            <a:r>
              <a:rPr lang="ru-RU" sz="3600" dirty="0" smtClean="0">
                <a:solidFill>
                  <a:srgbClr val="FFC000"/>
                </a:solidFill>
              </a:rPr>
              <a:t>оли                   песок                 камни</a:t>
            </a:r>
            <a:endParaRPr lang="ru-RU" sz="3600" dirty="0">
              <a:solidFill>
                <a:srgbClr val="FFC000"/>
              </a:solidFill>
            </a:endParaRPr>
          </a:p>
        </p:txBody>
      </p:sp>
      <p:sp>
        <p:nvSpPr>
          <p:cNvPr id="4" name="Стрелка вправо 3"/>
          <p:cNvSpPr/>
          <p:nvPr/>
        </p:nvSpPr>
        <p:spPr>
          <a:xfrm>
            <a:off x="4401657" y="5112982"/>
            <a:ext cx="978408" cy="339592"/>
          </a:xfrm>
          <a:prstGeom prst="rightArrow">
            <a:avLst/>
          </a:prstGeom>
          <a:solidFill>
            <a:srgbClr val="FFC000"/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трелка вправо 6"/>
          <p:cNvSpPr/>
          <p:nvPr/>
        </p:nvSpPr>
        <p:spPr>
          <a:xfrm>
            <a:off x="7610529" y="5112982"/>
            <a:ext cx="1094318" cy="339592"/>
          </a:xfrm>
          <a:prstGeom prst="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2030462" y="5759313"/>
            <a:ext cx="1003704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i="1" dirty="0" smtClean="0">
                <a:solidFill>
                  <a:srgbClr val="92D050"/>
                </a:solidFill>
              </a:rPr>
              <a:t>Малоподвижность и снижение питьевого режима – высокий </a:t>
            </a:r>
            <a:r>
              <a:rPr lang="ru-RU" sz="3000" i="1" dirty="0" smtClean="0">
                <a:solidFill>
                  <a:srgbClr val="92D050"/>
                </a:solidFill>
              </a:rPr>
              <a:t>риск </a:t>
            </a:r>
            <a:r>
              <a:rPr lang="ru-RU" sz="3000" i="1" dirty="0" smtClean="0">
                <a:solidFill>
                  <a:srgbClr val="92D050"/>
                </a:solidFill>
              </a:rPr>
              <a:t>!!!</a:t>
            </a:r>
            <a:endParaRPr lang="ru-RU" sz="3000" i="1" dirty="0">
              <a:solidFill>
                <a:srgbClr val="92D05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16843" y="0"/>
            <a:ext cx="731853" cy="6858288"/>
          </a:xfrm>
          <a:prstGeom prst="rect">
            <a:avLst/>
          </a:prstGeom>
          <a:solidFill>
            <a:srgbClr val="00B050"/>
          </a:solidFill>
          <a:ln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>
              <a:lnSpc>
                <a:spcPts val="3100"/>
              </a:lnSpc>
            </a:pPr>
            <a:endParaRPr lang="ru-RU" b="1" dirty="0" smtClean="0">
              <a:solidFill>
                <a:srgbClr val="FFFF00"/>
              </a:solidFill>
              <a:latin typeface="Batang" panose="02030600000101010101" pitchFamily="18" charset="-127"/>
              <a:ea typeface="Batang" panose="02030600000101010101" pitchFamily="18" charset="-127"/>
            </a:endParaRPr>
          </a:p>
          <a:p>
            <a:pPr algn="ctr">
              <a:lnSpc>
                <a:spcPts val="3100"/>
              </a:lnSpc>
            </a:pPr>
            <a:r>
              <a:rPr lang="ru-RU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М</a:t>
            </a:r>
          </a:p>
          <a:p>
            <a:pPr algn="ctr">
              <a:lnSpc>
                <a:spcPts val="3100"/>
              </a:lnSpc>
            </a:pPr>
            <a:r>
              <a:rPr lang="ru-RU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О</a:t>
            </a:r>
          </a:p>
          <a:p>
            <a:pPr algn="ctr">
              <a:lnSpc>
                <a:spcPts val="3100"/>
              </a:lnSpc>
            </a:pPr>
            <a:r>
              <a:rPr lang="ru-RU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Ч</a:t>
            </a:r>
          </a:p>
          <a:p>
            <a:pPr algn="ctr">
              <a:lnSpc>
                <a:spcPts val="3100"/>
              </a:lnSpc>
            </a:pPr>
            <a:r>
              <a:rPr lang="ru-RU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Е</a:t>
            </a:r>
          </a:p>
          <a:p>
            <a:pPr algn="ctr">
              <a:lnSpc>
                <a:spcPts val="3100"/>
              </a:lnSpc>
            </a:pPr>
            <a:r>
              <a:rPr lang="ru-RU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В</a:t>
            </a:r>
          </a:p>
          <a:p>
            <a:pPr algn="ctr">
              <a:lnSpc>
                <a:spcPts val="3100"/>
              </a:lnSpc>
            </a:pPr>
            <a:r>
              <a:rPr lang="ru-RU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Ы</a:t>
            </a:r>
          </a:p>
          <a:p>
            <a:pPr algn="ctr">
              <a:lnSpc>
                <a:spcPts val="3100"/>
              </a:lnSpc>
            </a:pPr>
            <a:r>
              <a:rPr lang="ru-RU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Д</a:t>
            </a:r>
          </a:p>
          <a:p>
            <a:pPr algn="ctr">
              <a:lnSpc>
                <a:spcPts val="3100"/>
              </a:lnSpc>
            </a:pPr>
            <a:r>
              <a:rPr lang="ru-RU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Е</a:t>
            </a:r>
          </a:p>
          <a:p>
            <a:pPr algn="ctr">
              <a:lnSpc>
                <a:spcPts val="3100"/>
              </a:lnSpc>
            </a:pPr>
            <a:r>
              <a:rPr lang="ru-RU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Л</a:t>
            </a:r>
          </a:p>
          <a:p>
            <a:pPr algn="ctr">
              <a:lnSpc>
                <a:spcPts val="3100"/>
              </a:lnSpc>
            </a:pPr>
            <a:r>
              <a:rPr lang="ru-RU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Е</a:t>
            </a:r>
          </a:p>
          <a:p>
            <a:pPr algn="ctr">
              <a:lnSpc>
                <a:spcPts val="3100"/>
              </a:lnSpc>
            </a:pPr>
            <a:r>
              <a:rPr lang="ru-RU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Н</a:t>
            </a:r>
          </a:p>
          <a:p>
            <a:pPr algn="ctr">
              <a:lnSpc>
                <a:spcPts val="3100"/>
              </a:lnSpc>
            </a:pPr>
            <a:r>
              <a:rPr lang="ru-RU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И</a:t>
            </a:r>
          </a:p>
          <a:p>
            <a:pPr algn="ctr">
              <a:lnSpc>
                <a:spcPts val="3100"/>
              </a:lnSpc>
            </a:pPr>
            <a:r>
              <a:rPr lang="ru-RU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Е</a:t>
            </a:r>
          </a:p>
          <a:p>
            <a:pPr algn="ctr"/>
            <a:endParaRPr lang="ru-RU" b="1" dirty="0">
              <a:solidFill>
                <a:srgbClr val="FFFF00"/>
              </a:solidFill>
              <a:latin typeface="Batang" panose="02030600000101010101" pitchFamily="18" charset="-127"/>
              <a:ea typeface="Batang" panose="02030600000101010101" pitchFamily="18" charset="-127"/>
            </a:endParaRPr>
          </a:p>
          <a:p>
            <a:pPr algn="ctr"/>
            <a:endParaRPr lang="ru-RU" sz="2400" b="1" dirty="0">
              <a:solidFill>
                <a:srgbClr val="FFFF00"/>
              </a:solidFill>
              <a:latin typeface="Batang" panose="02030600000101010101" pitchFamily="18" charset="-127"/>
              <a:ea typeface="Batang" panose="02030600000101010101" pitchFamily="18" charset="-127"/>
            </a:endParaRPr>
          </a:p>
          <a:p>
            <a:pPr algn="ctr"/>
            <a:endParaRPr lang="ru-RU" b="1" dirty="0" smtClean="0">
              <a:solidFill>
                <a:srgbClr val="FFFF00"/>
              </a:solidFill>
              <a:latin typeface="Batang" panose="02030600000101010101" pitchFamily="18" charset="-127"/>
              <a:ea typeface="Batang" panose="02030600000101010101" pitchFamily="18" charset="-127"/>
            </a:endParaRPr>
          </a:p>
          <a:p>
            <a:pPr algn="ctr"/>
            <a:endParaRPr lang="ru-RU" b="1" dirty="0" smtClean="0">
              <a:solidFill>
                <a:srgbClr val="FFFF00"/>
              </a:solidFill>
              <a:latin typeface="Batang" panose="02030600000101010101" pitchFamily="18" charset="-127"/>
              <a:ea typeface="Batang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903747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8944" y="101600"/>
            <a:ext cx="10131425" cy="1031132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Нефункциональное НЕДЕРЖАНИЕ МОЧИ</a:t>
            </a:r>
            <a:endParaRPr lang="ru-RU" b="1" dirty="0">
              <a:solidFill>
                <a:srgbClr val="FFFF00"/>
              </a:solidFill>
              <a:latin typeface="Batang" panose="02030600000101010101" pitchFamily="18" charset="-127"/>
              <a:ea typeface="Batang" panose="02030600000101010101" pitchFamily="18" charset="-127"/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9518" y="1253324"/>
            <a:ext cx="4266897" cy="4184738"/>
          </a:xfrm>
          <a:ln w="57150">
            <a:solidFill>
              <a:srgbClr val="FFC000"/>
            </a:solidFill>
          </a:ln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84" b="7785"/>
          <a:stretch/>
        </p:blipFill>
        <p:spPr>
          <a:xfrm>
            <a:off x="6557472" y="1253324"/>
            <a:ext cx="5377388" cy="4184737"/>
          </a:xfrm>
          <a:ln w="57150">
            <a:solidFill>
              <a:srgbClr val="FFC000"/>
            </a:solidFill>
          </a:ln>
        </p:spPr>
      </p:pic>
      <p:sp>
        <p:nvSpPr>
          <p:cNvPr id="3" name="TextBox 2"/>
          <p:cNvSpPr txBox="1"/>
          <p:nvPr/>
        </p:nvSpPr>
        <p:spPr>
          <a:xfrm>
            <a:off x="1338944" y="5700693"/>
            <a:ext cx="1085305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i="1" dirty="0" smtClean="0"/>
              <a:t>чаще предлагайте судно, создавайте удобные условия для мочеиспускания, </a:t>
            </a:r>
            <a:r>
              <a:rPr lang="ru-RU" sz="2800" i="1" dirty="0" smtClean="0">
                <a:solidFill>
                  <a:srgbClr val="FFC000"/>
                </a:solidFill>
              </a:rPr>
              <a:t>действуйте, а не ждите недержания !!!</a:t>
            </a:r>
            <a:endParaRPr lang="ru-RU" sz="2800" i="1" dirty="0">
              <a:solidFill>
                <a:srgbClr val="FFC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67413" y="0"/>
            <a:ext cx="570474" cy="6922408"/>
          </a:xfrm>
          <a:prstGeom prst="rect">
            <a:avLst/>
          </a:prstGeom>
          <a:solidFill>
            <a:srgbClr val="00B050"/>
          </a:solidFill>
          <a:ln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ru-RU" b="1" dirty="0" smtClean="0">
              <a:solidFill>
                <a:srgbClr val="FFFF00"/>
              </a:solidFill>
              <a:latin typeface="Batang" panose="02030600000101010101" pitchFamily="18" charset="-127"/>
              <a:ea typeface="Batang" panose="02030600000101010101" pitchFamily="18" charset="-127"/>
            </a:endParaRPr>
          </a:p>
          <a:p>
            <a:pPr algn="ctr"/>
            <a:endParaRPr lang="ru-RU" b="1" dirty="0" smtClean="0">
              <a:solidFill>
                <a:srgbClr val="FFFF00"/>
              </a:solidFill>
              <a:latin typeface="Batang" panose="02030600000101010101" pitchFamily="18" charset="-127"/>
              <a:ea typeface="Batang" panose="02030600000101010101" pitchFamily="18" charset="-127"/>
            </a:endParaRPr>
          </a:p>
          <a:p>
            <a:pPr algn="ctr">
              <a:lnSpc>
                <a:spcPts val="3100"/>
              </a:lnSpc>
            </a:pPr>
            <a:r>
              <a:rPr lang="ru-RU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М</a:t>
            </a:r>
          </a:p>
          <a:p>
            <a:pPr algn="ctr">
              <a:lnSpc>
                <a:spcPts val="3100"/>
              </a:lnSpc>
            </a:pPr>
            <a:r>
              <a:rPr lang="ru-RU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О</a:t>
            </a:r>
          </a:p>
          <a:p>
            <a:pPr algn="ctr">
              <a:lnSpc>
                <a:spcPts val="3100"/>
              </a:lnSpc>
            </a:pPr>
            <a:r>
              <a:rPr lang="ru-RU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Ч</a:t>
            </a:r>
          </a:p>
          <a:p>
            <a:pPr algn="ctr">
              <a:lnSpc>
                <a:spcPts val="3100"/>
              </a:lnSpc>
            </a:pPr>
            <a:r>
              <a:rPr lang="ru-RU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Е</a:t>
            </a:r>
          </a:p>
          <a:p>
            <a:pPr algn="ctr">
              <a:lnSpc>
                <a:spcPts val="3100"/>
              </a:lnSpc>
            </a:pPr>
            <a:r>
              <a:rPr lang="ru-RU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В</a:t>
            </a:r>
          </a:p>
          <a:p>
            <a:pPr algn="ctr">
              <a:lnSpc>
                <a:spcPts val="3100"/>
              </a:lnSpc>
            </a:pPr>
            <a:r>
              <a:rPr lang="ru-RU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Ы</a:t>
            </a:r>
          </a:p>
          <a:p>
            <a:pPr algn="ctr">
              <a:lnSpc>
                <a:spcPts val="3100"/>
              </a:lnSpc>
            </a:pPr>
            <a:r>
              <a:rPr lang="ru-RU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Д</a:t>
            </a:r>
          </a:p>
          <a:p>
            <a:pPr algn="ctr">
              <a:lnSpc>
                <a:spcPts val="3100"/>
              </a:lnSpc>
            </a:pPr>
            <a:r>
              <a:rPr lang="ru-RU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Е</a:t>
            </a:r>
          </a:p>
          <a:p>
            <a:pPr algn="ctr">
              <a:lnSpc>
                <a:spcPts val="3100"/>
              </a:lnSpc>
            </a:pPr>
            <a:r>
              <a:rPr lang="ru-RU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Л</a:t>
            </a:r>
          </a:p>
          <a:p>
            <a:pPr algn="ctr">
              <a:lnSpc>
                <a:spcPts val="3100"/>
              </a:lnSpc>
            </a:pPr>
            <a:r>
              <a:rPr lang="ru-RU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Е</a:t>
            </a:r>
          </a:p>
          <a:p>
            <a:pPr algn="ctr">
              <a:lnSpc>
                <a:spcPts val="3100"/>
              </a:lnSpc>
            </a:pPr>
            <a:r>
              <a:rPr lang="ru-RU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Н</a:t>
            </a:r>
          </a:p>
          <a:p>
            <a:pPr algn="ctr">
              <a:lnSpc>
                <a:spcPts val="3100"/>
              </a:lnSpc>
            </a:pPr>
            <a:r>
              <a:rPr lang="ru-RU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И</a:t>
            </a:r>
          </a:p>
          <a:p>
            <a:pPr algn="ctr">
              <a:lnSpc>
                <a:spcPts val="3100"/>
              </a:lnSpc>
            </a:pPr>
            <a:r>
              <a:rPr lang="ru-RU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Е</a:t>
            </a:r>
          </a:p>
          <a:p>
            <a:pPr algn="ctr"/>
            <a:endParaRPr lang="ru-RU" b="1" dirty="0">
              <a:solidFill>
                <a:srgbClr val="FFFF00"/>
              </a:solidFill>
              <a:latin typeface="Batang" panose="02030600000101010101" pitchFamily="18" charset="-127"/>
              <a:ea typeface="Batang" panose="02030600000101010101" pitchFamily="18" charset="-127"/>
            </a:endParaRPr>
          </a:p>
          <a:p>
            <a:pPr algn="ctr"/>
            <a:endParaRPr lang="ru-RU" b="1" dirty="0" smtClean="0">
              <a:solidFill>
                <a:srgbClr val="FFFF00"/>
              </a:solidFill>
              <a:latin typeface="Batang" panose="02030600000101010101" pitchFamily="18" charset="-127"/>
              <a:ea typeface="Batang" panose="02030600000101010101" pitchFamily="18" charset="-127"/>
            </a:endParaRPr>
          </a:p>
          <a:p>
            <a:pPr algn="ctr"/>
            <a:endParaRPr lang="ru-RU" b="1" dirty="0">
              <a:solidFill>
                <a:srgbClr val="FFFF00"/>
              </a:solidFill>
              <a:latin typeface="Batang" panose="02030600000101010101" pitchFamily="18" charset="-127"/>
              <a:ea typeface="Batang" panose="02030600000101010101" pitchFamily="18" charset="-127"/>
            </a:endParaRPr>
          </a:p>
          <a:p>
            <a:pPr algn="ctr"/>
            <a:endParaRPr lang="ru-RU" sz="1000" b="1" dirty="0">
              <a:solidFill>
                <a:srgbClr val="FFFF00"/>
              </a:solidFill>
              <a:latin typeface="Batang" panose="02030600000101010101" pitchFamily="18" charset="-127"/>
              <a:ea typeface="Batang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903034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51448" y="1149346"/>
            <a:ext cx="11177419" cy="933854"/>
          </a:xfrm>
        </p:spPr>
        <p:txBody>
          <a:bodyPr>
            <a:normAutofit fontScale="90000"/>
          </a:bodyPr>
          <a:lstStyle/>
          <a:p>
            <a:pPr>
              <a:lnSpc>
                <a:spcPts val="2800"/>
              </a:lnSpc>
            </a:pPr>
            <a:r>
              <a:rPr lang="ru-RU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БЕССОННИЦА</a:t>
            </a:r>
            <a:r>
              <a:rPr lang="ru-RU" b="1" dirty="0" smtClean="0">
                <a:solidFill>
                  <a:srgbClr val="FFFF00"/>
                </a:solidFill>
              </a:rPr>
              <a:t>    </a:t>
            </a:r>
            <a:r>
              <a:rPr lang="ru-RU" sz="2000" b="1" i="1" dirty="0" smtClean="0">
                <a:solidFill>
                  <a:srgbClr val="FFFF00"/>
                </a:solidFill>
              </a:rPr>
              <a:t>по ночам из-за дневного продолжительного сна</a:t>
            </a:r>
            <a:r>
              <a:rPr lang="ru-RU" b="1" dirty="0" smtClean="0">
                <a:solidFill>
                  <a:srgbClr val="FFFF00"/>
                </a:solidFill>
              </a:rPr>
              <a:t/>
            </a:r>
            <a:br>
              <a:rPr lang="ru-RU" b="1" dirty="0" smtClean="0">
                <a:solidFill>
                  <a:srgbClr val="FFFF00"/>
                </a:solidFill>
              </a:rPr>
            </a:b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smtClean="0">
                <a:solidFill>
                  <a:srgbClr val="FFFF00"/>
                </a:solidFill>
              </a:rPr>
              <a:t>                              </a:t>
            </a:r>
            <a:br>
              <a:rPr lang="ru-RU" b="1" dirty="0" smtClean="0">
                <a:solidFill>
                  <a:srgbClr val="FFFF00"/>
                </a:solidFill>
              </a:rPr>
            </a:b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smtClean="0">
                <a:solidFill>
                  <a:srgbClr val="FFFF00"/>
                </a:solidFill>
              </a:rPr>
              <a:t>                             </a:t>
            </a:r>
            <a:r>
              <a:rPr lang="ru-RU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РАЗДРАЖИТЕЛЬНОСТЬ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sz="2000" b="1" i="1" dirty="0" smtClean="0">
                <a:solidFill>
                  <a:srgbClr val="FFFF00"/>
                </a:solidFill>
              </a:rPr>
              <a:t>                                            </a:t>
            </a:r>
            <a:r>
              <a:rPr lang="ru-RU" sz="2000" b="1" i="1" dirty="0" smtClean="0">
                <a:solidFill>
                  <a:srgbClr val="FFFF00"/>
                </a:solidFill>
              </a:rPr>
              <a:t>бессонницы                    </a:t>
            </a:r>
            <a:r>
              <a:rPr lang="ru-RU" b="1" dirty="0" smtClean="0">
                <a:solidFill>
                  <a:srgbClr val="FFFF00"/>
                </a:solidFill>
                <a:latin typeface="Batang" pitchFamily="18" charset="-127"/>
                <a:ea typeface="Batang" pitchFamily="18" charset="-127"/>
              </a:rPr>
              <a:t/>
            </a:r>
            <a:br>
              <a:rPr lang="ru-RU" b="1" dirty="0" smtClean="0">
                <a:solidFill>
                  <a:srgbClr val="FFFF00"/>
                </a:solidFill>
                <a:latin typeface="Batang" pitchFamily="18" charset="-127"/>
                <a:ea typeface="Batang" pitchFamily="18" charset="-127"/>
              </a:rPr>
            </a:br>
            <a:r>
              <a:rPr lang="ru-RU" b="1" dirty="0">
                <a:solidFill>
                  <a:srgbClr val="FFFF00"/>
                </a:solidFill>
                <a:latin typeface="Batang" pitchFamily="18" charset="-127"/>
                <a:ea typeface="Batang" pitchFamily="18" charset="-127"/>
              </a:rPr>
              <a:t> </a:t>
            </a:r>
            <a:r>
              <a:rPr lang="ru-RU" b="1" dirty="0" smtClean="0">
                <a:solidFill>
                  <a:srgbClr val="FFFF00"/>
                </a:solidFill>
                <a:latin typeface="Batang" pitchFamily="18" charset="-127"/>
                <a:ea typeface="Batang" pitchFamily="18" charset="-127"/>
              </a:rPr>
              <a:t>                             </a:t>
            </a:r>
            <a:r>
              <a:rPr lang="ru-RU" b="1" dirty="0" smtClean="0">
                <a:solidFill>
                  <a:srgbClr val="FFFF00"/>
                </a:solidFill>
                <a:latin typeface="Batang" pitchFamily="18" charset="-127"/>
                <a:ea typeface="Batang" pitchFamily="18" charset="-127"/>
              </a:rPr>
              <a:t>                        ДЕПРЕССИЯ   </a:t>
            </a:r>
            <a:r>
              <a:rPr lang="ru-RU" b="1" dirty="0" smtClean="0">
                <a:solidFill>
                  <a:srgbClr val="FFFF00"/>
                </a:solidFill>
              </a:rPr>
              <a:t/>
            </a:r>
            <a:br>
              <a:rPr lang="ru-RU" b="1" dirty="0" smtClean="0">
                <a:solidFill>
                  <a:srgbClr val="FFFF00"/>
                </a:solidFill>
              </a:rPr>
            </a:b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smtClean="0">
                <a:solidFill>
                  <a:srgbClr val="FFFF00"/>
                </a:solidFill>
              </a:rPr>
              <a:t>                                                                            </a:t>
            </a:r>
            <a:r>
              <a:rPr lang="ru-RU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ДЕПРЕССИЯ</a:t>
            </a:r>
            <a:endParaRPr lang="ru-RU" b="1" dirty="0">
              <a:solidFill>
                <a:srgbClr val="FFFF00"/>
              </a:solidFill>
              <a:latin typeface="Batang" panose="02030600000101010101" pitchFamily="18" charset="-127"/>
              <a:ea typeface="Batang" panose="02030600000101010101" pitchFamily="18" charset="-127"/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884" y="1226157"/>
            <a:ext cx="3132047" cy="3713936"/>
          </a:xfrm>
          <a:ln w="57150">
            <a:solidFill>
              <a:srgbClr val="FFC000"/>
            </a:solidFill>
          </a:ln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0551" y="2074632"/>
            <a:ext cx="3509792" cy="3536199"/>
          </a:xfrm>
          <a:ln w="57150">
            <a:solidFill>
              <a:srgbClr val="FFC000"/>
            </a:solidFill>
          </a:ln>
        </p:spPr>
      </p:pic>
      <p:sp>
        <p:nvSpPr>
          <p:cNvPr id="7" name="TextBox 6"/>
          <p:cNvSpPr txBox="1"/>
          <p:nvPr/>
        </p:nvSpPr>
        <p:spPr>
          <a:xfrm>
            <a:off x="8538692" y="3743395"/>
            <a:ext cx="3490175" cy="3734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31" t="5953" r="8875" b="28242"/>
          <a:stretch/>
        </p:blipFill>
        <p:spPr>
          <a:xfrm>
            <a:off x="8153017" y="2786742"/>
            <a:ext cx="3875850" cy="3109337"/>
          </a:xfrm>
          <a:prstGeom prst="rect">
            <a:avLst/>
          </a:prstGeom>
          <a:ln w="57150">
            <a:solidFill>
              <a:srgbClr val="FFC000"/>
            </a:solidFill>
          </a:ln>
        </p:spPr>
      </p:pic>
      <p:sp>
        <p:nvSpPr>
          <p:cNvPr id="3" name="TextBox 2"/>
          <p:cNvSpPr txBox="1"/>
          <p:nvPr/>
        </p:nvSpPr>
        <p:spPr>
          <a:xfrm>
            <a:off x="726666" y="5046207"/>
            <a:ext cx="337426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solidFill>
                  <a:srgbClr val="FFC000"/>
                </a:solidFill>
              </a:rPr>
              <a:t>не ждите проблем – дорог каждый день и час</a:t>
            </a:r>
            <a:endParaRPr lang="ru-RU" sz="2800" dirty="0">
              <a:solidFill>
                <a:srgbClr val="FFC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266164" y="5738704"/>
            <a:ext cx="351350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solidFill>
                  <a:srgbClr val="FFC000"/>
                </a:solidFill>
              </a:rPr>
              <a:t>режим и наполненная жизнь</a:t>
            </a:r>
            <a:endParaRPr lang="ru-RU" sz="2800" dirty="0">
              <a:solidFill>
                <a:srgbClr val="FFC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032124" y="5954149"/>
            <a:ext cx="415987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solidFill>
                  <a:srgbClr val="FFC000"/>
                </a:solidFill>
              </a:rPr>
              <a:t>своевременное обращение за помощью</a:t>
            </a:r>
            <a:endParaRPr lang="ru-RU" sz="2800" dirty="0">
              <a:solidFill>
                <a:srgbClr val="FFC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48929" y="0"/>
            <a:ext cx="548807" cy="6896119"/>
          </a:xfrm>
          <a:prstGeom prst="rect">
            <a:avLst/>
          </a:prstGeom>
          <a:solidFill>
            <a:srgbClr val="00B050"/>
          </a:solidFill>
          <a:ln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>
              <a:lnSpc>
                <a:spcPts val="1900"/>
              </a:lnSpc>
            </a:pPr>
            <a:r>
              <a:rPr lang="ru-RU" sz="1500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Ц</a:t>
            </a:r>
          </a:p>
          <a:p>
            <a:pPr algn="ctr">
              <a:lnSpc>
                <a:spcPts val="1900"/>
              </a:lnSpc>
            </a:pPr>
            <a:r>
              <a:rPr lang="ru-RU" sz="1500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Е</a:t>
            </a:r>
          </a:p>
          <a:p>
            <a:pPr algn="ctr">
              <a:lnSpc>
                <a:spcPts val="1900"/>
              </a:lnSpc>
            </a:pPr>
            <a:r>
              <a:rPr lang="ru-RU" sz="1500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Н</a:t>
            </a:r>
          </a:p>
          <a:p>
            <a:pPr algn="ctr">
              <a:lnSpc>
                <a:spcPts val="1900"/>
              </a:lnSpc>
            </a:pPr>
            <a:r>
              <a:rPr lang="ru-RU" sz="1500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Т</a:t>
            </a:r>
          </a:p>
          <a:p>
            <a:pPr algn="ctr">
              <a:lnSpc>
                <a:spcPts val="1900"/>
              </a:lnSpc>
            </a:pPr>
            <a:r>
              <a:rPr lang="ru-RU" sz="1500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Р</a:t>
            </a:r>
          </a:p>
          <a:p>
            <a:pPr algn="ctr">
              <a:lnSpc>
                <a:spcPts val="1900"/>
              </a:lnSpc>
            </a:pPr>
            <a:r>
              <a:rPr lang="ru-RU" sz="1500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А</a:t>
            </a:r>
          </a:p>
          <a:p>
            <a:pPr algn="ctr">
              <a:lnSpc>
                <a:spcPts val="1900"/>
              </a:lnSpc>
            </a:pPr>
            <a:r>
              <a:rPr lang="ru-RU" sz="1500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Л</a:t>
            </a:r>
          </a:p>
          <a:p>
            <a:pPr algn="ctr">
              <a:lnSpc>
                <a:spcPts val="1900"/>
              </a:lnSpc>
            </a:pPr>
            <a:r>
              <a:rPr lang="ru-RU" sz="1500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Ь</a:t>
            </a:r>
          </a:p>
          <a:p>
            <a:pPr algn="ctr">
              <a:lnSpc>
                <a:spcPts val="1900"/>
              </a:lnSpc>
            </a:pPr>
            <a:r>
              <a:rPr lang="ru-RU" sz="1500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Н</a:t>
            </a:r>
          </a:p>
          <a:p>
            <a:pPr algn="ctr">
              <a:lnSpc>
                <a:spcPts val="1900"/>
              </a:lnSpc>
            </a:pPr>
            <a:r>
              <a:rPr lang="ru-RU" sz="1500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А</a:t>
            </a:r>
          </a:p>
          <a:p>
            <a:pPr algn="ctr">
              <a:lnSpc>
                <a:spcPts val="1900"/>
              </a:lnSpc>
            </a:pPr>
            <a:r>
              <a:rPr lang="ru-RU" sz="1500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Я</a:t>
            </a:r>
          </a:p>
          <a:p>
            <a:pPr algn="ctr">
              <a:lnSpc>
                <a:spcPts val="1900"/>
              </a:lnSpc>
            </a:pPr>
            <a:endParaRPr lang="ru-RU" sz="1500" b="1" dirty="0">
              <a:solidFill>
                <a:srgbClr val="FFFF00"/>
              </a:solidFill>
              <a:latin typeface="Batang" panose="02030600000101010101" pitchFamily="18" charset="-127"/>
              <a:ea typeface="Batang" panose="02030600000101010101" pitchFamily="18" charset="-127"/>
            </a:endParaRPr>
          </a:p>
          <a:p>
            <a:pPr algn="ctr">
              <a:lnSpc>
                <a:spcPts val="1900"/>
              </a:lnSpc>
            </a:pPr>
            <a:r>
              <a:rPr lang="ru-RU" sz="1500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Н</a:t>
            </a:r>
          </a:p>
          <a:p>
            <a:pPr algn="ctr">
              <a:lnSpc>
                <a:spcPts val="1900"/>
              </a:lnSpc>
            </a:pPr>
            <a:r>
              <a:rPr lang="ru-RU" sz="1500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Е</a:t>
            </a:r>
          </a:p>
          <a:p>
            <a:pPr algn="ctr">
              <a:lnSpc>
                <a:spcPts val="1900"/>
              </a:lnSpc>
            </a:pPr>
            <a:r>
              <a:rPr lang="ru-RU" sz="1500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Р</a:t>
            </a:r>
          </a:p>
          <a:p>
            <a:pPr algn="ctr">
              <a:lnSpc>
                <a:spcPts val="1900"/>
              </a:lnSpc>
            </a:pPr>
            <a:r>
              <a:rPr lang="ru-RU" sz="1500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В</a:t>
            </a:r>
          </a:p>
          <a:p>
            <a:pPr algn="ctr">
              <a:lnSpc>
                <a:spcPts val="1900"/>
              </a:lnSpc>
            </a:pPr>
            <a:r>
              <a:rPr lang="ru-RU" sz="1500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Н</a:t>
            </a:r>
          </a:p>
          <a:p>
            <a:pPr algn="ctr">
              <a:lnSpc>
                <a:spcPts val="1900"/>
              </a:lnSpc>
            </a:pPr>
            <a:r>
              <a:rPr lang="ru-RU" sz="1500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А</a:t>
            </a:r>
          </a:p>
          <a:p>
            <a:pPr algn="ctr">
              <a:lnSpc>
                <a:spcPts val="1900"/>
              </a:lnSpc>
            </a:pPr>
            <a:r>
              <a:rPr lang="ru-RU" sz="1500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Я</a:t>
            </a:r>
          </a:p>
          <a:p>
            <a:pPr algn="ctr">
              <a:lnSpc>
                <a:spcPts val="1900"/>
              </a:lnSpc>
            </a:pPr>
            <a:endParaRPr lang="ru-RU" sz="1600" b="1" dirty="0">
              <a:solidFill>
                <a:srgbClr val="FFFF00"/>
              </a:solidFill>
              <a:latin typeface="Batang" panose="02030600000101010101" pitchFamily="18" charset="-127"/>
              <a:ea typeface="Batang" panose="02030600000101010101" pitchFamily="18" charset="-127"/>
            </a:endParaRPr>
          </a:p>
          <a:p>
            <a:pPr algn="ctr">
              <a:lnSpc>
                <a:spcPts val="1900"/>
              </a:lnSpc>
            </a:pPr>
            <a:r>
              <a:rPr lang="ru-RU" sz="1500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С</a:t>
            </a:r>
          </a:p>
          <a:p>
            <a:pPr algn="ctr">
              <a:lnSpc>
                <a:spcPts val="1900"/>
              </a:lnSpc>
            </a:pPr>
            <a:r>
              <a:rPr lang="ru-RU" sz="1500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И</a:t>
            </a:r>
          </a:p>
          <a:p>
            <a:pPr algn="ctr">
              <a:lnSpc>
                <a:spcPts val="1900"/>
              </a:lnSpc>
            </a:pPr>
            <a:r>
              <a:rPr lang="ru-RU" sz="1500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С</a:t>
            </a:r>
          </a:p>
          <a:p>
            <a:pPr algn="ctr">
              <a:lnSpc>
                <a:spcPts val="1900"/>
              </a:lnSpc>
            </a:pPr>
            <a:r>
              <a:rPr lang="ru-RU" sz="1500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Т</a:t>
            </a:r>
          </a:p>
          <a:p>
            <a:pPr algn="ctr">
              <a:lnSpc>
                <a:spcPts val="1900"/>
              </a:lnSpc>
            </a:pPr>
            <a:r>
              <a:rPr lang="ru-RU" sz="1500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Е</a:t>
            </a:r>
          </a:p>
          <a:p>
            <a:pPr algn="ctr">
              <a:lnSpc>
                <a:spcPts val="1900"/>
              </a:lnSpc>
            </a:pPr>
            <a:r>
              <a:rPr lang="ru-RU" sz="1500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М</a:t>
            </a:r>
          </a:p>
          <a:p>
            <a:pPr algn="ctr">
              <a:lnSpc>
                <a:spcPts val="1900"/>
              </a:lnSpc>
            </a:pPr>
            <a:r>
              <a:rPr lang="ru-RU" sz="1500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А</a:t>
            </a:r>
          </a:p>
          <a:p>
            <a:pPr algn="ctr">
              <a:lnSpc>
                <a:spcPts val="2000"/>
              </a:lnSpc>
            </a:pPr>
            <a:endParaRPr lang="ru-RU" sz="1500" b="1" dirty="0" smtClean="0">
              <a:solidFill>
                <a:srgbClr val="FFFF00"/>
              </a:solidFill>
              <a:latin typeface="Batang" panose="02030600000101010101" pitchFamily="18" charset="-127"/>
              <a:ea typeface="Batang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707816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71601" y="268942"/>
            <a:ext cx="10690412" cy="1983458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РАННЕЕ ПОСТОЯННОЕ ПРЕБЫВАНИЕ В ПОСТЕЛИ</a:t>
            </a:r>
            <a:br>
              <a:rPr lang="ru-RU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</a:br>
            <a:r>
              <a:rPr lang="ru-RU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 </a:t>
            </a:r>
            <a:r>
              <a:rPr lang="ru-RU" sz="3100" dirty="0" smtClean="0">
                <a:latin typeface="Batang" panose="02030600000101010101" pitchFamily="18" charset="-127"/>
                <a:ea typeface="Batang" panose="02030600000101010101" pitchFamily="18" charset="-127"/>
              </a:rPr>
              <a:t>ДЛЯ  ПАЦИЕНТОВ ИМЕЮЩИХ ПРОГРЕССИРУЮЩИЕ  ЗАБОЛЕВАНИЯ ЦЕНТРАЛЬНОЙ НЕРВНОЙ СИСТЕМЫ</a:t>
            </a:r>
            <a:r>
              <a:rPr lang="ru-RU" dirty="0" smtClean="0">
                <a:latin typeface="Batang" panose="02030600000101010101" pitchFamily="18" charset="-127"/>
                <a:ea typeface="Batang" panose="02030600000101010101" pitchFamily="18" charset="-127"/>
              </a:rPr>
              <a:t/>
            </a:r>
            <a:br>
              <a:rPr lang="ru-RU" dirty="0" smtClean="0">
                <a:latin typeface="Batang" panose="02030600000101010101" pitchFamily="18" charset="-127"/>
                <a:ea typeface="Batang" panose="02030600000101010101" pitchFamily="18" charset="-127"/>
              </a:rPr>
            </a:br>
            <a:r>
              <a:rPr lang="ru-RU" sz="2700" i="1" dirty="0" smtClean="0">
                <a:latin typeface="Batang" panose="02030600000101010101" pitchFamily="18" charset="-127"/>
                <a:ea typeface="Batang" panose="02030600000101010101" pitchFamily="18" charset="-127"/>
              </a:rPr>
              <a:t>(РАССЕЯННЫЙ СКЛЕРОЗ, БОЛЕЗНЬ ПАРКИНСОНА И ДР.)</a:t>
            </a:r>
            <a:endParaRPr lang="ru-RU" sz="2700" i="1" dirty="0">
              <a:latin typeface="Batang" panose="02030600000101010101" pitchFamily="18" charset="-127"/>
              <a:ea typeface="Batang" panose="02030600000101010101" pitchFamily="18" charset="-127"/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5707" y="2634096"/>
            <a:ext cx="4990731" cy="3940936"/>
          </a:xfrm>
          <a:ln w="57150">
            <a:solidFill>
              <a:srgbClr val="FFC000"/>
            </a:solidFill>
          </a:ln>
        </p:spPr>
      </p:pic>
      <p:sp>
        <p:nvSpPr>
          <p:cNvPr id="3" name="TextBox 2"/>
          <p:cNvSpPr txBox="1"/>
          <p:nvPr/>
        </p:nvSpPr>
        <p:spPr>
          <a:xfrm>
            <a:off x="462635" y="0"/>
            <a:ext cx="626577" cy="6771084"/>
          </a:xfrm>
          <a:prstGeom prst="rect">
            <a:avLst/>
          </a:prstGeom>
          <a:solidFill>
            <a:srgbClr val="229E25"/>
          </a:solidFill>
          <a:ln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ru-RU" sz="1400" b="1" dirty="0">
              <a:solidFill>
                <a:schemeClr val="accent1">
                  <a:lumMod val="50000"/>
                </a:schemeClr>
              </a:solidFill>
              <a:latin typeface="Batang" panose="02030600000101010101" pitchFamily="18" charset="-127"/>
              <a:ea typeface="Batang" panose="02030600000101010101" pitchFamily="18" charset="-127"/>
            </a:endParaRPr>
          </a:p>
          <a:p>
            <a:pPr algn="ctr"/>
            <a:r>
              <a:rPr lang="ru-RU" sz="1500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Ц</a:t>
            </a:r>
          </a:p>
          <a:p>
            <a:pPr algn="ctr"/>
            <a:r>
              <a:rPr lang="ru-RU" sz="1500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е</a:t>
            </a:r>
          </a:p>
          <a:p>
            <a:pPr algn="ctr"/>
            <a:r>
              <a:rPr lang="ru-RU" sz="1500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Н</a:t>
            </a:r>
          </a:p>
          <a:p>
            <a:pPr algn="ctr"/>
            <a:r>
              <a:rPr lang="ru-RU" sz="1500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т</a:t>
            </a:r>
          </a:p>
          <a:p>
            <a:pPr algn="ctr"/>
            <a:r>
              <a:rPr lang="ru-RU" sz="1500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Р</a:t>
            </a:r>
          </a:p>
          <a:p>
            <a:pPr algn="ctr"/>
            <a:r>
              <a:rPr lang="ru-RU" sz="1500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А</a:t>
            </a:r>
          </a:p>
          <a:p>
            <a:pPr algn="ctr"/>
            <a:r>
              <a:rPr lang="ru-RU" sz="1500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Л</a:t>
            </a:r>
          </a:p>
          <a:p>
            <a:pPr algn="ctr"/>
            <a:r>
              <a:rPr lang="ru-RU" sz="1500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Ь</a:t>
            </a:r>
          </a:p>
          <a:p>
            <a:pPr algn="ctr"/>
            <a:r>
              <a:rPr lang="ru-RU" sz="1500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н</a:t>
            </a:r>
          </a:p>
          <a:p>
            <a:pPr algn="ctr"/>
            <a:r>
              <a:rPr lang="ru-RU" sz="1500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А</a:t>
            </a:r>
          </a:p>
          <a:p>
            <a:pPr algn="ctr"/>
            <a:r>
              <a:rPr lang="ru-RU" sz="1500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Я</a:t>
            </a:r>
          </a:p>
          <a:p>
            <a:pPr algn="ctr"/>
            <a:endParaRPr lang="ru-RU" sz="1500" b="1" dirty="0">
              <a:solidFill>
                <a:srgbClr val="FFFF00"/>
              </a:solidFill>
              <a:latin typeface="Batang" panose="02030600000101010101" pitchFamily="18" charset="-127"/>
              <a:ea typeface="Batang" panose="02030600000101010101" pitchFamily="18" charset="-127"/>
            </a:endParaRPr>
          </a:p>
          <a:p>
            <a:pPr algn="ctr"/>
            <a:endParaRPr lang="ru-RU" sz="1500" b="1" dirty="0">
              <a:solidFill>
                <a:srgbClr val="FFFF00"/>
              </a:solidFill>
              <a:latin typeface="Batang" panose="02030600000101010101" pitchFamily="18" charset="-127"/>
              <a:ea typeface="Batang" panose="02030600000101010101" pitchFamily="18" charset="-127"/>
            </a:endParaRPr>
          </a:p>
          <a:p>
            <a:pPr algn="ctr"/>
            <a:r>
              <a:rPr lang="ru-RU" sz="1500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Н</a:t>
            </a:r>
          </a:p>
          <a:p>
            <a:pPr algn="ctr"/>
            <a:r>
              <a:rPr lang="ru-RU" sz="1500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Е</a:t>
            </a:r>
          </a:p>
          <a:p>
            <a:pPr algn="ctr"/>
            <a:r>
              <a:rPr lang="ru-RU" sz="1500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Р</a:t>
            </a:r>
          </a:p>
          <a:p>
            <a:pPr algn="ctr"/>
            <a:r>
              <a:rPr lang="ru-RU" sz="1500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В</a:t>
            </a:r>
          </a:p>
          <a:p>
            <a:pPr algn="ctr"/>
            <a:r>
              <a:rPr lang="ru-RU" sz="1500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Н</a:t>
            </a:r>
          </a:p>
          <a:p>
            <a:pPr algn="ctr"/>
            <a:r>
              <a:rPr lang="ru-RU" sz="1500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А</a:t>
            </a:r>
          </a:p>
          <a:p>
            <a:pPr algn="ctr"/>
            <a:r>
              <a:rPr lang="ru-RU" sz="1500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Я</a:t>
            </a:r>
          </a:p>
          <a:p>
            <a:pPr algn="ctr"/>
            <a:endParaRPr lang="ru-RU" sz="1500" b="1" dirty="0">
              <a:solidFill>
                <a:srgbClr val="FFFF00"/>
              </a:solidFill>
              <a:latin typeface="Batang" panose="02030600000101010101" pitchFamily="18" charset="-127"/>
              <a:ea typeface="Batang" panose="02030600000101010101" pitchFamily="18" charset="-127"/>
            </a:endParaRPr>
          </a:p>
          <a:p>
            <a:pPr algn="ctr"/>
            <a:r>
              <a:rPr lang="ru-RU" sz="1500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С</a:t>
            </a:r>
          </a:p>
          <a:p>
            <a:pPr algn="ctr"/>
            <a:r>
              <a:rPr lang="ru-RU" sz="1500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И</a:t>
            </a:r>
          </a:p>
          <a:p>
            <a:pPr algn="ctr"/>
            <a:r>
              <a:rPr lang="ru-RU" sz="1500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С</a:t>
            </a:r>
          </a:p>
          <a:p>
            <a:pPr algn="ctr"/>
            <a:r>
              <a:rPr lang="ru-RU" sz="1500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Т</a:t>
            </a:r>
          </a:p>
          <a:p>
            <a:pPr algn="ctr"/>
            <a:r>
              <a:rPr lang="ru-RU" sz="1500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Е</a:t>
            </a:r>
          </a:p>
          <a:p>
            <a:pPr algn="ctr"/>
            <a:r>
              <a:rPr lang="ru-RU" sz="1500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М</a:t>
            </a:r>
          </a:p>
          <a:p>
            <a:pPr algn="ctr"/>
            <a:r>
              <a:rPr lang="ru-RU" sz="1500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А</a:t>
            </a:r>
          </a:p>
        </p:txBody>
      </p:sp>
    </p:spTree>
    <p:extLst>
      <p:ext uri="{BB962C8B-B14F-4D97-AF65-F5344CB8AC3E}">
        <p14:creationId xmlns:p14="http://schemas.microsoft.com/office/powerpoint/2010/main" val="3725955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39255" y="1448052"/>
            <a:ext cx="4180832" cy="5137475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100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СОЦИАЛЬНАЯ </a:t>
            </a:r>
            <a:br>
              <a:rPr lang="ru-RU" sz="3100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</a:br>
            <a:r>
              <a:rPr lang="ru-RU" sz="3100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«ОДИЧАЛОСТЬ» </a:t>
            </a:r>
            <a:r>
              <a:rPr lang="ru-RU" sz="3100" b="1" dirty="0" smtClean="0">
                <a:latin typeface="Batang" panose="02030600000101010101" pitchFamily="18" charset="-127"/>
                <a:ea typeface="Batang" panose="02030600000101010101" pitchFamily="18" charset="-127"/>
              </a:rPr>
              <a:t>– </a:t>
            </a:r>
            <a:br>
              <a:rPr lang="ru-RU" sz="3100" b="1" dirty="0" smtClean="0">
                <a:latin typeface="Batang" panose="02030600000101010101" pitchFamily="18" charset="-127"/>
                <a:ea typeface="Batang" panose="02030600000101010101" pitchFamily="18" charset="-127"/>
              </a:rPr>
            </a:br>
            <a:r>
              <a:rPr lang="ru-RU" sz="3100" b="1" dirty="0" smtClean="0">
                <a:latin typeface="Batang" panose="02030600000101010101" pitchFamily="18" charset="-127"/>
                <a:ea typeface="Batang" panose="02030600000101010101" pitchFamily="18" charset="-127"/>
              </a:rPr>
              <a:t>ПОТЕРЯ НАВЫКОВ </a:t>
            </a:r>
            <a:br>
              <a:rPr lang="ru-RU" sz="3100" b="1" dirty="0" smtClean="0">
                <a:latin typeface="Batang" panose="02030600000101010101" pitchFamily="18" charset="-127"/>
                <a:ea typeface="Batang" panose="02030600000101010101" pitchFamily="18" charset="-127"/>
              </a:rPr>
            </a:br>
            <a:r>
              <a:rPr lang="ru-RU" sz="3100" b="1" dirty="0" smtClean="0">
                <a:latin typeface="Batang" panose="02030600000101010101" pitchFamily="18" charset="-127"/>
                <a:ea typeface="Batang" panose="02030600000101010101" pitchFamily="18" charset="-127"/>
              </a:rPr>
              <a:t>ПОВЕДЕНИЯ </a:t>
            </a:r>
            <a:br>
              <a:rPr lang="ru-RU" sz="3100" b="1" dirty="0" smtClean="0">
                <a:latin typeface="Batang" panose="02030600000101010101" pitchFamily="18" charset="-127"/>
                <a:ea typeface="Batang" panose="02030600000101010101" pitchFamily="18" charset="-127"/>
              </a:rPr>
            </a:br>
            <a:r>
              <a:rPr lang="ru-RU" sz="3100" b="1" dirty="0" smtClean="0">
                <a:latin typeface="Batang" panose="02030600000101010101" pitchFamily="18" charset="-127"/>
                <a:ea typeface="Batang" panose="02030600000101010101" pitchFamily="18" charset="-127"/>
              </a:rPr>
              <a:t>В ОБЩЕСТВЕ</a:t>
            </a:r>
            <a:br>
              <a:rPr lang="ru-RU" sz="3100" b="1" dirty="0" smtClean="0">
                <a:latin typeface="Batang" panose="02030600000101010101" pitchFamily="18" charset="-127"/>
                <a:ea typeface="Batang" panose="02030600000101010101" pitchFamily="18" charset="-127"/>
              </a:rPr>
            </a:br>
            <a:r>
              <a:rPr lang="ru-RU" sz="3100" b="1" dirty="0" smtClean="0">
                <a:latin typeface="Batang" panose="02030600000101010101" pitchFamily="18" charset="-127"/>
                <a:ea typeface="Batang" panose="02030600000101010101" pitchFamily="18" charset="-127"/>
              </a:rPr>
              <a:t/>
            </a:r>
            <a:br>
              <a:rPr lang="ru-RU" sz="3100" b="1" dirty="0" smtClean="0">
                <a:latin typeface="Batang" panose="02030600000101010101" pitchFamily="18" charset="-127"/>
                <a:ea typeface="Batang" panose="02030600000101010101" pitchFamily="18" charset="-127"/>
              </a:rPr>
            </a:br>
            <a:r>
              <a:rPr lang="ru-RU" sz="3100" b="1" dirty="0" err="1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ПРОГРЕСсИРОВАНИЕ</a:t>
            </a:r>
            <a:r>
              <a:rPr lang="ru-RU" sz="3100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/>
            </a:r>
            <a:br>
              <a:rPr lang="ru-RU" sz="3100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</a:br>
            <a:r>
              <a:rPr lang="ru-RU" sz="3100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СНИЖЕНИЯ</a:t>
            </a:r>
            <a:br>
              <a:rPr lang="ru-RU" sz="3100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</a:br>
            <a:r>
              <a:rPr lang="ru-RU" sz="3100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УМСТВЕННЫХ</a:t>
            </a:r>
            <a:br>
              <a:rPr lang="ru-RU" sz="3100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</a:br>
            <a:r>
              <a:rPr lang="ru-RU" sz="3100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СПОСОБНОСТЕЙ</a:t>
            </a:r>
            <a:r>
              <a:rPr lang="ru-RU" b="1" dirty="0" smtClean="0">
                <a:solidFill>
                  <a:srgbClr val="FFFF00"/>
                </a:solidFill>
              </a:rPr>
              <a:t/>
            </a:r>
            <a:br>
              <a:rPr lang="ru-RU" b="1" dirty="0" smtClean="0">
                <a:solidFill>
                  <a:srgbClr val="FFFF00"/>
                </a:solidFill>
              </a:rPr>
            </a:br>
            <a:endParaRPr lang="ru-RU" b="1" dirty="0">
              <a:solidFill>
                <a:srgbClr val="FFFF00"/>
              </a:solidFill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5147" y="601709"/>
            <a:ext cx="4056399" cy="5625452"/>
          </a:xfrm>
          <a:ln w="57150">
            <a:solidFill>
              <a:srgbClr val="FFC000"/>
            </a:solidFill>
          </a:ln>
        </p:spPr>
      </p:pic>
      <p:sp>
        <p:nvSpPr>
          <p:cNvPr id="3" name="TextBox 2"/>
          <p:cNvSpPr txBox="1"/>
          <p:nvPr/>
        </p:nvSpPr>
        <p:spPr>
          <a:xfrm>
            <a:off x="1016000" y="124613"/>
            <a:ext cx="562734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tang" panose="02030600000101010101" pitchFamily="18" charset="-127"/>
                <a:ea typeface="Batang" panose="02030600000101010101" pitchFamily="18" charset="-127"/>
              </a:rPr>
              <a:t>человек – существо социальное !!!</a:t>
            </a:r>
            <a:endParaRPr lang="ru-RU" sz="4000" b="1" dirty="0">
              <a:solidFill>
                <a:srgbClr val="FF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tang" panose="02030600000101010101" pitchFamily="18" charset="-127"/>
              <a:ea typeface="Batang" panose="02030600000101010101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19174" y="0"/>
            <a:ext cx="705014" cy="6740307"/>
          </a:xfrm>
          <a:prstGeom prst="rect">
            <a:avLst/>
          </a:prstGeom>
          <a:solidFill>
            <a:srgbClr val="00B050"/>
          </a:solidFill>
          <a:ln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Ц</a:t>
            </a:r>
          </a:p>
          <a:p>
            <a:pPr algn="ctr"/>
            <a:r>
              <a:rPr lang="ru-RU" sz="1600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Е</a:t>
            </a:r>
          </a:p>
          <a:p>
            <a:pPr algn="ctr"/>
            <a:r>
              <a:rPr lang="ru-RU" sz="1600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Н</a:t>
            </a:r>
          </a:p>
          <a:p>
            <a:pPr algn="ctr"/>
            <a:r>
              <a:rPr lang="ru-RU" sz="1600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Т</a:t>
            </a:r>
          </a:p>
          <a:p>
            <a:pPr algn="ctr"/>
            <a:r>
              <a:rPr lang="ru-RU" sz="1600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Р</a:t>
            </a:r>
          </a:p>
          <a:p>
            <a:pPr algn="ctr"/>
            <a:r>
              <a:rPr lang="ru-RU" sz="1600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А</a:t>
            </a:r>
          </a:p>
          <a:p>
            <a:pPr algn="ctr"/>
            <a:r>
              <a:rPr lang="ru-RU" sz="1600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Л</a:t>
            </a:r>
          </a:p>
          <a:p>
            <a:pPr algn="ctr"/>
            <a:r>
              <a:rPr lang="ru-RU" sz="1600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Ь</a:t>
            </a:r>
          </a:p>
          <a:p>
            <a:pPr algn="ctr"/>
            <a:r>
              <a:rPr lang="ru-RU" sz="1600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Н</a:t>
            </a:r>
          </a:p>
          <a:p>
            <a:pPr algn="ctr"/>
            <a:r>
              <a:rPr lang="ru-RU" sz="1600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А</a:t>
            </a:r>
          </a:p>
          <a:p>
            <a:pPr algn="ctr"/>
            <a:r>
              <a:rPr lang="ru-RU" sz="1600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Я</a:t>
            </a:r>
          </a:p>
          <a:p>
            <a:pPr algn="ctr"/>
            <a:endParaRPr lang="ru-RU" sz="1600" b="1" dirty="0" smtClean="0">
              <a:solidFill>
                <a:srgbClr val="FFFF00"/>
              </a:solidFill>
              <a:latin typeface="Batang" panose="02030600000101010101" pitchFamily="18" charset="-127"/>
              <a:ea typeface="Batang" panose="02030600000101010101" pitchFamily="18" charset="-127"/>
            </a:endParaRPr>
          </a:p>
          <a:p>
            <a:pPr algn="ctr"/>
            <a:r>
              <a:rPr lang="ru-RU" sz="1600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Н</a:t>
            </a:r>
          </a:p>
          <a:p>
            <a:pPr algn="ctr"/>
            <a:r>
              <a:rPr lang="ru-RU" sz="1600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Е</a:t>
            </a:r>
          </a:p>
          <a:p>
            <a:pPr algn="ctr"/>
            <a:r>
              <a:rPr lang="ru-RU" sz="1600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Р</a:t>
            </a:r>
          </a:p>
          <a:p>
            <a:pPr algn="ctr"/>
            <a:r>
              <a:rPr lang="ru-RU" sz="1600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В</a:t>
            </a:r>
          </a:p>
          <a:p>
            <a:pPr algn="ctr"/>
            <a:r>
              <a:rPr lang="ru-RU" sz="1600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Н</a:t>
            </a:r>
          </a:p>
          <a:p>
            <a:pPr algn="ctr"/>
            <a:r>
              <a:rPr lang="ru-RU" sz="1600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А</a:t>
            </a:r>
          </a:p>
          <a:p>
            <a:pPr algn="ctr"/>
            <a:r>
              <a:rPr lang="ru-RU" sz="1600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Я</a:t>
            </a:r>
          </a:p>
          <a:p>
            <a:pPr algn="ctr"/>
            <a:endParaRPr lang="ru-RU" sz="1600" b="1" dirty="0">
              <a:solidFill>
                <a:srgbClr val="FFFF00"/>
              </a:solidFill>
              <a:latin typeface="Batang" panose="02030600000101010101" pitchFamily="18" charset="-127"/>
              <a:ea typeface="Batang" panose="02030600000101010101" pitchFamily="18" charset="-127"/>
            </a:endParaRPr>
          </a:p>
          <a:p>
            <a:pPr algn="ctr"/>
            <a:r>
              <a:rPr lang="ru-RU" sz="1600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С</a:t>
            </a:r>
          </a:p>
          <a:p>
            <a:pPr algn="ctr"/>
            <a:r>
              <a:rPr lang="ru-RU" sz="1600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И</a:t>
            </a:r>
          </a:p>
          <a:p>
            <a:pPr algn="ctr"/>
            <a:r>
              <a:rPr lang="ru-RU" sz="1600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С</a:t>
            </a:r>
          </a:p>
          <a:p>
            <a:pPr algn="ctr"/>
            <a:r>
              <a:rPr lang="ru-RU" sz="1600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Т</a:t>
            </a:r>
          </a:p>
          <a:p>
            <a:pPr algn="ctr"/>
            <a:r>
              <a:rPr lang="ru-RU" sz="1600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Е</a:t>
            </a:r>
          </a:p>
          <a:p>
            <a:pPr algn="ctr"/>
            <a:r>
              <a:rPr lang="ru-RU" sz="1600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М</a:t>
            </a:r>
          </a:p>
          <a:p>
            <a:pPr algn="ctr"/>
            <a:r>
              <a:rPr lang="ru-RU" sz="1600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А</a:t>
            </a:r>
          </a:p>
        </p:txBody>
      </p:sp>
    </p:spTree>
    <p:extLst>
      <p:ext uri="{BB962C8B-B14F-4D97-AF65-F5344CB8AC3E}">
        <p14:creationId xmlns:p14="http://schemas.microsoft.com/office/powerpoint/2010/main" val="3760171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45878" y="188259"/>
            <a:ext cx="10131425" cy="2138082"/>
          </a:xfrm>
        </p:spPr>
        <p:txBody>
          <a:bodyPr>
            <a:noAutofit/>
          </a:bodyPr>
          <a:lstStyle/>
          <a:p>
            <a:r>
              <a:rPr lang="ru-RU" sz="2000" b="1" dirty="0" smtClean="0">
                <a:latin typeface="Batang" panose="02030600000101010101" pitchFamily="18" charset="-127"/>
                <a:ea typeface="Batang" panose="02030600000101010101" pitchFamily="18" charset="-127"/>
              </a:rPr>
              <a:t>Разный физический уровень общения, слушание одним ухом в положении лёжа на боку, положение на спине приводят к перенапряжению слуха, ЧТО</a:t>
            </a:r>
            <a:r>
              <a:rPr lang="ru-RU" sz="2000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 ПОНИЖАЕТ ОСТРОТУ СЛУХА.</a:t>
            </a:r>
            <a:br>
              <a:rPr lang="ru-RU" sz="2000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</a:br>
            <a:r>
              <a:rPr lang="ru-RU" sz="2000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/>
            </a:r>
            <a:br>
              <a:rPr lang="ru-RU" sz="2000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</a:br>
            <a:r>
              <a:rPr lang="ru-RU" sz="2000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ОТСУТСВИЕ СЛУХОВОГО АППАРАТА ИЛИ ЭЛЕМЕНТОВ ПИТАНИЯ К НЕМУ, ЗАГРЯЗНЕНИЕ СЛУХОВОГО АППАРАТА ИЛИ ЕГО НЕИСПРАВНОСТЬ</a:t>
            </a:r>
            <a:endParaRPr lang="ru-RU" sz="2000" b="1" dirty="0">
              <a:solidFill>
                <a:srgbClr val="FFFF00"/>
              </a:solidFill>
              <a:latin typeface="Batang" panose="02030600000101010101" pitchFamily="18" charset="-127"/>
              <a:ea typeface="Batang" panose="02030600000101010101" pitchFamily="18" charset="-127"/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3138" y="2562178"/>
            <a:ext cx="2348098" cy="4101614"/>
          </a:xfrm>
          <a:ln w="57150">
            <a:solidFill>
              <a:srgbClr val="FFC000"/>
            </a:solidFill>
          </a:ln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1590" y="2528754"/>
            <a:ext cx="4168462" cy="4168462"/>
          </a:xfrm>
          <a:ln w="57150">
            <a:solidFill>
              <a:srgbClr val="FFC000"/>
            </a:solidFill>
          </a:ln>
        </p:spPr>
      </p:pic>
      <p:sp>
        <p:nvSpPr>
          <p:cNvPr id="3" name="TextBox 2"/>
          <p:cNvSpPr txBox="1"/>
          <p:nvPr/>
        </p:nvSpPr>
        <p:spPr>
          <a:xfrm>
            <a:off x="412124" y="5142"/>
            <a:ext cx="786651" cy="7017306"/>
          </a:xfrm>
          <a:prstGeom prst="rect">
            <a:avLst/>
          </a:prstGeom>
          <a:solidFill>
            <a:srgbClr val="00B050"/>
          </a:solidFill>
          <a:ln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ru-RU" b="1" dirty="0" smtClean="0">
              <a:solidFill>
                <a:srgbClr val="FFFF00"/>
              </a:solidFill>
              <a:latin typeface="Batang" panose="02030600000101010101" pitchFamily="18" charset="-127"/>
              <a:ea typeface="Batang" panose="02030600000101010101" pitchFamily="18" charset="-127"/>
            </a:endParaRPr>
          </a:p>
          <a:p>
            <a:pPr algn="ctr"/>
            <a:endParaRPr lang="ru-RU" b="1" dirty="0" smtClean="0">
              <a:solidFill>
                <a:srgbClr val="FFFF00"/>
              </a:solidFill>
              <a:latin typeface="Batang" panose="02030600000101010101" pitchFamily="18" charset="-127"/>
              <a:ea typeface="Batang" panose="02030600000101010101" pitchFamily="18" charset="-127"/>
            </a:endParaRPr>
          </a:p>
          <a:p>
            <a:pPr algn="ctr"/>
            <a:endParaRPr lang="ru-RU" b="1" dirty="0">
              <a:solidFill>
                <a:srgbClr val="FFFF00"/>
              </a:solidFill>
              <a:latin typeface="Batang" panose="02030600000101010101" pitchFamily="18" charset="-127"/>
              <a:ea typeface="Batang" panose="02030600000101010101" pitchFamily="18" charset="-127"/>
            </a:endParaRPr>
          </a:p>
          <a:p>
            <a:pPr algn="ctr"/>
            <a:endParaRPr lang="ru-RU" b="1" dirty="0" smtClean="0">
              <a:solidFill>
                <a:srgbClr val="FFFF00"/>
              </a:solidFill>
              <a:latin typeface="Batang" panose="02030600000101010101" pitchFamily="18" charset="-127"/>
              <a:ea typeface="Batang" panose="02030600000101010101" pitchFamily="18" charset="-127"/>
            </a:endParaRPr>
          </a:p>
          <a:p>
            <a:pPr algn="ctr"/>
            <a:endParaRPr lang="ru-RU" b="1" dirty="0">
              <a:solidFill>
                <a:srgbClr val="FFFF00"/>
              </a:solidFill>
              <a:latin typeface="Batang" panose="02030600000101010101" pitchFamily="18" charset="-127"/>
              <a:ea typeface="Batang" panose="02030600000101010101" pitchFamily="18" charset="-127"/>
            </a:endParaRPr>
          </a:p>
          <a:p>
            <a:pPr algn="ctr"/>
            <a:endParaRPr lang="ru-RU" b="1" dirty="0" smtClean="0">
              <a:solidFill>
                <a:srgbClr val="FFFF00"/>
              </a:solidFill>
              <a:latin typeface="Batang" panose="02030600000101010101" pitchFamily="18" charset="-127"/>
              <a:ea typeface="Batang" panose="02030600000101010101" pitchFamily="18" charset="-127"/>
            </a:endParaRPr>
          </a:p>
          <a:p>
            <a:pPr algn="ctr"/>
            <a:r>
              <a:rPr lang="ru-RU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С</a:t>
            </a:r>
          </a:p>
          <a:p>
            <a:pPr algn="ctr"/>
            <a:endParaRPr lang="ru-RU" b="1" dirty="0">
              <a:solidFill>
                <a:srgbClr val="FFFF00"/>
              </a:solidFill>
              <a:latin typeface="Batang" panose="02030600000101010101" pitchFamily="18" charset="-127"/>
              <a:ea typeface="Batang" panose="02030600000101010101" pitchFamily="18" charset="-127"/>
            </a:endParaRPr>
          </a:p>
          <a:p>
            <a:pPr algn="ctr"/>
            <a:r>
              <a:rPr lang="ru-RU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Л</a:t>
            </a:r>
          </a:p>
          <a:p>
            <a:pPr algn="ctr"/>
            <a:endParaRPr lang="ru-RU" b="1" dirty="0">
              <a:solidFill>
                <a:srgbClr val="FFFF00"/>
              </a:solidFill>
              <a:latin typeface="Batang" panose="02030600000101010101" pitchFamily="18" charset="-127"/>
              <a:ea typeface="Batang" panose="02030600000101010101" pitchFamily="18" charset="-127"/>
            </a:endParaRPr>
          </a:p>
          <a:p>
            <a:pPr algn="ctr"/>
            <a:r>
              <a:rPr lang="ru-RU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У</a:t>
            </a:r>
          </a:p>
          <a:p>
            <a:pPr algn="ctr"/>
            <a:endParaRPr lang="ru-RU" b="1" dirty="0">
              <a:solidFill>
                <a:srgbClr val="FFFF00"/>
              </a:solidFill>
              <a:latin typeface="Batang" panose="02030600000101010101" pitchFamily="18" charset="-127"/>
              <a:ea typeface="Batang" panose="02030600000101010101" pitchFamily="18" charset="-127"/>
            </a:endParaRPr>
          </a:p>
          <a:p>
            <a:pPr algn="ctr"/>
            <a:r>
              <a:rPr lang="ru-RU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Х</a:t>
            </a:r>
          </a:p>
          <a:p>
            <a:pPr algn="ctr"/>
            <a:endParaRPr lang="ru-RU" b="1" dirty="0">
              <a:solidFill>
                <a:srgbClr val="FFFF00"/>
              </a:solidFill>
              <a:latin typeface="Batang" panose="02030600000101010101" pitchFamily="18" charset="-127"/>
              <a:ea typeface="Batang" panose="02030600000101010101" pitchFamily="18" charset="-127"/>
            </a:endParaRPr>
          </a:p>
          <a:p>
            <a:pPr algn="ctr"/>
            <a:endParaRPr lang="ru-RU" b="1" dirty="0" smtClean="0">
              <a:solidFill>
                <a:srgbClr val="FFFF00"/>
              </a:solidFill>
              <a:latin typeface="Batang" panose="02030600000101010101" pitchFamily="18" charset="-127"/>
              <a:ea typeface="Batang" panose="02030600000101010101" pitchFamily="18" charset="-127"/>
            </a:endParaRPr>
          </a:p>
          <a:p>
            <a:pPr algn="ctr"/>
            <a:endParaRPr lang="ru-RU" b="1" dirty="0">
              <a:solidFill>
                <a:srgbClr val="FFFF00"/>
              </a:solidFill>
              <a:latin typeface="Batang" panose="02030600000101010101" pitchFamily="18" charset="-127"/>
              <a:ea typeface="Batang" panose="02030600000101010101" pitchFamily="18" charset="-127"/>
            </a:endParaRPr>
          </a:p>
          <a:p>
            <a:pPr algn="ctr"/>
            <a:endParaRPr lang="ru-RU" b="1" dirty="0" smtClean="0">
              <a:solidFill>
                <a:srgbClr val="FFFF00"/>
              </a:solidFill>
              <a:latin typeface="Batang" panose="02030600000101010101" pitchFamily="18" charset="-127"/>
              <a:ea typeface="Batang" panose="02030600000101010101" pitchFamily="18" charset="-127"/>
            </a:endParaRPr>
          </a:p>
          <a:p>
            <a:pPr algn="ctr"/>
            <a:endParaRPr lang="ru-RU" sz="1200" b="1" dirty="0">
              <a:solidFill>
                <a:srgbClr val="FFFF00"/>
              </a:solidFill>
              <a:latin typeface="Batang" panose="02030600000101010101" pitchFamily="18" charset="-127"/>
              <a:ea typeface="Batang" panose="02030600000101010101" pitchFamily="18" charset="-127"/>
            </a:endParaRPr>
          </a:p>
          <a:p>
            <a:pPr algn="ctr"/>
            <a:endParaRPr lang="ru-RU" b="1" dirty="0" smtClean="0">
              <a:solidFill>
                <a:srgbClr val="FFFF00"/>
              </a:solidFill>
              <a:latin typeface="Batang" panose="02030600000101010101" pitchFamily="18" charset="-127"/>
              <a:ea typeface="Batang" panose="02030600000101010101" pitchFamily="18" charset="-127"/>
            </a:endParaRPr>
          </a:p>
          <a:p>
            <a:pPr algn="ctr"/>
            <a:endParaRPr lang="ru-RU" b="1" dirty="0">
              <a:solidFill>
                <a:srgbClr val="FFFF00"/>
              </a:solidFill>
              <a:latin typeface="Batang" panose="02030600000101010101" pitchFamily="18" charset="-127"/>
              <a:ea typeface="Batang" panose="02030600000101010101" pitchFamily="18" charset="-127"/>
            </a:endParaRPr>
          </a:p>
          <a:p>
            <a:pPr algn="ctr"/>
            <a:endParaRPr lang="ru-RU" b="1" dirty="0" smtClean="0">
              <a:solidFill>
                <a:srgbClr val="FFFF00"/>
              </a:solidFill>
              <a:latin typeface="Batang" panose="02030600000101010101" pitchFamily="18" charset="-127"/>
              <a:ea typeface="Batang" panose="02030600000101010101" pitchFamily="18" charset="-127"/>
            </a:endParaRPr>
          </a:p>
          <a:p>
            <a:pPr algn="ctr"/>
            <a:endParaRPr lang="ru-RU" b="1" dirty="0">
              <a:solidFill>
                <a:srgbClr val="FFFF00"/>
              </a:solidFill>
              <a:latin typeface="Batang" panose="02030600000101010101" pitchFamily="18" charset="-127"/>
              <a:ea typeface="Batang" panose="02030600000101010101" pitchFamily="18" charset="-127"/>
            </a:endParaRPr>
          </a:p>
          <a:p>
            <a:pPr algn="ctr"/>
            <a:endParaRPr lang="ru-RU" b="1" dirty="0" smtClean="0">
              <a:solidFill>
                <a:srgbClr val="FFFF00"/>
              </a:solidFill>
              <a:latin typeface="Batang" panose="02030600000101010101" pitchFamily="18" charset="-127"/>
              <a:ea typeface="Batang" panose="02030600000101010101" pitchFamily="18" charset="-127"/>
            </a:endParaRPr>
          </a:p>
          <a:p>
            <a:pPr algn="ctr"/>
            <a:endParaRPr lang="ru-RU" b="1" dirty="0">
              <a:solidFill>
                <a:srgbClr val="FFFF00"/>
              </a:solidFill>
              <a:latin typeface="Batang" panose="02030600000101010101" pitchFamily="18" charset="-127"/>
              <a:ea typeface="Batang" panose="02030600000101010101" pitchFamily="18" charset="-127"/>
            </a:endParaRPr>
          </a:p>
          <a:p>
            <a:pPr algn="ctr"/>
            <a:endParaRPr lang="ru-RU" b="1" dirty="0" smtClean="0">
              <a:solidFill>
                <a:srgbClr val="FFFF00"/>
              </a:solidFill>
              <a:latin typeface="Batang" panose="02030600000101010101" pitchFamily="18" charset="-127"/>
              <a:ea typeface="Batang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17850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65730" y="5142"/>
            <a:ext cx="10338468" cy="1661374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Ослабление остроты зрения</a:t>
            </a:r>
            <a:r>
              <a:rPr lang="ru-RU" sz="2000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/>
            </a:r>
            <a:br>
              <a:rPr lang="ru-RU" sz="2000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</a:br>
            <a:r>
              <a:rPr lang="ru-RU" sz="2000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/>
            </a:r>
            <a:br>
              <a:rPr lang="ru-RU" sz="2000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</a:br>
            <a:r>
              <a:rPr lang="ru-RU" sz="2000" b="1" dirty="0" smtClean="0">
                <a:latin typeface="Batang" panose="02030600000101010101" pitchFamily="18" charset="-127"/>
                <a:ea typeface="Batang" panose="02030600000101010101" pitchFamily="18" charset="-127"/>
              </a:rPr>
              <a:t>Если человек не смотрит в даль, ограничен 4-мя стенами палаты</a:t>
            </a:r>
            <a:br>
              <a:rPr lang="ru-RU" sz="2000" b="1" dirty="0" smtClean="0">
                <a:latin typeface="Batang" panose="02030600000101010101" pitchFamily="18" charset="-127"/>
                <a:ea typeface="Batang" panose="02030600000101010101" pitchFamily="18" charset="-127"/>
              </a:rPr>
            </a:br>
            <a:r>
              <a:rPr lang="ru-RU" sz="2000" b="1" dirty="0" smtClean="0">
                <a:latin typeface="Batang" panose="02030600000101010101" pitchFamily="18" charset="-127"/>
                <a:ea typeface="Batang" panose="02030600000101010101" pitchFamily="18" charset="-127"/>
              </a:rPr>
              <a:t> и смотрит только из положения лёжа, то зрение слабеет</a:t>
            </a:r>
            <a:endParaRPr lang="ru-RU" sz="2000" b="1" dirty="0">
              <a:latin typeface="Batang" panose="02030600000101010101" pitchFamily="18" charset="-127"/>
              <a:ea typeface="Batang" panose="02030600000101010101" pitchFamily="18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12124" y="5142"/>
            <a:ext cx="786651" cy="6740307"/>
          </a:xfrm>
          <a:prstGeom prst="rect">
            <a:avLst/>
          </a:prstGeom>
          <a:solidFill>
            <a:srgbClr val="00B050"/>
          </a:solidFill>
          <a:ln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ru-RU" b="1" dirty="0" smtClean="0">
              <a:solidFill>
                <a:srgbClr val="FFFF00"/>
              </a:solidFill>
              <a:latin typeface="Batang" panose="02030600000101010101" pitchFamily="18" charset="-127"/>
              <a:ea typeface="Batang" panose="02030600000101010101" pitchFamily="18" charset="-127"/>
            </a:endParaRPr>
          </a:p>
          <a:p>
            <a:pPr algn="ctr"/>
            <a:endParaRPr lang="ru-RU" b="1" dirty="0" smtClean="0">
              <a:solidFill>
                <a:srgbClr val="FFFF00"/>
              </a:solidFill>
              <a:latin typeface="Batang" panose="02030600000101010101" pitchFamily="18" charset="-127"/>
              <a:ea typeface="Batang" panose="02030600000101010101" pitchFamily="18" charset="-127"/>
            </a:endParaRPr>
          </a:p>
          <a:p>
            <a:pPr algn="ctr"/>
            <a:endParaRPr lang="ru-RU" b="1" dirty="0">
              <a:solidFill>
                <a:srgbClr val="FFFF00"/>
              </a:solidFill>
              <a:latin typeface="Batang" panose="02030600000101010101" pitchFamily="18" charset="-127"/>
              <a:ea typeface="Batang" panose="02030600000101010101" pitchFamily="18" charset="-127"/>
            </a:endParaRPr>
          </a:p>
          <a:p>
            <a:pPr algn="ctr"/>
            <a:endParaRPr lang="ru-RU" b="1" dirty="0" smtClean="0">
              <a:solidFill>
                <a:srgbClr val="FFFF00"/>
              </a:solidFill>
              <a:latin typeface="Batang" panose="02030600000101010101" pitchFamily="18" charset="-127"/>
              <a:ea typeface="Batang" panose="02030600000101010101" pitchFamily="18" charset="-127"/>
            </a:endParaRPr>
          </a:p>
          <a:p>
            <a:pPr algn="ctr"/>
            <a:endParaRPr lang="ru-RU" b="1" dirty="0">
              <a:solidFill>
                <a:srgbClr val="FFFF00"/>
              </a:solidFill>
              <a:latin typeface="Batang" panose="02030600000101010101" pitchFamily="18" charset="-127"/>
              <a:ea typeface="Batang" panose="02030600000101010101" pitchFamily="18" charset="-127"/>
            </a:endParaRPr>
          </a:p>
          <a:p>
            <a:pPr algn="ctr"/>
            <a:r>
              <a:rPr lang="ru-RU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З</a:t>
            </a:r>
          </a:p>
          <a:p>
            <a:pPr algn="ctr"/>
            <a:endParaRPr lang="ru-RU" b="1" dirty="0">
              <a:solidFill>
                <a:srgbClr val="FFFF00"/>
              </a:solidFill>
              <a:latin typeface="Batang" panose="02030600000101010101" pitchFamily="18" charset="-127"/>
              <a:ea typeface="Batang" panose="02030600000101010101" pitchFamily="18" charset="-127"/>
            </a:endParaRPr>
          </a:p>
          <a:p>
            <a:pPr algn="ctr"/>
            <a:r>
              <a:rPr lang="ru-RU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Р</a:t>
            </a:r>
          </a:p>
          <a:p>
            <a:pPr algn="ctr"/>
            <a:endParaRPr lang="ru-RU" b="1" dirty="0">
              <a:solidFill>
                <a:srgbClr val="FFFF00"/>
              </a:solidFill>
              <a:latin typeface="Batang" panose="02030600000101010101" pitchFamily="18" charset="-127"/>
              <a:ea typeface="Batang" panose="02030600000101010101" pitchFamily="18" charset="-127"/>
            </a:endParaRPr>
          </a:p>
          <a:p>
            <a:pPr algn="ctr"/>
            <a:r>
              <a:rPr lang="ru-RU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Е</a:t>
            </a:r>
          </a:p>
          <a:p>
            <a:pPr algn="ctr"/>
            <a:endParaRPr lang="ru-RU" b="1" dirty="0">
              <a:solidFill>
                <a:srgbClr val="FFFF00"/>
              </a:solidFill>
              <a:latin typeface="Batang" panose="02030600000101010101" pitchFamily="18" charset="-127"/>
              <a:ea typeface="Batang" panose="02030600000101010101" pitchFamily="18" charset="-127"/>
            </a:endParaRPr>
          </a:p>
          <a:p>
            <a:pPr algn="ctr"/>
            <a:r>
              <a:rPr lang="ru-RU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Н</a:t>
            </a:r>
          </a:p>
          <a:p>
            <a:pPr algn="ctr"/>
            <a:endParaRPr lang="ru-RU" b="1" dirty="0">
              <a:solidFill>
                <a:srgbClr val="FFFF00"/>
              </a:solidFill>
              <a:latin typeface="Batang" panose="02030600000101010101" pitchFamily="18" charset="-127"/>
              <a:ea typeface="Batang" panose="02030600000101010101" pitchFamily="18" charset="-127"/>
            </a:endParaRPr>
          </a:p>
          <a:p>
            <a:pPr algn="ctr"/>
            <a:r>
              <a:rPr lang="ru-RU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И</a:t>
            </a:r>
          </a:p>
          <a:p>
            <a:pPr algn="ctr"/>
            <a:endParaRPr lang="ru-RU" b="1" dirty="0">
              <a:solidFill>
                <a:srgbClr val="FFFF00"/>
              </a:solidFill>
              <a:latin typeface="Batang" panose="02030600000101010101" pitchFamily="18" charset="-127"/>
              <a:ea typeface="Batang" panose="02030600000101010101" pitchFamily="18" charset="-127"/>
            </a:endParaRPr>
          </a:p>
          <a:p>
            <a:pPr algn="ctr"/>
            <a:r>
              <a:rPr lang="ru-RU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Е </a:t>
            </a:r>
          </a:p>
          <a:p>
            <a:pPr algn="ctr"/>
            <a:endParaRPr lang="ru-RU" b="1" dirty="0">
              <a:solidFill>
                <a:srgbClr val="FFFF00"/>
              </a:solidFill>
              <a:latin typeface="Batang" panose="02030600000101010101" pitchFamily="18" charset="-127"/>
              <a:ea typeface="Batang" panose="02030600000101010101" pitchFamily="18" charset="-127"/>
            </a:endParaRPr>
          </a:p>
          <a:p>
            <a:pPr algn="ctr"/>
            <a:endParaRPr lang="ru-RU" b="1" dirty="0" smtClean="0">
              <a:solidFill>
                <a:srgbClr val="FFFF00"/>
              </a:solidFill>
              <a:latin typeface="Batang" panose="02030600000101010101" pitchFamily="18" charset="-127"/>
              <a:ea typeface="Batang" panose="02030600000101010101" pitchFamily="18" charset="-127"/>
            </a:endParaRPr>
          </a:p>
          <a:p>
            <a:pPr algn="ctr"/>
            <a:endParaRPr lang="ru-RU" b="1" dirty="0">
              <a:solidFill>
                <a:srgbClr val="FFFF00"/>
              </a:solidFill>
              <a:latin typeface="Batang" panose="02030600000101010101" pitchFamily="18" charset="-127"/>
              <a:ea typeface="Batang" panose="02030600000101010101" pitchFamily="18" charset="-127"/>
            </a:endParaRPr>
          </a:p>
          <a:p>
            <a:pPr algn="ctr"/>
            <a:endParaRPr lang="ru-RU" b="1" dirty="0" smtClean="0">
              <a:solidFill>
                <a:srgbClr val="FFFF00"/>
              </a:solidFill>
              <a:latin typeface="Batang" panose="02030600000101010101" pitchFamily="18" charset="-127"/>
              <a:ea typeface="Batang" panose="02030600000101010101" pitchFamily="18" charset="-127"/>
            </a:endParaRPr>
          </a:p>
          <a:p>
            <a:pPr algn="ctr"/>
            <a:endParaRPr lang="ru-RU" b="1" dirty="0">
              <a:solidFill>
                <a:srgbClr val="FFFF00"/>
              </a:solidFill>
              <a:latin typeface="Batang" panose="02030600000101010101" pitchFamily="18" charset="-127"/>
              <a:ea typeface="Batang" panose="02030600000101010101" pitchFamily="18" charset="-127"/>
            </a:endParaRPr>
          </a:p>
          <a:p>
            <a:pPr algn="ctr"/>
            <a:endParaRPr lang="ru-RU" b="1" dirty="0" smtClean="0">
              <a:solidFill>
                <a:srgbClr val="FFFF00"/>
              </a:solidFill>
              <a:latin typeface="Batang" panose="02030600000101010101" pitchFamily="18" charset="-127"/>
              <a:ea typeface="Batang" panose="02030600000101010101" pitchFamily="18" charset="-127"/>
            </a:endParaRPr>
          </a:p>
          <a:p>
            <a:pPr algn="ctr"/>
            <a:endParaRPr lang="ru-RU" b="1" dirty="0">
              <a:solidFill>
                <a:srgbClr val="FFFF00"/>
              </a:solidFill>
              <a:latin typeface="Batang" panose="02030600000101010101" pitchFamily="18" charset="-127"/>
              <a:ea typeface="Batang" panose="02030600000101010101" pitchFamily="18" charset="-127"/>
            </a:endParaRPr>
          </a:p>
          <a:p>
            <a:pPr algn="ctr"/>
            <a:endParaRPr lang="ru-RU" b="1" dirty="0" smtClean="0">
              <a:solidFill>
                <a:srgbClr val="FFFF00"/>
              </a:solidFill>
              <a:latin typeface="Batang" panose="02030600000101010101" pitchFamily="18" charset="-127"/>
              <a:ea typeface="Batang" panose="02030600000101010101" pitchFamily="18" charset="-127"/>
            </a:endParaRPr>
          </a:p>
        </p:txBody>
      </p:sp>
      <p:pic>
        <p:nvPicPr>
          <p:cNvPr id="9" name="Объект 8"/>
          <p:cNvPicPr>
            <a:picLocks noGrp="1" noChangeAspect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71" t="5333" b="6047"/>
          <a:stretch/>
        </p:blipFill>
        <p:spPr>
          <a:xfrm>
            <a:off x="1815353" y="1990165"/>
            <a:ext cx="5176596" cy="3590365"/>
          </a:xfrm>
          <a:ln w="76200">
            <a:solidFill>
              <a:srgbClr val="FFC000"/>
            </a:solidFill>
          </a:ln>
        </p:spPr>
      </p:pic>
      <p:pic>
        <p:nvPicPr>
          <p:cNvPr id="8" name="Объект 7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3947" y="3375295"/>
            <a:ext cx="4238886" cy="2812670"/>
          </a:xfrm>
          <a:ln w="76200">
            <a:solidFill>
              <a:srgbClr val="FFC000"/>
            </a:solidFill>
          </a:ln>
        </p:spPr>
      </p:pic>
    </p:spTree>
    <p:extLst>
      <p:ext uri="{BB962C8B-B14F-4D97-AF65-F5344CB8AC3E}">
        <p14:creationId xmlns:p14="http://schemas.microsoft.com/office/powerpoint/2010/main" val="4028055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577" y="174172"/>
            <a:ext cx="11706896" cy="1509485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000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Обращение за помощью в личной гигиене, при физиологических отправлениях и некорректное поведение персонала приводит к </a:t>
            </a:r>
            <a:br>
              <a:rPr lang="ru-RU" sz="2000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</a:br>
            <a:r>
              <a:rPr lang="ru-RU" sz="2400" b="1" dirty="0" err="1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ПОДАВЛЕНИю</a:t>
            </a:r>
            <a:r>
              <a:rPr lang="ru-RU" sz="2400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 ЧУВСТВА личного ДОСТОИНСТВА,</a:t>
            </a:r>
            <a:br>
              <a:rPr lang="ru-RU" sz="2400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</a:br>
            <a:r>
              <a:rPr lang="ru-RU" sz="2400" b="1" dirty="0" err="1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СНИЖЕНИю</a:t>
            </a:r>
            <a:r>
              <a:rPr lang="ru-RU" sz="2400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 УВАЖЕНИЯ К СЕБЕ и </a:t>
            </a:r>
            <a:br>
              <a:rPr lang="ru-RU" sz="2400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</a:br>
            <a:r>
              <a:rPr lang="ru-RU" sz="2400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 </a:t>
            </a:r>
            <a:r>
              <a:rPr lang="ru-RU" sz="2400" b="1" dirty="0" err="1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ОТКАЗу</a:t>
            </a:r>
            <a:r>
              <a:rPr lang="ru-RU" sz="2400" b="1" dirty="0" smtClean="0">
                <a:solidFill>
                  <a:srgbClr val="FFFF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 ОТ реабилитации и ухода</a:t>
            </a:r>
            <a:endParaRPr lang="ru-RU" sz="2400" b="1" dirty="0">
              <a:solidFill>
                <a:srgbClr val="FFFF00"/>
              </a:solidFill>
              <a:latin typeface="Batang" panose="02030600000101010101" pitchFamily="18" charset="-127"/>
              <a:ea typeface="Batang" panose="02030600000101010101" pitchFamily="18" charset="-127"/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2822" y="2142067"/>
            <a:ext cx="6336405" cy="3634295"/>
          </a:xfrm>
          <a:ln w="76200">
            <a:solidFill>
              <a:srgbClr val="FF0000"/>
            </a:solidFill>
          </a:ln>
        </p:spPr>
      </p:pic>
      <p:sp>
        <p:nvSpPr>
          <p:cNvPr id="3" name="TextBox 2"/>
          <p:cNvSpPr txBox="1"/>
          <p:nvPr/>
        </p:nvSpPr>
        <p:spPr>
          <a:xfrm>
            <a:off x="660042" y="5988000"/>
            <a:ext cx="111143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i="1" dirty="0" smtClean="0">
                <a:solidFill>
                  <a:srgbClr val="FFC000"/>
                </a:solidFill>
              </a:rPr>
              <a:t>Милость оказанная душе, гораздо больше милости, оказанной </a:t>
            </a:r>
            <a:r>
              <a:rPr lang="ru-RU" sz="2800" i="1" dirty="0" smtClean="0">
                <a:solidFill>
                  <a:srgbClr val="FFC000"/>
                </a:solidFill>
              </a:rPr>
              <a:t>телу</a:t>
            </a:r>
            <a:endParaRPr lang="ru-RU" i="1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111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2181" y="126051"/>
            <a:ext cx="10584873" cy="482446"/>
          </a:xfrm>
        </p:spPr>
        <p:txBody>
          <a:bodyPr>
            <a:normAutofit fontScale="90000"/>
          </a:bodyPr>
          <a:lstStyle/>
          <a:p>
            <a:pPr algn="ctr"/>
            <a:endParaRPr lang="ru-RU" b="1" dirty="0">
              <a:solidFill>
                <a:srgbClr val="00B0F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203200" y="1119519"/>
            <a:ext cx="6160655" cy="5738481"/>
          </a:xfrm>
        </p:spPr>
        <p:txBody>
          <a:bodyPr>
            <a:normAutofit fontScale="25000" lnSpcReduction="20000"/>
          </a:bodyPr>
          <a:lstStyle/>
          <a:p>
            <a:pPr>
              <a:buFont typeface="Arial" panose="020B0604020202020204" pitchFamily="34" charset="0"/>
              <a:buChar char="•"/>
            </a:pPr>
            <a:endParaRPr lang="ru-RU" sz="6400" dirty="0" smtClean="0">
              <a:solidFill>
                <a:srgbClr val="FFFF00"/>
              </a:solidFill>
            </a:endParaRPr>
          </a:p>
          <a:p>
            <a:pPr marL="0" indent="0">
              <a:buNone/>
            </a:pPr>
            <a:endParaRPr lang="ru-RU" sz="6400" dirty="0" smtClean="0">
              <a:solidFill>
                <a:srgbClr val="FFFF00"/>
              </a:solidFill>
            </a:endParaRPr>
          </a:p>
          <a:p>
            <a:pPr marL="0" indent="0">
              <a:buNone/>
            </a:pPr>
            <a:endParaRPr lang="ru-RU" sz="6400" dirty="0" smtClean="0">
              <a:solidFill>
                <a:srgbClr val="FFFF00"/>
              </a:solidFill>
            </a:endParaRPr>
          </a:p>
          <a:p>
            <a:pPr>
              <a:lnSpc>
                <a:spcPts val="24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8000" dirty="0" smtClean="0">
                <a:solidFill>
                  <a:srgbClr val="FFFF00"/>
                </a:solidFill>
              </a:rPr>
              <a:t>01</a:t>
            </a:r>
            <a:r>
              <a:rPr lang="ru-RU" sz="8000" dirty="0">
                <a:solidFill>
                  <a:srgbClr val="FFFF00"/>
                </a:solidFill>
              </a:rPr>
              <a:t>.  </a:t>
            </a:r>
            <a:r>
              <a:rPr lang="en-AU" sz="8000" dirty="0" err="1">
                <a:solidFill>
                  <a:srgbClr val="FFFF00"/>
                </a:solidFill>
              </a:rPr>
              <a:t>опрелости</a:t>
            </a:r>
            <a:endParaRPr lang="ru-RU" sz="8000" dirty="0">
              <a:solidFill>
                <a:srgbClr val="FFFF00"/>
              </a:solidFill>
            </a:endParaRPr>
          </a:p>
          <a:p>
            <a:pPr>
              <a:lnSpc>
                <a:spcPts val="2400"/>
              </a:lnSpc>
              <a:spcAft>
                <a:spcPts val="0"/>
              </a:spcAft>
            </a:pPr>
            <a:r>
              <a:rPr lang="ru-RU" sz="8000" dirty="0">
                <a:solidFill>
                  <a:srgbClr val="FFFF00"/>
                </a:solidFill>
              </a:rPr>
              <a:t>02.  пролежни</a:t>
            </a:r>
          </a:p>
          <a:p>
            <a:pPr>
              <a:lnSpc>
                <a:spcPts val="2400"/>
              </a:lnSpc>
              <a:spcAft>
                <a:spcPts val="0"/>
              </a:spcAft>
            </a:pPr>
            <a:r>
              <a:rPr lang="ru-RU" sz="8000" dirty="0">
                <a:solidFill>
                  <a:srgbClr val="FFFF00"/>
                </a:solidFill>
              </a:rPr>
              <a:t>03.  мацерации</a:t>
            </a:r>
          </a:p>
          <a:p>
            <a:pPr>
              <a:lnSpc>
                <a:spcPts val="2400"/>
              </a:lnSpc>
              <a:spcAft>
                <a:spcPts val="0"/>
              </a:spcAft>
            </a:pPr>
            <a:r>
              <a:rPr lang="ru-RU" sz="8000" dirty="0"/>
              <a:t>04.   образование тромба</a:t>
            </a:r>
          </a:p>
          <a:p>
            <a:pPr>
              <a:lnSpc>
                <a:spcPts val="2400"/>
              </a:lnSpc>
              <a:spcAft>
                <a:spcPts val="0"/>
              </a:spcAft>
            </a:pPr>
            <a:r>
              <a:rPr lang="ru-RU" sz="8000" dirty="0"/>
              <a:t>05.  ортостатический коллапс</a:t>
            </a:r>
          </a:p>
          <a:p>
            <a:pPr>
              <a:lnSpc>
                <a:spcPts val="2400"/>
              </a:lnSpc>
              <a:spcAft>
                <a:spcPts val="0"/>
              </a:spcAft>
            </a:pPr>
            <a:r>
              <a:rPr lang="ru-RU" sz="8000" dirty="0"/>
              <a:t>06.   обморок</a:t>
            </a:r>
          </a:p>
          <a:p>
            <a:pPr>
              <a:lnSpc>
                <a:spcPts val="2400"/>
              </a:lnSpc>
              <a:spcAft>
                <a:spcPts val="0"/>
              </a:spcAft>
            </a:pPr>
            <a:r>
              <a:rPr lang="ru-RU" sz="8000" dirty="0">
                <a:solidFill>
                  <a:srgbClr val="FFFF00"/>
                </a:solidFill>
              </a:rPr>
              <a:t>07.   застойная (</a:t>
            </a:r>
            <a:r>
              <a:rPr lang="ru-RU" sz="8000" dirty="0" smtClean="0">
                <a:solidFill>
                  <a:srgbClr val="FFFF00"/>
                </a:solidFill>
              </a:rPr>
              <a:t>гипостатическая) пневмония</a:t>
            </a:r>
            <a:endParaRPr lang="ru-RU" sz="8000" dirty="0">
              <a:solidFill>
                <a:srgbClr val="FFFF00"/>
              </a:solidFill>
            </a:endParaRPr>
          </a:p>
          <a:p>
            <a:pPr>
              <a:lnSpc>
                <a:spcPts val="2400"/>
              </a:lnSpc>
              <a:spcAft>
                <a:spcPts val="0"/>
              </a:spcAft>
            </a:pPr>
            <a:r>
              <a:rPr lang="ru-RU" sz="8000" dirty="0"/>
              <a:t>08.   </a:t>
            </a:r>
            <a:r>
              <a:rPr lang="ru-RU" sz="8000" dirty="0" smtClean="0"/>
              <a:t>запоры</a:t>
            </a:r>
          </a:p>
          <a:p>
            <a:pPr>
              <a:lnSpc>
                <a:spcPts val="2400"/>
              </a:lnSpc>
              <a:spcAft>
                <a:spcPts val="0"/>
              </a:spcAft>
            </a:pPr>
            <a:r>
              <a:rPr lang="ru-RU" sz="8000" dirty="0" smtClean="0"/>
              <a:t>09.   диспепсия</a:t>
            </a:r>
          </a:p>
          <a:p>
            <a:pPr>
              <a:lnSpc>
                <a:spcPts val="2400"/>
              </a:lnSpc>
              <a:spcAft>
                <a:spcPts val="0"/>
              </a:spcAft>
            </a:pPr>
            <a:r>
              <a:rPr lang="ru-RU" sz="8000" dirty="0" smtClean="0"/>
              <a:t>10.   диарея</a:t>
            </a:r>
            <a:endParaRPr lang="ru-RU" sz="8000" dirty="0"/>
          </a:p>
          <a:p>
            <a:pPr>
              <a:lnSpc>
                <a:spcPts val="2400"/>
              </a:lnSpc>
              <a:spcAft>
                <a:spcPts val="0"/>
              </a:spcAft>
            </a:pPr>
            <a:r>
              <a:rPr lang="ru-RU" sz="8000" dirty="0" smtClean="0"/>
              <a:t>11.   </a:t>
            </a:r>
            <a:r>
              <a:rPr lang="ru-RU" sz="8000" dirty="0"/>
              <a:t>стоматит</a:t>
            </a:r>
          </a:p>
          <a:p>
            <a:pPr>
              <a:lnSpc>
                <a:spcPts val="2400"/>
              </a:lnSpc>
              <a:spcAft>
                <a:spcPts val="0"/>
              </a:spcAft>
            </a:pPr>
            <a:r>
              <a:rPr lang="ru-RU" sz="8000" dirty="0" smtClean="0"/>
              <a:t>12.    </a:t>
            </a:r>
            <a:r>
              <a:rPr lang="ru-RU" sz="8000" dirty="0"/>
              <a:t>паротит</a:t>
            </a:r>
          </a:p>
          <a:p>
            <a:pPr>
              <a:lnSpc>
                <a:spcPts val="2400"/>
              </a:lnSpc>
              <a:spcAft>
                <a:spcPts val="0"/>
              </a:spcAft>
            </a:pPr>
            <a:r>
              <a:rPr lang="ru-RU" sz="8000" dirty="0" smtClean="0">
                <a:solidFill>
                  <a:srgbClr val="FFFF00"/>
                </a:solidFill>
              </a:rPr>
              <a:t>13.   </a:t>
            </a:r>
            <a:r>
              <a:rPr lang="ru-RU" sz="8000" dirty="0">
                <a:solidFill>
                  <a:srgbClr val="FFFF00"/>
                </a:solidFill>
              </a:rPr>
              <a:t>атрофия мышц</a:t>
            </a:r>
          </a:p>
          <a:p>
            <a:pPr>
              <a:lnSpc>
                <a:spcPts val="2400"/>
              </a:lnSpc>
              <a:spcAft>
                <a:spcPts val="0"/>
              </a:spcAft>
            </a:pPr>
            <a:r>
              <a:rPr lang="ru-RU" sz="8000" dirty="0" smtClean="0"/>
              <a:t>14.   </a:t>
            </a:r>
            <a:r>
              <a:rPr lang="ru-RU" sz="8000" dirty="0" err="1"/>
              <a:t>тугоподвижность</a:t>
            </a:r>
            <a:r>
              <a:rPr lang="ru-RU" sz="8000" dirty="0"/>
              <a:t> и </a:t>
            </a:r>
            <a:r>
              <a:rPr lang="ru-RU" sz="8000" dirty="0" smtClean="0"/>
              <a:t>болезненность </a:t>
            </a:r>
            <a:r>
              <a:rPr lang="ru-RU" sz="8000" dirty="0" smtClean="0"/>
              <a:t>суставов</a:t>
            </a:r>
            <a:endParaRPr lang="ru-RU" sz="8000" dirty="0"/>
          </a:p>
          <a:p>
            <a:pPr>
              <a:lnSpc>
                <a:spcPts val="2400"/>
              </a:lnSpc>
              <a:spcAft>
                <a:spcPts val="0"/>
              </a:spcAft>
            </a:pPr>
            <a:r>
              <a:rPr lang="ru-RU" sz="8000" dirty="0" smtClean="0"/>
              <a:t>15.   </a:t>
            </a:r>
            <a:r>
              <a:rPr lang="ru-RU" sz="8000" dirty="0"/>
              <a:t>контрактуры</a:t>
            </a:r>
          </a:p>
          <a:p>
            <a:pPr>
              <a:lnSpc>
                <a:spcPts val="2400"/>
              </a:lnSpc>
              <a:spcAft>
                <a:spcPts val="0"/>
              </a:spcAft>
            </a:pPr>
            <a:r>
              <a:rPr lang="ru-RU" sz="8000" dirty="0" smtClean="0"/>
              <a:t>16.   </a:t>
            </a:r>
            <a:r>
              <a:rPr lang="ru-RU" sz="8000" dirty="0"/>
              <a:t>«конская стопа» </a:t>
            </a:r>
            <a:endParaRPr lang="ru-RU" sz="8000" dirty="0" smtClean="0"/>
          </a:p>
          <a:p>
            <a:pPr>
              <a:lnSpc>
                <a:spcPts val="2400"/>
              </a:lnSpc>
              <a:spcAft>
                <a:spcPts val="0"/>
              </a:spcAft>
            </a:pPr>
            <a:r>
              <a:rPr lang="ru-RU" sz="8000" dirty="0" smtClean="0"/>
              <a:t>17.   анкилоз</a:t>
            </a:r>
          </a:p>
          <a:p>
            <a:pPr>
              <a:lnSpc>
                <a:spcPts val="2400"/>
              </a:lnSpc>
              <a:spcAft>
                <a:spcPts val="0"/>
              </a:spcAft>
            </a:pPr>
            <a:r>
              <a:rPr lang="ru-RU" sz="8000" dirty="0" smtClean="0">
                <a:solidFill>
                  <a:srgbClr val="FFFF00"/>
                </a:solidFill>
              </a:rPr>
              <a:t>18.   остеопороз</a:t>
            </a:r>
            <a:endParaRPr lang="ru-RU" sz="8000" dirty="0">
              <a:solidFill>
                <a:srgbClr val="FFFF00"/>
              </a:solidFill>
            </a:endParaRPr>
          </a:p>
          <a:p>
            <a:endParaRPr lang="ru-RU" sz="6400" dirty="0" smtClean="0">
              <a:solidFill>
                <a:srgbClr val="FFFF00"/>
              </a:solidFill>
            </a:endParaRPr>
          </a:p>
          <a:p>
            <a:endParaRPr lang="ru-RU" sz="6400" dirty="0">
              <a:solidFill>
                <a:srgbClr val="FFFF00"/>
              </a:solidFill>
            </a:endParaRPr>
          </a:p>
          <a:p>
            <a:pPr marL="0" indent="0">
              <a:buNone/>
            </a:pPr>
            <a:endParaRPr lang="ru-RU" sz="6400" dirty="0" smtClean="0"/>
          </a:p>
          <a:p>
            <a:endParaRPr lang="ru-RU" sz="6400" dirty="0">
              <a:solidFill>
                <a:srgbClr val="FFFF00"/>
              </a:solidFill>
            </a:endParaRPr>
          </a:p>
          <a:p>
            <a:endParaRPr lang="ru-RU" sz="6400" dirty="0"/>
          </a:p>
          <a:p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602686" y="300853"/>
            <a:ext cx="5227092" cy="6857999"/>
          </a:xfrm>
        </p:spPr>
        <p:txBody>
          <a:bodyPr>
            <a:normAutofit fontScale="25000" lnSpcReduction="20000"/>
          </a:bodyPr>
          <a:lstStyle/>
          <a:p>
            <a:pPr>
              <a:lnSpc>
                <a:spcPts val="24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8000" dirty="0" smtClean="0">
                <a:solidFill>
                  <a:srgbClr val="FFFF00"/>
                </a:solidFill>
              </a:rPr>
              <a:t>19.  снижение выработки тромбоцитов</a:t>
            </a:r>
          </a:p>
          <a:p>
            <a:pPr>
              <a:lnSpc>
                <a:spcPts val="24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8000" dirty="0" smtClean="0">
                <a:solidFill>
                  <a:srgbClr val="FFFF00"/>
                </a:solidFill>
              </a:rPr>
              <a:t>20.   </a:t>
            </a:r>
            <a:r>
              <a:rPr lang="ru-RU" sz="8000" dirty="0">
                <a:solidFill>
                  <a:srgbClr val="FFFF00"/>
                </a:solidFill>
              </a:rPr>
              <a:t>спонтанные кровотечения</a:t>
            </a:r>
          </a:p>
          <a:p>
            <a:pPr>
              <a:lnSpc>
                <a:spcPts val="2400"/>
              </a:lnSpc>
              <a:spcAft>
                <a:spcPts val="0"/>
              </a:spcAft>
            </a:pPr>
            <a:r>
              <a:rPr lang="ru-RU" sz="8000" dirty="0" smtClean="0"/>
              <a:t>21.   </a:t>
            </a:r>
            <a:r>
              <a:rPr lang="ru-RU" sz="8000" dirty="0"/>
              <a:t>образование камней в почках</a:t>
            </a:r>
          </a:p>
          <a:p>
            <a:pPr>
              <a:lnSpc>
                <a:spcPts val="2400"/>
              </a:lnSpc>
              <a:spcAft>
                <a:spcPts val="0"/>
              </a:spcAft>
            </a:pPr>
            <a:r>
              <a:rPr lang="ru-RU" sz="8000" dirty="0" smtClean="0"/>
              <a:t>22.    нефункциональное недержание </a:t>
            </a:r>
            <a:r>
              <a:rPr lang="ru-RU" sz="8000" dirty="0"/>
              <a:t>мочи</a:t>
            </a:r>
          </a:p>
          <a:p>
            <a:pPr>
              <a:lnSpc>
                <a:spcPts val="2400"/>
              </a:lnSpc>
              <a:spcAft>
                <a:spcPts val="0"/>
              </a:spcAft>
            </a:pPr>
            <a:r>
              <a:rPr lang="ru-RU" sz="8000" dirty="0" smtClean="0">
                <a:solidFill>
                  <a:srgbClr val="FFFF00"/>
                </a:solidFill>
              </a:rPr>
              <a:t>23.   </a:t>
            </a:r>
            <a:r>
              <a:rPr lang="ru-RU" sz="8000" dirty="0">
                <a:solidFill>
                  <a:srgbClr val="FFFF00"/>
                </a:solidFill>
              </a:rPr>
              <a:t>бессонница</a:t>
            </a:r>
          </a:p>
          <a:p>
            <a:pPr>
              <a:lnSpc>
                <a:spcPts val="2400"/>
              </a:lnSpc>
              <a:spcAft>
                <a:spcPts val="0"/>
              </a:spcAft>
            </a:pPr>
            <a:r>
              <a:rPr lang="ru-RU" sz="8000" dirty="0" smtClean="0">
                <a:solidFill>
                  <a:srgbClr val="FFFF00"/>
                </a:solidFill>
              </a:rPr>
              <a:t>24.   </a:t>
            </a:r>
            <a:r>
              <a:rPr lang="ru-RU" sz="8000" dirty="0">
                <a:solidFill>
                  <a:srgbClr val="FFFF00"/>
                </a:solidFill>
              </a:rPr>
              <a:t>раздражительность</a:t>
            </a:r>
          </a:p>
          <a:p>
            <a:pPr>
              <a:lnSpc>
                <a:spcPts val="2400"/>
              </a:lnSpc>
              <a:spcAft>
                <a:spcPts val="0"/>
              </a:spcAft>
            </a:pPr>
            <a:r>
              <a:rPr lang="ru-RU" sz="8000" dirty="0" smtClean="0">
                <a:solidFill>
                  <a:srgbClr val="FFFF00"/>
                </a:solidFill>
              </a:rPr>
              <a:t>25.   депрессия</a:t>
            </a:r>
          </a:p>
          <a:p>
            <a:pPr>
              <a:lnSpc>
                <a:spcPts val="2400"/>
              </a:lnSpc>
              <a:spcAft>
                <a:spcPts val="0"/>
              </a:spcAft>
            </a:pPr>
            <a:r>
              <a:rPr lang="ru-RU" sz="8000" dirty="0" smtClean="0"/>
              <a:t>26.   раннее постоянное пребывание в</a:t>
            </a:r>
          </a:p>
          <a:p>
            <a:pPr marL="0" indent="0">
              <a:lnSpc>
                <a:spcPts val="2400"/>
              </a:lnSpc>
              <a:spcAft>
                <a:spcPts val="0"/>
              </a:spcAft>
              <a:buNone/>
            </a:pPr>
            <a:r>
              <a:rPr lang="ru-RU" sz="8000" dirty="0"/>
              <a:t> </a:t>
            </a:r>
            <a:r>
              <a:rPr lang="ru-RU" sz="8000" dirty="0" smtClean="0"/>
              <a:t>             постели</a:t>
            </a:r>
            <a:endParaRPr lang="ru-RU" sz="8000" dirty="0"/>
          </a:p>
          <a:p>
            <a:pPr>
              <a:lnSpc>
                <a:spcPts val="2400"/>
              </a:lnSpc>
              <a:spcAft>
                <a:spcPts val="0"/>
              </a:spcAft>
            </a:pPr>
            <a:r>
              <a:rPr lang="ru-RU" sz="8000" dirty="0" smtClean="0"/>
              <a:t>27.   </a:t>
            </a:r>
            <a:r>
              <a:rPr lang="ru-RU" sz="8000" dirty="0"/>
              <a:t>социальная «одичалость»</a:t>
            </a:r>
          </a:p>
          <a:p>
            <a:pPr>
              <a:lnSpc>
                <a:spcPts val="2400"/>
              </a:lnSpc>
              <a:spcAft>
                <a:spcPts val="0"/>
              </a:spcAft>
            </a:pPr>
            <a:r>
              <a:rPr lang="ru-RU" sz="8000" dirty="0" smtClean="0"/>
              <a:t>28.   </a:t>
            </a:r>
            <a:r>
              <a:rPr lang="ru-RU" sz="8000" dirty="0"/>
              <a:t>прогрессирование </a:t>
            </a:r>
            <a:r>
              <a:rPr lang="ru-RU" sz="8000" dirty="0" smtClean="0"/>
              <a:t>снижения </a:t>
            </a:r>
          </a:p>
          <a:p>
            <a:pPr marL="0" indent="0">
              <a:lnSpc>
                <a:spcPts val="2400"/>
              </a:lnSpc>
              <a:spcAft>
                <a:spcPts val="0"/>
              </a:spcAft>
              <a:buNone/>
            </a:pPr>
            <a:r>
              <a:rPr lang="ru-RU" sz="8000" dirty="0"/>
              <a:t> </a:t>
            </a:r>
            <a:r>
              <a:rPr lang="ru-RU" sz="8000" dirty="0" smtClean="0"/>
              <a:t>            умственных  возможностей</a:t>
            </a:r>
            <a:endParaRPr lang="ru-RU" sz="8000" dirty="0"/>
          </a:p>
          <a:p>
            <a:pPr>
              <a:lnSpc>
                <a:spcPts val="2400"/>
              </a:lnSpc>
              <a:spcAft>
                <a:spcPts val="0"/>
              </a:spcAft>
            </a:pPr>
            <a:r>
              <a:rPr lang="ru-RU" sz="8000" dirty="0" smtClean="0">
                <a:solidFill>
                  <a:srgbClr val="FFFF00"/>
                </a:solidFill>
              </a:rPr>
              <a:t>29.   снижение остроты </a:t>
            </a:r>
            <a:r>
              <a:rPr lang="ru-RU" sz="8000" dirty="0">
                <a:solidFill>
                  <a:srgbClr val="FFFF00"/>
                </a:solidFill>
              </a:rPr>
              <a:t>слуха</a:t>
            </a:r>
          </a:p>
          <a:p>
            <a:pPr>
              <a:lnSpc>
                <a:spcPts val="2400"/>
              </a:lnSpc>
              <a:spcAft>
                <a:spcPts val="0"/>
              </a:spcAft>
            </a:pPr>
            <a:r>
              <a:rPr lang="ru-RU" sz="8000" dirty="0" smtClean="0">
                <a:solidFill>
                  <a:srgbClr val="FFFF00"/>
                </a:solidFill>
              </a:rPr>
              <a:t>30.    слуховой аппарат: неисправность, </a:t>
            </a:r>
            <a:r>
              <a:rPr lang="ru-RU" sz="8000" dirty="0">
                <a:solidFill>
                  <a:srgbClr val="FFFF00"/>
                </a:solidFill>
              </a:rPr>
              <a:t> </a:t>
            </a:r>
            <a:r>
              <a:rPr lang="ru-RU" sz="8000" dirty="0" smtClean="0">
                <a:solidFill>
                  <a:srgbClr val="FFFF00"/>
                </a:solidFill>
              </a:rPr>
              <a:t>  </a:t>
            </a:r>
          </a:p>
          <a:p>
            <a:pPr marL="0" indent="0">
              <a:lnSpc>
                <a:spcPts val="2400"/>
              </a:lnSpc>
              <a:spcAft>
                <a:spcPts val="0"/>
              </a:spcAft>
              <a:buNone/>
            </a:pPr>
            <a:r>
              <a:rPr lang="ru-RU" sz="8000" dirty="0">
                <a:solidFill>
                  <a:srgbClr val="FFFF00"/>
                </a:solidFill>
              </a:rPr>
              <a:t> </a:t>
            </a:r>
            <a:r>
              <a:rPr lang="ru-RU" sz="8000" dirty="0" smtClean="0">
                <a:solidFill>
                  <a:srgbClr val="FFFF00"/>
                </a:solidFill>
              </a:rPr>
              <a:t>              загрязнение, отсутствие эл. питания</a:t>
            </a:r>
          </a:p>
          <a:p>
            <a:pPr>
              <a:lnSpc>
                <a:spcPts val="24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8000" dirty="0" smtClean="0"/>
              <a:t>31    снижение остроты зрения</a:t>
            </a:r>
            <a:endParaRPr lang="ru-RU" sz="8000" dirty="0"/>
          </a:p>
          <a:p>
            <a:pPr>
              <a:lnSpc>
                <a:spcPts val="2400"/>
              </a:lnSpc>
              <a:spcAft>
                <a:spcPts val="0"/>
              </a:spcAft>
            </a:pPr>
            <a:r>
              <a:rPr lang="ru-RU" sz="8000" dirty="0" smtClean="0">
                <a:solidFill>
                  <a:srgbClr val="FFFF00"/>
                </a:solidFill>
              </a:rPr>
              <a:t>32.   </a:t>
            </a:r>
            <a:r>
              <a:rPr lang="ru-RU" sz="8000" dirty="0">
                <a:solidFill>
                  <a:srgbClr val="FFFF00"/>
                </a:solidFill>
              </a:rPr>
              <a:t>подавление чувства </a:t>
            </a:r>
            <a:r>
              <a:rPr lang="ru-RU" sz="8000" dirty="0" smtClean="0">
                <a:solidFill>
                  <a:srgbClr val="FFFF00"/>
                </a:solidFill>
              </a:rPr>
              <a:t>личного</a:t>
            </a:r>
          </a:p>
          <a:p>
            <a:pPr marL="0" indent="0">
              <a:lnSpc>
                <a:spcPts val="2400"/>
              </a:lnSpc>
              <a:spcAft>
                <a:spcPts val="0"/>
              </a:spcAft>
              <a:buNone/>
            </a:pPr>
            <a:r>
              <a:rPr lang="ru-RU" sz="8000" dirty="0">
                <a:solidFill>
                  <a:srgbClr val="FFFF00"/>
                </a:solidFill>
              </a:rPr>
              <a:t> </a:t>
            </a:r>
            <a:r>
              <a:rPr lang="ru-RU" sz="8000" dirty="0" smtClean="0">
                <a:solidFill>
                  <a:srgbClr val="FFFF00"/>
                </a:solidFill>
              </a:rPr>
              <a:t>            </a:t>
            </a:r>
            <a:r>
              <a:rPr lang="ru-RU" sz="8000" dirty="0">
                <a:solidFill>
                  <a:srgbClr val="FFFF00"/>
                </a:solidFill>
              </a:rPr>
              <a:t>достоинства</a:t>
            </a:r>
          </a:p>
          <a:p>
            <a:pPr>
              <a:lnSpc>
                <a:spcPts val="2400"/>
              </a:lnSpc>
              <a:spcAft>
                <a:spcPts val="0"/>
              </a:spcAft>
            </a:pPr>
            <a:r>
              <a:rPr lang="ru-RU" sz="8000" dirty="0" smtClean="0">
                <a:solidFill>
                  <a:srgbClr val="FFFF00"/>
                </a:solidFill>
              </a:rPr>
              <a:t>33.   </a:t>
            </a:r>
            <a:r>
              <a:rPr lang="ru-RU" sz="8000" dirty="0">
                <a:solidFill>
                  <a:srgbClr val="FFFF00"/>
                </a:solidFill>
              </a:rPr>
              <a:t>снижение уважения к себе</a:t>
            </a:r>
          </a:p>
          <a:p>
            <a:pPr>
              <a:lnSpc>
                <a:spcPts val="2400"/>
              </a:lnSpc>
              <a:spcAft>
                <a:spcPts val="0"/>
              </a:spcAft>
            </a:pPr>
            <a:r>
              <a:rPr lang="ru-RU" sz="8000" dirty="0" smtClean="0">
                <a:solidFill>
                  <a:srgbClr val="FFFF00"/>
                </a:solidFill>
              </a:rPr>
              <a:t>34.   </a:t>
            </a:r>
            <a:r>
              <a:rPr lang="ru-RU" sz="8000" dirty="0">
                <a:solidFill>
                  <a:srgbClr val="FFFF00"/>
                </a:solidFill>
              </a:rPr>
              <a:t>отказ от </a:t>
            </a:r>
            <a:r>
              <a:rPr lang="ru-RU" sz="8000" dirty="0" smtClean="0">
                <a:solidFill>
                  <a:srgbClr val="FFFF00"/>
                </a:solidFill>
              </a:rPr>
              <a:t>реабилитации и ухода</a:t>
            </a:r>
            <a:endParaRPr lang="ru-RU" sz="8000" dirty="0">
              <a:solidFill>
                <a:srgbClr val="FFFF00"/>
              </a:solidFill>
            </a:endParaRPr>
          </a:p>
          <a:p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2244436" y="101723"/>
            <a:ext cx="90701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rgbClr val="00B0F0"/>
                </a:solidFill>
              </a:rPr>
              <a:t>ПРОБЛЕМЫ МАЛОПОДВИЖНОСТИ</a:t>
            </a:r>
            <a:endParaRPr lang="ru-RU" sz="3200" b="1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6218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25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25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25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25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25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25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25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25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125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125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1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1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10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10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10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10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1000" fill="hold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1000" fill="hold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750" fill="hold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750" fill="hold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750" fill="hold"/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750" fill="hold"/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3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3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3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3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1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1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1" dur="1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2" dur="1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1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8" dur="1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3" dur="1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4" dur="1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9" dur="1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0" dur="1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5" dur="125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6" dur="125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1" dur="125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2" dur="125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7" dur="1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8" dur="1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1" dur="1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2" dur="1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7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8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9" fill="hold">
                      <p:stCondLst>
                        <p:cond delay="indefinite"/>
                      </p:stCondLst>
                      <p:childTnLst>
                        <p:par>
                          <p:cTn id="170" fill="hold">
                            <p:stCondLst>
                              <p:cond delay="0"/>
                            </p:stCondLst>
                            <p:childTnLst>
                              <p:par>
                                <p:cTn id="17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3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4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7" dur="10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8" dur="10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9" fill="hold">
                      <p:stCondLst>
                        <p:cond delay="indefinite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3" dur="1000" fill="hold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4" dur="1000" fill="hold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5" fill="hold">
                      <p:stCondLst>
                        <p:cond delay="indefinite"/>
                      </p:stCondLst>
                      <p:childTnLst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9" dur="750" fill="hold"/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0" dur="750" fill="hold"/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3" dur="750" fill="hold"/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4" dur="750" fill="hold"/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5" fill="hold">
                      <p:stCondLst>
                        <p:cond delay="indefinite"/>
                      </p:stCondLst>
                      <p:childTnLst>
                        <p:par>
                          <p:cTn id="196" fill="hold">
                            <p:stCondLst>
                              <p:cond delay="0"/>
                            </p:stCondLst>
                            <p:childTnLst>
                              <p:par>
                                <p:cTn id="19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9" dur="750" fill="hold"/>
                                        <p:tgtEl>
                                          <p:spTgt spid="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0" dur="750" fill="hold"/>
                                        <p:tgtEl>
                                          <p:spTgt spid="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1" fill="hold">
                      <p:stCondLst>
                        <p:cond delay="indefinite"/>
                      </p:stCondLst>
                      <p:childTnLst>
                        <p:par>
                          <p:cTn id="202" fill="hold">
                            <p:stCondLst>
                              <p:cond delay="0"/>
                            </p:stCondLst>
                            <p:childTnLst>
                              <p:par>
                                <p:cTn id="20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5" dur="750" fill="hold"/>
                                        <p:tgtEl>
                                          <p:spTgt spid="4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6" dur="750" fill="hold"/>
                                        <p:tgtEl>
                                          <p:spTgt spid="4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9" dur="750" fill="hold"/>
                                        <p:tgtEl>
                                          <p:spTgt spid="4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0" dur="750" fill="hold"/>
                                        <p:tgtEl>
                                          <p:spTgt spid="4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1" fill="hold">
                      <p:stCondLst>
                        <p:cond delay="indefinite"/>
                      </p:stCondLst>
                      <p:childTnLst>
                        <p:par>
                          <p:cTn id="212" fill="hold">
                            <p:stCondLst>
                              <p:cond delay="0"/>
                            </p:stCondLst>
                            <p:childTnLst>
                              <p:par>
                                <p:cTn id="2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5" dur="500" fill="hold"/>
                                        <p:tgtEl>
                                          <p:spTgt spid="4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6" dur="500" fill="hold"/>
                                        <p:tgtEl>
                                          <p:spTgt spid="4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7" fill="hold">
                      <p:stCondLst>
                        <p:cond delay="indefinite"/>
                      </p:stCondLst>
                      <p:childTnLst>
                        <p:par>
                          <p:cTn id="218" fill="hold">
                            <p:stCondLst>
                              <p:cond delay="0"/>
                            </p:stCondLst>
                            <p:childTnLst>
                              <p:par>
                                <p:cTn id="2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1" dur="500" fill="hold"/>
                                        <p:tgtEl>
                                          <p:spTgt spid="4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2" dur="500" fill="hold"/>
                                        <p:tgtEl>
                                          <p:spTgt spid="4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31831" y="746975"/>
            <a:ext cx="8885395" cy="4082602"/>
          </a:xfrm>
        </p:spPr>
        <p:txBody>
          <a:bodyPr>
            <a:normAutofit/>
          </a:bodyPr>
          <a:lstStyle/>
          <a:p>
            <a:pPr algn="ctr"/>
            <a:r>
              <a:rPr lang="ru-RU" sz="4800" b="1" dirty="0" smtClean="0">
                <a:solidFill>
                  <a:srgbClr val="FFFF00"/>
                </a:solidFill>
              </a:rPr>
              <a:t>БЛАГОДАРЮ   ЗА   ВНИМАНИЕ</a:t>
            </a:r>
            <a:endParaRPr lang="ru-RU" sz="48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06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ебеса">
  <a:themeElements>
    <a:clrScheme name="Celestial">
      <a:dk1>
        <a:sysClr val="windowText" lastClr="000000"/>
      </a:dk1>
      <a:lt1>
        <a:sysClr val="window" lastClr="FFFFFF"/>
      </a:lt1>
      <a:dk2>
        <a:srgbClr val="18276C"/>
      </a:dk2>
      <a:lt2>
        <a:srgbClr val="EBEBEB"/>
      </a:lt2>
      <a:accent1>
        <a:srgbClr val="AC3EC1"/>
      </a:accent1>
      <a:accent2>
        <a:srgbClr val="477BD1"/>
      </a:accent2>
      <a:accent3>
        <a:srgbClr val="46B298"/>
      </a:accent3>
      <a:accent4>
        <a:srgbClr val="90BA4C"/>
      </a:accent4>
      <a:accent5>
        <a:srgbClr val="DD9D31"/>
      </a:accent5>
      <a:accent6>
        <a:srgbClr val="E25247"/>
      </a:accent6>
      <a:hlink>
        <a:srgbClr val="C573D2"/>
      </a:hlink>
      <a:folHlink>
        <a:srgbClr val="CCAEE8"/>
      </a:folHlink>
    </a:clrScheme>
    <a:fontScheme name="Celestial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elestial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82000"/>
                <a:alpha val="7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0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1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6000"/>
                <a:hueMod val="100000"/>
                <a:satMod val="180000"/>
                <a:lumMod val="110000"/>
              </a:schemeClr>
            </a:gs>
            <a:gs pos="100000">
              <a:schemeClr val="phClr">
                <a:shade val="96000"/>
                <a:satMod val="160000"/>
                <a:lumMod val="100000"/>
              </a:schemeClr>
            </a:gs>
          </a:gsLst>
          <a:lin ang="4740000" scaled="1"/>
        </a:gradFill>
        <a:blipFill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Celestial" id="{C4BB2A3D-0E93-4C5F-B0D2-9D3FCE089CC5}" vid="{42E5908D-19A2-46FD-89FA-638B126129E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TM03457452[[fn=Небесная]]</Template>
  <TotalTime>1052</TotalTime>
  <Words>1137</Words>
  <Application>Microsoft Office PowerPoint</Application>
  <PresentationFormat>Произвольный</PresentationFormat>
  <Paragraphs>735</Paragraphs>
  <Slides>32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32</vt:i4>
      </vt:variant>
    </vt:vector>
  </HeadingPairs>
  <TitlesOfParts>
    <vt:vector size="33" baseType="lpstr">
      <vt:lpstr>Небеса</vt:lpstr>
      <vt:lpstr>Презентация PowerPoint</vt:lpstr>
      <vt:lpstr>Презентация PowerPoint</vt:lpstr>
      <vt:lpstr>ОПРЕЛОСТЬ – ВОСПАЛЕНИЕ В СКЛАДКАХ                       КОЖИ</vt:lpstr>
      <vt:lpstr>МАЦЕРАЦИЯ – изменение кожи ОТ  длительного  ВОЗДЕЙСТВИЯ  ВЛАГИ</vt:lpstr>
      <vt:lpstr>ПРОЛЕЖНИ – ОМЕРТВЕНИЕ МЯГКИХ ТКАНЕЙ В МЕСТАХ  костных  выступов  в  результате  СДАВЛЕНИЯ, трения или сдвига</vt:lpstr>
      <vt:lpstr>ОБРАЗОВАНИЕ ТРОМБА  В ГЛУБОКИХ ВЕНАХ НОГ</vt:lpstr>
      <vt:lpstr>ОРТОСТАТИЧЕСКИЙ КОЛЛАПС – РЕЗКОЕ СНИЖЕНИЕ АРТЕРИАЛЬНОГО ДАВЛЕНИЯ  при усаживании или вставании (вертикализации)</vt:lpstr>
      <vt:lpstr>ОБМОРОК- КРАТКОВРЕМЕННАЯ ПОТЕРЯ СОЗНАНИЯ</vt:lpstr>
      <vt:lpstr>ЗАСТОЙНАЯ (ГИПОСТАТИЧЕСКАЯ) ПНЕВМОНИЯ-ВОСПАЛЕНИЕ ЛЁГКИХ  по причине застоя крови и жидкости в низлежащих отделах лёгких</vt:lpstr>
      <vt:lpstr>Запоры  –  замедленное,  затруднённое  или  систематически  недостаточное  опорожнение  кишечника</vt:lpstr>
      <vt:lpstr>ДИСПЕПСИЯ – НАРУШЕНИЕ ПИЩЕВАРЕНИЯ</vt:lpstr>
      <vt:lpstr>Диарея - стул  более  3-х  раз  в  сутки,  обычно водянистый</vt:lpstr>
      <vt:lpstr>СТОМАТИТ – ВОСПАЛЕНИЕ    СЛИЗИСТОЙ                       ОБОЛОЧКИ    РТА</vt:lpstr>
      <vt:lpstr>ПАРОТИТ – неинфекционное  ВОСПАЛЕНИЕ                   ОКОЛОУШНОЙ СЛЮННОЙ ЖЕЛЕЗЫ</vt:lpstr>
      <vt:lpstr>АТРОФИЯ МЫШЦ – снижение  МЫШЕЧНОЙ                        мАССЫ  с  потерей ФУНКЦИй</vt:lpstr>
      <vt:lpstr>ТУГОПОДВИЖНОСТЬ   И  БОЛЕЗНЕННОСТЬ СУСТАВОВ</vt:lpstr>
      <vt:lpstr>КОНТРАКТУРА – ОГРАНИЧЕНИЕ АКТИВНЫХ И ПАССИВНЫХ ПРОИЗВОЛЬНЫХ ДВИЖЕНИЙ В СУСТАВАХ </vt:lpstr>
      <vt:lpstr>«КОНСКАЯ СТОПА» – ОТВИСШАЯ СТОПА </vt:lpstr>
      <vt:lpstr>АНКИЛОЗ – ПОЛНОЕ ПРЕКРАЩЕНИЕ  АКТИВНЫХ И ПАССИВНЫХ ПРОИЗВОЛЬНЫХ ДВИЖЕНИЙ В СУСТАВАХ, ПО ПРИЧИНЕ СРАЩЕНИЯ СУСТАВНЫХ КОНЦОВ КОСТЕЙ   </vt:lpstr>
      <vt:lpstr>ОСТЕОПОРОЗ – УМЕНЬШЕНИЕ ПЛОТНОСТИ КОСТНОЙ ТКАНИ</vt:lpstr>
      <vt:lpstr>СНИЖЕНИЕ ВЫРАБОТКИ ТРОМБОЦИТОВ             (ТРОМБОЦИТОПЕНИЯ)</vt:lpstr>
      <vt:lpstr>СПОНТАННЫЕ КРОВОТЕЧЕНИЯ – НЕЗНАЧИТЕЛЬНЫЕ , НО ДЛИТЕЛЬНЫЕ КРОВОТЕЧЕНИЯ ИЗ СЛИЗИСТЫХ ОБОЛОЧЕК </vt:lpstr>
      <vt:lpstr>ОБРАЗОВАНИЕ КАМНЕЙ В ПОЧКАХ</vt:lpstr>
      <vt:lpstr>Нефункциональное НЕДЕРЖАНИЕ МОЧИ</vt:lpstr>
      <vt:lpstr>БЕССОННИЦА    по ночам из-за дневного продолжительного сна                                                               РАЗДРАЖИТЕЛЬНОСТЬ                                             бессонницы                                                                           ДЕПРЕССИЯ                                                                                 ДЕПРЕССИЯ</vt:lpstr>
      <vt:lpstr>РАННЕЕ ПОСТОЯННОЕ ПРЕБЫВАНИЕ В ПОСТЕЛИ  ДЛЯ  ПАЦИЕНТОВ ИМЕЮЩИХ ПРОГРЕССИРУЮЩИЕ  ЗАБОЛЕВАНИЯ ЦЕНТРАЛЬНОЙ НЕРВНОЙ СИСТЕМЫ (РАССЕЯННЫЙ СКЛЕРОЗ, БОЛЕЗНЬ ПАРКИНСОНА И ДР.)</vt:lpstr>
      <vt:lpstr>СОЦИАЛЬНАЯ  «ОДИЧАЛОСТЬ» –  ПОТЕРЯ НАВЫКОВ  ПОВЕДЕНИЯ  В ОБЩЕСТВЕ  ПРОГРЕСсИРОВАНИЕ СНИЖЕНИЯ УМСТВЕННЫХ СПОСОБНОСТЕЙ </vt:lpstr>
      <vt:lpstr>Разный физический уровень общения, слушание одним ухом в положении лёжа на боку, положение на спине приводят к перенапряжению слуха, ЧТО ПОНИЖАЕТ ОСТРОТУ СЛУХА.  ОТСУТСВИЕ СЛУХОВОГО АППАРАТА ИЛИ ЭЛЕМЕНТОВ ПИТАНИЯ К НЕМУ, ЗАГРЯЗНЕНИЕ СЛУХОВОГО АППАРАТА ИЛИ ЕГО НЕИСПРАВНОСТЬ</vt:lpstr>
      <vt:lpstr>Ослабление остроты зрения  Если человек не смотрит в даль, ограничен 4-мя стенами палаты  и смотрит только из положения лёжа, то зрение слабеет</vt:lpstr>
      <vt:lpstr>Обращение за помощью в личной гигиене, при физиологических отправлениях и некорректное поведение персонала приводит к  ПОДАВЛЕНИю ЧУВСТВА личного ДОСТОИНСТВА, СНИЖЕНИю УВАЖЕНИЯ К СЕБЕ и   ОТКАЗу ОТ реабилитации и ухода</vt:lpstr>
      <vt:lpstr>Презентация PowerPoint</vt:lpstr>
      <vt:lpstr>БЛАГОДАРЮ   ЗА   ВНИМАНИЕ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нет</dc:creator>
  <cp:lastModifiedBy>Admin</cp:lastModifiedBy>
  <cp:revision>110</cp:revision>
  <dcterms:created xsi:type="dcterms:W3CDTF">2015-12-22T18:59:02Z</dcterms:created>
  <dcterms:modified xsi:type="dcterms:W3CDTF">2020-09-07T06:49:28Z</dcterms:modified>
</cp:coreProperties>
</file>