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8" r:id="rId2"/>
    <p:sldId id="263" r:id="rId3"/>
    <p:sldId id="287" r:id="rId4"/>
    <p:sldId id="272" r:id="rId5"/>
    <p:sldId id="270" r:id="rId6"/>
    <p:sldId id="273" r:id="rId7"/>
    <p:sldId id="274" r:id="rId8"/>
    <p:sldId id="28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76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8591" y="1858498"/>
            <a:ext cx="9286240" cy="300736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</a:rPr>
              <a:t>Особенности кормления при дисфагии                     </a:t>
            </a:r>
            <a:endParaRPr lang="ru-RU" sz="5400" b="1" dirty="0">
              <a:solidFill>
                <a:srgbClr val="FFFF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58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2336800"/>
            <a:ext cx="8534400" cy="365759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4852" y="-12783"/>
            <a:ext cx="8726984" cy="1322154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/>
              <a:t>Т Е С Т      </a:t>
            </a:r>
            <a:r>
              <a:rPr lang="ru-RU" sz="3200" b="1" dirty="0" err="1" smtClean="0"/>
              <a:t>Т</a:t>
            </a:r>
            <a:r>
              <a:rPr lang="ru-RU" sz="3200" b="1" dirty="0" smtClean="0"/>
              <a:t> Р Ё Х     Г Л О Т К О В  </a:t>
            </a:r>
          </a:p>
          <a:p>
            <a:pPr marL="0" indent="0" algn="ctr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/>
              <a:t>  </a:t>
            </a:r>
            <a:r>
              <a:rPr lang="ru-RU" sz="2800" b="1" i="1" dirty="0" smtClean="0">
                <a:solidFill>
                  <a:srgbClr val="FFFF00"/>
                </a:solidFill>
              </a:rPr>
              <a:t>пациента    разбудить,   посадить !!!</a:t>
            </a:r>
            <a:endParaRPr lang="ru-RU" sz="2800" b="1" i="1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C:\Users\Lenovo\AppData\Local\Microsoft\Windows\INetCache\Content.Word\6 корм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1" y="1604095"/>
            <a:ext cx="2481142" cy="213789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</p:pic>
      <p:pic>
        <p:nvPicPr>
          <p:cNvPr id="5" name="Рисунок 4" descr="C:\Users\Lenovo\AppData\Local\Microsoft\Windows\INetCache\Content.Word\7 корм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601" y="1604095"/>
            <a:ext cx="4807957" cy="445007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</p:pic>
      <p:pic>
        <p:nvPicPr>
          <p:cNvPr id="6" name="Рисунок 5" descr="C:\Users\Lenovo\AppData\Local\Microsoft\Windows\INetCache\Content.Word\6 корм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148" y="2730302"/>
            <a:ext cx="2481142" cy="213789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</p:pic>
      <p:pic>
        <p:nvPicPr>
          <p:cNvPr id="7" name="Рисунок 6" descr="C:\Users\Lenovo\AppData\Local\Microsoft\Windows\INetCache\Content.Word\6 корм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473" y="3856509"/>
            <a:ext cx="2481142" cy="213789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84212" y="6247620"/>
            <a:ext cx="11600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FFFF00"/>
                </a:solidFill>
              </a:rPr>
              <a:t>Факт проведения теста  трёх глотков должен быть отражён в истории болезни !!!</a:t>
            </a:r>
            <a:endParaRPr lang="ru-RU" sz="20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61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842" y="318800"/>
            <a:ext cx="3985147" cy="4686235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/>
              <a:t>Т Е С Т      </a:t>
            </a:r>
          </a:p>
          <a:p>
            <a:pPr marL="0" indent="0" algn="ctr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/>
              <a:t>Т Р Ё Х     </a:t>
            </a:r>
          </a:p>
          <a:p>
            <a:pPr marL="0" indent="0" algn="ctr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/>
              <a:t>Г Л О Т К О В  </a:t>
            </a:r>
          </a:p>
          <a:p>
            <a:pPr marL="0" indent="0" algn="ctr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/>
              <a:t>  </a:t>
            </a:r>
            <a:r>
              <a:rPr lang="ru-RU" sz="2800" b="1" i="1" dirty="0" smtClean="0">
                <a:solidFill>
                  <a:srgbClr val="FFFF00"/>
                </a:solidFill>
              </a:rPr>
              <a:t>пациента    </a:t>
            </a:r>
          </a:p>
          <a:p>
            <a:pPr marL="0" indent="0" algn="ctr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 dirty="0" smtClean="0">
                <a:solidFill>
                  <a:srgbClr val="FFFF00"/>
                </a:solidFill>
              </a:rPr>
              <a:t>разбудить,  </a:t>
            </a:r>
          </a:p>
          <a:p>
            <a:pPr marL="0" indent="0" algn="ctr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 dirty="0" smtClean="0">
                <a:solidFill>
                  <a:srgbClr val="FFFF00"/>
                </a:solidFill>
              </a:rPr>
              <a:t> посадить !!!</a:t>
            </a:r>
            <a:endParaRPr lang="ru-RU" sz="2800" b="1" i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5551" y="4856349"/>
            <a:ext cx="31478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FF00"/>
                </a:solidFill>
              </a:rPr>
              <a:t>Факт проведения </a:t>
            </a:r>
          </a:p>
          <a:p>
            <a:pPr algn="ctr"/>
            <a:r>
              <a:rPr lang="ru-RU" sz="2000" b="1" i="1" dirty="0" smtClean="0">
                <a:solidFill>
                  <a:srgbClr val="FFFF00"/>
                </a:solidFill>
              </a:rPr>
              <a:t>теста трёх глотков</a:t>
            </a:r>
          </a:p>
          <a:p>
            <a:pPr algn="ctr"/>
            <a:r>
              <a:rPr lang="ru-RU" sz="2000" b="1" i="1" dirty="0" smtClean="0">
                <a:solidFill>
                  <a:srgbClr val="FFFF00"/>
                </a:solidFill>
              </a:rPr>
              <a:t> должен быть отражён</a:t>
            </a:r>
          </a:p>
          <a:p>
            <a:pPr algn="ctr"/>
            <a:r>
              <a:rPr lang="ru-RU" sz="2000" b="1" i="1" dirty="0" smtClean="0">
                <a:solidFill>
                  <a:srgbClr val="FFFF00"/>
                </a:solidFill>
              </a:rPr>
              <a:t> в истории болезни !!!</a:t>
            </a:r>
            <a:endParaRPr lang="ru-RU" sz="2000" b="1" i="1" dirty="0">
              <a:solidFill>
                <a:srgbClr val="FFFF00"/>
              </a:solidFill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0201829"/>
              </p:ext>
            </p:extLst>
          </p:nvPr>
        </p:nvGraphicFramePr>
        <p:xfrm>
          <a:off x="4339989" y="122830"/>
          <a:ext cx="7206019" cy="6735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Документ" r:id="rId3" imgW="5942119" imgH="8796928" progId="Word.Document.12">
                  <p:embed/>
                </p:oleObj>
              </mc:Choice>
              <mc:Fallback>
                <p:oleObj name="Документ" r:id="rId3" imgW="5942119" imgH="87969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39989" y="122830"/>
                        <a:ext cx="7206019" cy="6735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723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Lenovo\AppData\Local\Microsoft\Windows\INetCache\Content.Word\1 корм.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37" y="352692"/>
            <a:ext cx="5249416" cy="368473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083540" y="254170"/>
            <a:ext cx="571918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FFFF00"/>
                </a:solidFill>
              </a:rPr>
              <a:t>3. Носовые </a:t>
            </a:r>
            <a:r>
              <a:rPr lang="ru-RU" dirty="0">
                <a:solidFill>
                  <a:srgbClr val="FFFF00"/>
                </a:solidFill>
              </a:rPr>
              <a:t>ходы </a:t>
            </a:r>
            <a:r>
              <a:rPr lang="ru-RU" dirty="0" smtClean="0">
                <a:solidFill>
                  <a:srgbClr val="FFFF00"/>
                </a:solidFill>
              </a:rPr>
              <a:t>пациента </a:t>
            </a:r>
            <a:r>
              <a:rPr lang="ru-RU" dirty="0">
                <a:solidFill>
                  <a:srgbClr val="FFFF00"/>
                </a:solidFill>
              </a:rPr>
              <a:t>должны быть </a:t>
            </a:r>
            <a:r>
              <a:rPr lang="ru-RU" dirty="0" smtClean="0">
                <a:solidFill>
                  <a:srgbClr val="FFFF00"/>
                </a:solidFill>
              </a:rPr>
              <a:t>чистыми. </a:t>
            </a:r>
            <a:r>
              <a:rPr lang="ru-RU" b="1" i="1" dirty="0" smtClean="0">
                <a:solidFill>
                  <a:srgbClr val="FFFF00"/>
                </a:solidFill>
              </a:rPr>
              <a:t>Носовое дыхание стимулирует глотание!</a:t>
            </a:r>
          </a:p>
          <a:p>
            <a:pPr algn="just"/>
            <a:r>
              <a:rPr lang="ru-RU" dirty="0" smtClean="0">
                <a:solidFill>
                  <a:srgbClr val="FFFF00"/>
                </a:solidFill>
              </a:rPr>
              <a:t> </a:t>
            </a:r>
          </a:p>
          <a:p>
            <a:pPr algn="just"/>
            <a:r>
              <a:rPr lang="ru-RU" dirty="0">
                <a:solidFill>
                  <a:srgbClr val="FFFF00"/>
                </a:solidFill>
              </a:rPr>
              <a:t>4</a:t>
            </a:r>
            <a:r>
              <a:rPr lang="ru-RU" dirty="0" smtClean="0">
                <a:solidFill>
                  <a:srgbClr val="FFFF00"/>
                </a:solidFill>
              </a:rPr>
              <a:t>.  По возможности, обучить пациента делать </a:t>
            </a:r>
            <a:r>
              <a:rPr lang="ru-RU" b="1" i="1" dirty="0" smtClean="0">
                <a:solidFill>
                  <a:srgbClr val="FFFF00"/>
                </a:solidFill>
              </a:rPr>
              <a:t>вдох-глоток-выдох </a:t>
            </a:r>
            <a:r>
              <a:rPr lang="ru-RU" dirty="0" smtClean="0">
                <a:solidFill>
                  <a:srgbClr val="FFFF00"/>
                </a:solidFill>
              </a:rPr>
              <a:t>и по такому алгоритму кормить.</a:t>
            </a:r>
          </a:p>
          <a:p>
            <a:pPr algn="just"/>
            <a:endParaRPr lang="ru-RU" dirty="0">
              <a:solidFill>
                <a:srgbClr val="FFFF00"/>
              </a:solidFill>
            </a:endParaRPr>
          </a:p>
          <a:p>
            <a:pPr algn="just"/>
            <a:r>
              <a:rPr lang="ru-RU" dirty="0" smtClean="0">
                <a:solidFill>
                  <a:srgbClr val="FFFF00"/>
                </a:solidFill>
              </a:rPr>
              <a:t>5. Позиционирование </a:t>
            </a:r>
            <a:r>
              <a:rPr lang="ru-RU" dirty="0">
                <a:solidFill>
                  <a:srgbClr val="FFFF00"/>
                </a:solidFill>
              </a:rPr>
              <a:t>при кормлении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rgbClr val="FFFF00"/>
                </a:solidFill>
              </a:rPr>
              <a:t>а</a:t>
            </a:r>
            <a:r>
              <a:rPr lang="ru-RU" dirty="0">
                <a:solidFill>
                  <a:srgbClr val="FFFF00"/>
                </a:solidFill>
              </a:rPr>
              <a:t>) Если пациент может сидеть, то положение тела </a:t>
            </a:r>
            <a:r>
              <a:rPr lang="ru-RU" dirty="0" smtClean="0">
                <a:solidFill>
                  <a:srgbClr val="FFFF00"/>
                </a:solidFill>
              </a:rPr>
              <a:t>90 гр. </a:t>
            </a:r>
            <a:r>
              <a:rPr lang="ru-RU" baseline="30000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к кровати и слегка наклонить голову </a:t>
            </a:r>
            <a:r>
              <a:rPr lang="ru-RU" dirty="0" smtClean="0">
                <a:solidFill>
                  <a:srgbClr val="FFFF00"/>
                </a:solidFill>
              </a:rPr>
              <a:t>вперёд, если </a:t>
            </a:r>
            <a:r>
              <a:rPr lang="ru-RU" dirty="0">
                <a:solidFill>
                  <a:srgbClr val="FFFF00"/>
                </a:solidFill>
              </a:rPr>
              <a:t>у пациента </a:t>
            </a:r>
            <a:r>
              <a:rPr lang="ru-RU" dirty="0" smtClean="0">
                <a:solidFill>
                  <a:srgbClr val="FFFF00"/>
                </a:solidFill>
              </a:rPr>
              <a:t>не короткая шея, </a:t>
            </a:r>
            <a:r>
              <a:rPr lang="ru-RU" dirty="0">
                <a:solidFill>
                  <a:srgbClr val="FFFF00"/>
                </a:solidFill>
              </a:rPr>
              <a:t>если короткая, то </a:t>
            </a:r>
            <a:r>
              <a:rPr lang="ru-RU" dirty="0" smtClean="0">
                <a:solidFill>
                  <a:srgbClr val="FFFF00"/>
                </a:solidFill>
              </a:rPr>
              <a:t>чтобы не затруднять дыхание, наклонить голову в сторону (в какую удобнее пациенту). </a:t>
            </a:r>
            <a:r>
              <a:rPr lang="ru-RU" dirty="0">
                <a:solidFill>
                  <a:srgbClr val="FFFF00"/>
                </a:solidFill>
              </a:rPr>
              <a:t>Для поддержания позы пациента - использовать </a:t>
            </a:r>
            <a:r>
              <a:rPr lang="ru-RU" dirty="0" smtClean="0">
                <a:solidFill>
                  <a:srgbClr val="FFFF00"/>
                </a:solidFill>
              </a:rPr>
              <a:t>подушки-валики согласно </a:t>
            </a:r>
            <a:r>
              <a:rPr lang="ru-RU" dirty="0" err="1" smtClean="0">
                <a:solidFill>
                  <a:srgbClr val="FFFF00"/>
                </a:solidFill>
              </a:rPr>
              <a:t>кл.рекомендациям</a:t>
            </a:r>
            <a:r>
              <a:rPr lang="ru-RU" dirty="0" smtClean="0">
                <a:solidFill>
                  <a:srgbClr val="FFFF00"/>
                </a:solidFill>
              </a:rPr>
              <a:t>. </a:t>
            </a:r>
          </a:p>
          <a:p>
            <a:pPr algn="just"/>
            <a:r>
              <a:rPr lang="ru-RU" dirty="0" smtClean="0">
                <a:solidFill>
                  <a:srgbClr val="FFFF00"/>
                </a:solidFill>
              </a:rPr>
              <a:t>б</a:t>
            </a:r>
            <a:r>
              <a:rPr lang="ru-RU" dirty="0">
                <a:solidFill>
                  <a:srgbClr val="FFFF00"/>
                </a:solidFill>
              </a:rPr>
              <a:t>) Если пациент </a:t>
            </a:r>
            <a:r>
              <a:rPr lang="ru-RU" dirty="0" smtClean="0">
                <a:solidFill>
                  <a:srgbClr val="FFFF00"/>
                </a:solidFill>
              </a:rPr>
              <a:t>лежит, </a:t>
            </a:r>
            <a:r>
              <a:rPr lang="ru-RU" dirty="0">
                <a:solidFill>
                  <a:srgbClr val="FFFF00"/>
                </a:solidFill>
              </a:rPr>
              <a:t>то </a:t>
            </a:r>
            <a:r>
              <a:rPr lang="ru-RU" dirty="0" smtClean="0">
                <a:solidFill>
                  <a:srgbClr val="FFFF00"/>
                </a:solidFill>
              </a:rPr>
              <a:t>по </a:t>
            </a:r>
            <a:r>
              <a:rPr lang="ru-RU" dirty="0" err="1" smtClean="0">
                <a:solidFill>
                  <a:srgbClr val="FFFF00"/>
                </a:solidFill>
              </a:rPr>
              <a:t>кл.рекомендациям</a:t>
            </a:r>
            <a:r>
              <a:rPr lang="ru-RU" dirty="0" smtClean="0">
                <a:solidFill>
                  <a:srgbClr val="FFFF00"/>
                </a:solidFill>
              </a:rPr>
              <a:t> нужно придать положение по </a:t>
            </a:r>
            <a:r>
              <a:rPr lang="ru-RU" dirty="0" err="1" smtClean="0">
                <a:solidFill>
                  <a:srgbClr val="FFFF00"/>
                </a:solidFill>
              </a:rPr>
              <a:t>Фаулеру</a:t>
            </a:r>
            <a:r>
              <a:rPr lang="ru-RU" dirty="0" smtClean="0">
                <a:solidFill>
                  <a:srgbClr val="FFFF00"/>
                </a:solidFill>
              </a:rPr>
              <a:t> 45 гр., чуть </a:t>
            </a:r>
            <a:r>
              <a:rPr lang="ru-RU" dirty="0">
                <a:solidFill>
                  <a:srgbClr val="FFFF00"/>
                </a:solidFill>
              </a:rPr>
              <a:t>наклонив голову вперед (при помощи валиков) </a:t>
            </a:r>
            <a:r>
              <a:rPr lang="ru-RU" dirty="0" smtClean="0">
                <a:solidFill>
                  <a:srgbClr val="FFFF00"/>
                </a:solidFill>
              </a:rPr>
              <a:t>и сидеть с </a:t>
            </a:r>
            <a:r>
              <a:rPr lang="ru-RU" dirty="0">
                <a:solidFill>
                  <a:srgbClr val="FFFF00"/>
                </a:solidFill>
              </a:rPr>
              <a:t>непораженной </a:t>
            </a:r>
            <a:r>
              <a:rPr lang="ru-RU" dirty="0" smtClean="0">
                <a:solidFill>
                  <a:srgbClr val="FFFF00"/>
                </a:solidFill>
              </a:rPr>
              <a:t>стороны, чтобы вас хорошо видели и чувствовали.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400" y="4309608"/>
            <a:ext cx="54152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AutoNum type="arabicPeriod"/>
            </a:pPr>
            <a:r>
              <a:rPr lang="ru-RU" dirty="0" smtClean="0">
                <a:solidFill>
                  <a:srgbClr val="FFFF00"/>
                </a:solidFill>
              </a:rPr>
              <a:t>Нужно </a:t>
            </a:r>
            <a:r>
              <a:rPr lang="ru-RU" dirty="0">
                <a:solidFill>
                  <a:srgbClr val="FFFF00"/>
                </a:solidFill>
              </a:rPr>
              <a:t>отводить достаточно </a:t>
            </a:r>
            <a:r>
              <a:rPr lang="ru-RU" dirty="0" smtClean="0">
                <a:solidFill>
                  <a:srgbClr val="FFFF00"/>
                </a:solidFill>
              </a:rPr>
              <a:t>времени </a:t>
            </a:r>
            <a:r>
              <a:rPr lang="ru-RU" dirty="0">
                <a:solidFill>
                  <a:srgbClr val="FFFF00"/>
                </a:solidFill>
              </a:rPr>
              <a:t>для кормления в спокойной, положительной, ненапряженной атмосфере.</a:t>
            </a:r>
          </a:p>
          <a:p>
            <a:pPr algn="just"/>
            <a:endParaRPr lang="ru-RU" dirty="0">
              <a:solidFill>
                <a:srgbClr val="FFFF00"/>
              </a:solidFill>
            </a:endParaRPr>
          </a:p>
          <a:p>
            <a:pPr algn="just"/>
            <a:r>
              <a:rPr lang="ru-RU" dirty="0" smtClean="0">
                <a:solidFill>
                  <a:srgbClr val="FFFF00"/>
                </a:solidFill>
              </a:rPr>
              <a:t>2. Ограничить </a:t>
            </a:r>
            <a:r>
              <a:rPr lang="ru-RU" dirty="0">
                <a:solidFill>
                  <a:srgbClr val="FFFF00"/>
                </a:solidFill>
              </a:rPr>
              <a:t>отвлекающие </a:t>
            </a:r>
            <a:r>
              <a:rPr lang="ru-RU" dirty="0" smtClean="0">
                <a:solidFill>
                  <a:srgbClr val="FFFF00"/>
                </a:solidFill>
              </a:rPr>
              <a:t>моменты</a:t>
            </a:r>
          </a:p>
          <a:p>
            <a:pPr algn="just"/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   </a:t>
            </a:r>
            <a:r>
              <a:rPr lang="ru-RU" dirty="0">
                <a:solidFill>
                  <a:srgbClr val="FFFF00"/>
                </a:solidFill>
              </a:rPr>
              <a:t>(</a:t>
            </a:r>
            <a:r>
              <a:rPr lang="ru-RU" dirty="0" smtClean="0">
                <a:solidFill>
                  <a:srgbClr val="FFFF00"/>
                </a:solidFill>
              </a:rPr>
              <a:t>выключить телевизор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smtClean="0">
                <a:solidFill>
                  <a:srgbClr val="FFFF00"/>
                </a:solidFill>
              </a:rPr>
              <a:t>радио, использовать</a:t>
            </a:r>
          </a:p>
          <a:p>
            <a:pPr algn="just"/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    </a:t>
            </a:r>
            <a:r>
              <a:rPr lang="ru-RU" dirty="0">
                <a:solidFill>
                  <a:srgbClr val="FFFF00"/>
                </a:solidFill>
              </a:rPr>
              <a:t>ширму, </a:t>
            </a:r>
            <a:r>
              <a:rPr lang="ru-RU" dirty="0" smtClean="0">
                <a:solidFill>
                  <a:srgbClr val="FFFF00"/>
                </a:solidFill>
              </a:rPr>
              <a:t>чтобы перед </a:t>
            </a:r>
            <a:r>
              <a:rPr lang="ru-RU" dirty="0">
                <a:solidFill>
                  <a:srgbClr val="FFFF00"/>
                </a:solidFill>
              </a:rPr>
              <a:t>глазами ничего </a:t>
            </a:r>
            <a:r>
              <a:rPr lang="ru-RU" dirty="0" smtClean="0">
                <a:solidFill>
                  <a:srgbClr val="FFFF00"/>
                </a:solidFill>
              </a:rPr>
              <a:t>не</a:t>
            </a:r>
          </a:p>
          <a:p>
            <a:pPr algn="just"/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    </a:t>
            </a:r>
            <a:r>
              <a:rPr lang="ru-RU" dirty="0">
                <a:solidFill>
                  <a:srgbClr val="FFFF00"/>
                </a:solidFill>
              </a:rPr>
              <a:t>мелькало и </a:t>
            </a:r>
            <a:r>
              <a:rPr lang="ru-RU" dirty="0" smtClean="0">
                <a:solidFill>
                  <a:srgbClr val="FFFF00"/>
                </a:solidFill>
              </a:rPr>
              <a:t>т. п.)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52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747" y="35590"/>
            <a:ext cx="1140769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rgbClr val="FFFF00"/>
                </a:solidFill>
              </a:rPr>
              <a:t>6. Если </a:t>
            </a:r>
            <a:r>
              <a:rPr lang="ru-RU" sz="2000" dirty="0">
                <a:solidFill>
                  <a:srgbClr val="FFFF00"/>
                </a:solidFill>
              </a:rPr>
              <a:t>пациент закашлялся при принятии пищи, объяснить ему, что это хорошо, т.к. пища не попала в дыхательные пути. Если пациент все время кашляет, давится, то надо сменить консистенцию </a:t>
            </a:r>
            <a:r>
              <a:rPr lang="ru-RU" sz="2000" dirty="0" smtClean="0">
                <a:solidFill>
                  <a:srgbClr val="FFFF00"/>
                </a:solidFill>
              </a:rPr>
              <a:t>пищи, мельчить в блендере или добавлять загуститель.(Самое </a:t>
            </a:r>
            <a:r>
              <a:rPr lang="ru-RU" sz="2000" dirty="0">
                <a:solidFill>
                  <a:srgbClr val="FFFF00"/>
                </a:solidFill>
              </a:rPr>
              <a:t>легкое </a:t>
            </a:r>
            <a:r>
              <a:rPr lang="ru-RU" sz="2000">
                <a:solidFill>
                  <a:srgbClr val="FFFF00"/>
                </a:solidFill>
              </a:rPr>
              <a:t>глотание </a:t>
            </a:r>
            <a:r>
              <a:rPr lang="ru-RU" sz="2000" smtClean="0">
                <a:solidFill>
                  <a:srgbClr val="FFFF00"/>
                </a:solidFill>
              </a:rPr>
              <a:t>- </a:t>
            </a:r>
            <a:r>
              <a:rPr lang="ru-RU" sz="2000" u="sng" dirty="0">
                <a:solidFill>
                  <a:srgbClr val="FFFF00"/>
                </a:solidFill>
              </a:rPr>
              <a:t>скользкая - </a:t>
            </a:r>
            <a:r>
              <a:rPr lang="ru-RU" sz="2000" u="sng">
                <a:solidFill>
                  <a:srgbClr val="FFFF00"/>
                </a:solidFill>
              </a:rPr>
              <a:t>мягкая -</a:t>
            </a:r>
            <a:r>
              <a:rPr lang="ru-RU" sz="2000" u="sng" smtClean="0">
                <a:solidFill>
                  <a:srgbClr val="FFFF00"/>
                </a:solidFill>
              </a:rPr>
              <a:t> густая</a:t>
            </a:r>
            <a:r>
              <a:rPr lang="ru-RU" sz="2000" smtClean="0">
                <a:solidFill>
                  <a:srgbClr val="FFFF00"/>
                </a:solidFill>
              </a:rPr>
              <a:t> пища.) </a:t>
            </a:r>
            <a:r>
              <a:rPr lang="ru-RU" sz="2000" dirty="0">
                <a:solidFill>
                  <a:srgbClr val="FFFF00"/>
                </a:solidFill>
              </a:rPr>
              <a:t>Если нет загустителя, можно добавлять </a:t>
            </a:r>
            <a:r>
              <a:rPr lang="ru-RU" sz="2000" dirty="0" smtClean="0">
                <a:solidFill>
                  <a:srgbClr val="FFFF00"/>
                </a:solidFill>
              </a:rPr>
              <a:t>овсяные хлопья, размолотые в </a:t>
            </a:r>
            <a:r>
              <a:rPr lang="ru-RU" sz="2000" dirty="0">
                <a:solidFill>
                  <a:srgbClr val="FFFF00"/>
                </a:solidFill>
              </a:rPr>
              <a:t>блендере </a:t>
            </a:r>
            <a:r>
              <a:rPr lang="ru-RU" sz="2000" dirty="0" smtClean="0">
                <a:solidFill>
                  <a:srgbClr val="FFFF00"/>
                </a:solidFill>
              </a:rPr>
              <a:t>или кофемолке во </a:t>
            </a:r>
            <a:r>
              <a:rPr lang="ru-RU" sz="2000" dirty="0">
                <a:solidFill>
                  <a:srgbClr val="FFFF00"/>
                </a:solidFill>
              </a:rPr>
              <a:t>все блюда</a:t>
            </a:r>
            <a:r>
              <a:rPr lang="ru-RU" sz="2000" dirty="0" smtClean="0">
                <a:solidFill>
                  <a:srgbClr val="FFFF00"/>
                </a:solidFill>
              </a:rPr>
              <a:t>).</a:t>
            </a:r>
            <a:r>
              <a:rPr lang="ru-RU" sz="2000" dirty="0">
                <a:solidFill>
                  <a:srgbClr val="FFFF00"/>
                </a:solidFill>
              </a:rPr>
              <a:t> Консистенция пищи должна быть мягкой, однородной, без комочков и крупинок </a:t>
            </a:r>
            <a:r>
              <a:rPr lang="ru-RU" sz="2000" b="1" i="1" dirty="0">
                <a:solidFill>
                  <a:srgbClr val="FFFF00"/>
                </a:solidFill>
              </a:rPr>
              <a:t>(после </a:t>
            </a:r>
            <a:r>
              <a:rPr lang="ru-RU" sz="2000" b="1" i="1" dirty="0" smtClean="0">
                <a:solidFill>
                  <a:srgbClr val="FFFF00"/>
                </a:solidFill>
              </a:rPr>
              <a:t>глотка, для контроля эффективности глотка, просить </a:t>
            </a:r>
            <a:r>
              <a:rPr lang="ru-RU" sz="2000" b="1" i="1" dirty="0">
                <a:solidFill>
                  <a:srgbClr val="FFFF00"/>
                </a:solidFill>
              </a:rPr>
              <a:t>пациента открывать </a:t>
            </a:r>
            <a:r>
              <a:rPr lang="ru-RU" sz="2000" b="1" i="1" dirty="0" smtClean="0">
                <a:solidFill>
                  <a:srgbClr val="FFFF00"/>
                </a:solidFill>
              </a:rPr>
              <a:t>рот - в </a:t>
            </a:r>
            <a:r>
              <a:rPr lang="ru-RU" sz="2000" b="1" i="1" dirty="0">
                <a:solidFill>
                  <a:srgbClr val="FFFF00"/>
                </a:solidFill>
              </a:rPr>
              <a:t>ротовой полости не должно быть пищи). </a:t>
            </a:r>
            <a:endParaRPr lang="ru-RU" sz="2000" b="1" dirty="0">
              <a:solidFill>
                <a:srgbClr val="FFFF00"/>
              </a:solidFill>
            </a:endParaRPr>
          </a:p>
          <a:p>
            <a:pPr algn="just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090" y="4953198"/>
            <a:ext cx="115650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rgbClr val="FFFF00"/>
                </a:solidFill>
              </a:rPr>
              <a:t>7. Кормить </a:t>
            </a:r>
            <a:r>
              <a:rPr lang="ru-RU" sz="2000" dirty="0">
                <a:solidFill>
                  <a:srgbClr val="FFFF00"/>
                </a:solidFill>
              </a:rPr>
              <a:t>пациента с помощью чайной/столовой ложки, чуть надавливать на язык для восстановления чувствительности языка. </a:t>
            </a:r>
            <a:r>
              <a:rPr lang="ru-RU" sz="2000" u="sng" dirty="0">
                <a:solidFill>
                  <a:srgbClr val="FFFF00"/>
                </a:solidFill>
              </a:rPr>
              <a:t>Запивать нельзя</a:t>
            </a:r>
            <a:r>
              <a:rPr lang="ru-RU" sz="2000" dirty="0">
                <a:solidFill>
                  <a:srgbClr val="FFFF00"/>
                </a:solidFill>
              </a:rPr>
              <a:t>! Твердая и жидкая пища </a:t>
            </a:r>
            <a:r>
              <a:rPr lang="ru-RU" sz="2000" dirty="0" smtClean="0">
                <a:solidFill>
                  <a:srgbClr val="FFFF00"/>
                </a:solidFill>
              </a:rPr>
              <a:t>должны приниматься изолированно друг от друга!</a:t>
            </a:r>
            <a:r>
              <a:rPr lang="ru-RU" sz="2000" i="1" dirty="0"/>
              <a:t> </a:t>
            </a:r>
            <a:r>
              <a:rPr lang="ru-RU" sz="2000" b="1" i="1" dirty="0" smtClean="0">
                <a:solidFill>
                  <a:srgbClr val="FFFF00"/>
                </a:solidFill>
              </a:rPr>
              <a:t>Можно использовать разную комфортную </a:t>
            </a:r>
            <a:r>
              <a:rPr lang="ru-RU" sz="2000" b="1" i="1" dirty="0">
                <a:solidFill>
                  <a:srgbClr val="FFFF00"/>
                </a:solidFill>
              </a:rPr>
              <a:t>температуру пищи для стимуляции сенсорных нарушений глотания. </a:t>
            </a:r>
            <a:r>
              <a:rPr lang="ru-RU" sz="2000" dirty="0" smtClean="0">
                <a:solidFill>
                  <a:srgbClr val="FFFF00"/>
                </a:solidFill>
              </a:rPr>
              <a:t>(После супа – мягкое мороженое или охлаждённое фруктовое/овощное пюре). </a:t>
            </a:r>
            <a:r>
              <a:rPr lang="ru-RU" sz="2000" b="1" i="1" dirty="0" smtClean="0">
                <a:solidFill>
                  <a:srgbClr val="FFFF00"/>
                </a:solidFill>
              </a:rPr>
              <a:t>Горячую пищу нужно остужать, для предотвращения ожогов.</a:t>
            </a:r>
            <a:endParaRPr lang="ru-RU" sz="2000" b="1" i="1" dirty="0">
              <a:solidFill>
                <a:srgbClr val="FFFF00"/>
              </a:solidFill>
            </a:endParaRPr>
          </a:p>
        </p:txBody>
      </p:sp>
      <p:pic>
        <p:nvPicPr>
          <p:cNvPr id="5" name="Рисунок 4" descr="http://detskij-magazin.ru/content/files/catalog1/174/big/576505a78e5e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482" y="2730625"/>
            <a:ext cx="2250728" cy="2138085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</p:pic>
      <p:pic>
        <p:nvPicPr>
          <p:cNvPr id="6" name="Рисунок 5" descr="http://www.prod-portal.ru/upload/iblock/4ec/4ecf64614a44ae5861ad0c873242eaac.pn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" t="5886" r="4225" b="2778"/>
          <a:stretch/>
        </p:blipFill>
        <p:spPr bwMode="auto">
          <a:xfrm>
            <a:off x="5059553" y="2777676"/>
            <a:ext cx="1355316" cy="210381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7" name="Рисунок 6" descr="http://www.kitchen-zone.ru/images/catalog/3177633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52" y="2639117"/>
            <a:ext cx="2324085" cy="222959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74679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0857" y="362856"/>
            <a:ext cx="1063897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/>
              <a:t> </a:t>
            </a:r>
            <a:r>
              <a:rPr lang="ru-RU" sz="2200" dirty="0" smtClean="0">
                <a:solidFill>
                  <a:srgbClr val="FFFF00"/>
                </a:solidFill>
              </a:rPr>
              <a:t>8. Жидкость</a:t>
            </a:r>
            <a:r>
              <a:rPr lang="ru-RU" sz="2200" dirty="0">
                <a:solidFill>
                  <a:srgbClr val="FFFF00"/>
                </a:solidFill>
              </a:rPr>
              <a:t>, </a:t>
            </a:r>
            <a:r>
              <a:rPr lang="ru-RU" sz="2200" dirty="0" smtClean="0">
                <a:solidFill>
                  <a:srgbClr val="FFFF00"/>
                </a:solidFill>
              </a:rPr>
              <a:t>также</a:t>
            </a:r>
            <a:r>
              <a:rPr lang="ru-RU" sz="2200" dirty="0">
                <a:solidFill>
                  <a:srgbClr val="FFFF00"/>
                </a:solidFill>
              </a:rPr>
              <a:t>, </a:t>
            </a:r>
            <a:r>
              <a:rPr lang="ru-RU" sz="2200" dirty="0" smtClean="0">
                <a:solidFill>
                  <a:srgbClr val="FFFF00"/>
                </a:solidFill>
              </a:rPr>
              <a:t>необходимо пить</a:t>
            </a:r>
            <a:r>
              <a:rPr lang="ru-RU" sz="2200" dirty="0">
                <a:solidFill>
                  <a:srgbClr val="FFFF00"/>
                </a:solidFill>
              </a:rPr>
              <a:t>, используя загустители. Самое трудное - это питье воды!  При невозможности пить воду обычно назначают </a:t>
            </a:r>
            <a:r>
              <a:rPr lang="ru-RU" sz="2200" dirty="0" smtClean="0">
                <a:solidFill>
                  <a:srgbClr val="FFFF00"/>
                </a:solidFill>
              </a:rPr>
              <a:t>в/в </a:t>
            </a:r>
            <a:r>
              <a:rPr lang="ru-RU" sz="2200" dirty="0">
                <a:solidFill>
                  <a:srgbClr val="FFFF00"/>
                </a:solidFill>
              </a:rPr>
              <a:t>капельное введение жидкости в объёме 1,5 л в сутки.</a:t>
            </a:r>
          </a:p>
          <a:p>
            <a:pPr algn="just"/>
            <a:r>
              <a:rPr lang="ru-RU" sz="2200" b="1" i="1" dirty="0">
                <a:solidFill>
                  <a:srgbClr val="FFFF00"/>
                </a:solidFill>
              </a:rPr>
              <a:t>Пить через соломинку нельзя!!!  </a:t>
            </a:r>
            <a:r>
              <a:rPr lang="ru-RU" sz="2200" dirty="0">
                <a:solidFill>
                  <a:srgbClr val="FFFF00"/>
                </a:solidFill>
              </a:rPr>
              <a:t>Жидкость беспрепятственно и </a:t>
            </a:r>
            <a:r>
              <a:rPr lang="ru-RU" sz="2200" dirty="0" smtClean="0">
                <a:solidFill>
                  <a:srgbClr val="FFFF00"/>
                </a:solidFill>
              </a:rPr>
              <a:t>неконтролируемо </a:t>
            </a:r>
            <a:r>
              <a:rPr lang="ru-RU" sz="2200" dirty="0">
                <a:solidFill>
                  <a:srgbClr val="FFFF00"/>
                </a:solidFill>
              </a:rPr>
              <a:t>может заливаться в дыхательные пути. </a:t>
            </a:r>
            <a:r>
              <a:rPr lang="ru-RU" sz="2200" b="1" i="1" dirty="0">
                <a:solidFill>
                  <a:srgbClr val="FFFF00"/>
                </a:solidFill>
              </a:rPr>
              <a:t>Пить только из </a:t>
            </a:r>
            <a:r>
              <a:rPr lang="ru-RU" sz="2200" b="1" i="1" dirty="0" smtClean="0">
                <a:solidFill>
                  <a:srgbClr val="FFFF00"/>
                </a:solidFill>
              </a:rPr>
              <a:t>чашки!!! </a:t>
            </a:r>
            <a:r>
              <a:rPr lang="ru-RU" sz="2200" b="1" i="1" dirty="0" smtClean="0">
                <a:solidFill>
                  <a:srgbClr val="FFFF00"/>
                </a:solidFill>
              </a:rPr>
              <a:t> </a:t>
            </a:r>
            <a:r>
              <a:rPr lang="ru-RU" sz="2200" i="1" dirty="0" smtClean="0">
                <a:solidFill>
                  <a:srgbClr val="FFFF00"/>
                </a:solidFill>
              </a:rPr>
              <a:t>(Чашка должна быть объёмом </a:t>
            </a:r>
            <a:r>
              <a:rPr lang="en-US" sz="2200" i="1" dirty="0" smtClean="0">
                <a:solidFill>
                  <a:srgbClr val="FFFF00"/>
                </a:solidFill>
              </a:rPr>
              <a:t>~500</a:t>
            </a:r>
            <a:r>
              <a:rPr lang="ru-RU" sz="2200" i="1" dirty="0" smtClean="0">
                <a:solidFill>
                  <a:srgbClr val="FFFF00"/>
                </a:solidFill>
              </a:rPr>
              <a:t> мл, лёгкой, большого диаметра, с удобной ручкой).</a:t>
            </a:r>
            <a:endParaRPr lang="ru-RU" sz="2200" i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6975" y="2292439"/>
            <a:ext cx="3889419" cy="3451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776" y="3684232"/>
            <a:ext cx="2829320" cy="25721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56090" y="2292439"/>
            <a:ext cx="3181082" cy="3000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8" name="Рисунок 7" descr="http://teta-p.com.ua/image/cache/data/70225005-700x70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737" y="3746107"/>
            <a:ext cx="2633260" cy="25205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21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753" y="261258"/>
            <a:ext cx="1141655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rgbClr val="FFFF00"/>
                </a:solidFill>
              </a:rPr>
              <a:t>9. После </a:t>
            </a:r>
            <a:r>
              <a:rPr lang="ru-RU" sz="2000" dirty="0">
                <a:solidFill>
                  <a:srgbClr val="FFFF00"/>
                </a:solidFill>
              </a:rPr>
              <a:t>кормления </a:t>
            </a:r>
            <a:r>
              <a:rPr lang="ru-RU" sz="2000" dirty="0" smtClean="0">
                <a:solidFill>
                  <a:srgbClr val="FFFF00"/>
                </a:solidFill>
              </a:rPr>
              <a:t>необходимо очистить рот от остатков пищи. Помимо антисептических растворов, рекомендуется использовать р-р глицерина с лимонным соком (4:1) или палочки </a:t>
            </a:r>
            <a:r>
              <a:rPr lang="en-US" sz="2000" dirty="0" err="1" smtClean="0">
                <a:solidFill>
                  <a:srgbClr val="FFFF00"/>
                </a:solidFill>
              </a:rPr>
              <a:t>Pagavit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</a:p>
          <a:p>
            <a:pPr algn="just"/>
            <a:r>
              <a:rPr lang="ru-RU" sz="2000" dirty="0" smtClean="0">
                <a:solidFill>
                  <a:srgbClr val="FFFF00"/>
                </a:solidFill>
              </a:rPr>
              <a:t>10. Опускать </a:t>
            </a:r>
            <a:r>
              <a:rPr lang="ru-RU" sz="2000" dirty="0">
                <a:solidFill>
                  <a:srgbClr val="FFFF00"/>
                </a:solidFill>
              </a:rPr>
              <a:t>изголовье кровати </a:t>
            </a:r>
            <a:r>
              <a:rPr lang="ru-RU" sz="2000" dirty="0" smtClean="0">
                <a:solidFill>
                  <a:srgbClr val="FFFF00"/>
                </a:solidFill>
              </a:rPr>
              <a:t> или  укладывать  </a:t>
            </a:r>
            <a:r>
              <a:rPr lang="ru-RU" sz="2000" dirty="0">
                <a:solidFill>
                  <a:srgbClr val="FFFF00"/>
                </a:solidFill>
              </a:rPr>
              <a:t>пациента </a:t>
            </a:r>
            <a:r>
              <a:rPr lang="ru-RU" sz="2000" dirty="0" smtClean="0">
                <a:solidFill>
                  <a:srgbClr val="FFFF00"/>
                </a:solidFill>
              </a:rPr>
              <a:t> после  кормления  </a:t>
            </a:r>
            <a:r>
              <a:rPr lang="ru-RU" sz="2000" dirty="0">
                <a:solidFill>
                  <a:srgbClr val="FFFF00"/>
                </a:solidFill>
              </a:rPr>
              <a:t>не раньше чем </a:t>
            </a:r>
            <a:r>
              <a:rPr lang="ru-RU" sz="2000" dirty="0" smtClean="0">
                <a:solidFill>
                  <a:srgbClr val="FFFF00"/>
                </a:solidFill>
              </a:rPr>
              <a:t> через 30-40 </a:t>
            </a:r>
            <a:r>
              <a:rPr lang="ru-RU" sz="2000" dirty="0">
                <a:solidFill>
                  <a:srgbClr val="FFFF00"/>
                </a:solidFill>
              </a:rPr>
              <a:t>мин.</a:t>
            </a:r>
          </a:p>
          <a:p>
            <a:pPr algn="just"/>
            <a:r>
              <a:rPr lang="ru-RU" sz="2000" b="1" i="1" dirty="0">
                <a:solidFill>
                  <a:srgbClr val="FFFF00"/>
                </a:solidFill>
              </a:rPr>
              <a:t>Если </a:t>
            </a:r>
            <a:r>
              <a:rPr lang="ru-RU" sz="2000" b="1" i="1" dirty="0" smtClean="0">
                <a:solidFill>
                  <a:srgbClr val="FFFF00"/>
                </a:solidFill>
              </a:rPr>
              <a:t> риск  </a:t>
            </a:r>
            <a:r>
              <a:rPr lang="ru-RU" sz="2000" b="1" i="1" dirty="0">
                <a:solidFill>
                  <a:srgbClr val="FFFF00"/>
                </a:solidFill>
              </a:rPr>
              <a:t>аспирации </a:t>
            </a:r>
            <a:r>
              <a:rPr lang="ru-RU" sz="2000" b="1" i="1" dirty="0" smtClean="0">
                <a:solidFill>
                  <a:srgbClr val="FFFF00"/>
                </a:solidFill>
              </a:rPr>
              <a:t> велик</a:t>
            </a:r>
            <a:r>
              <a:rPr lang="ru-RU" sz="2000" b="1" i="1" dirty="0">
                <a:solidFill>
                  <a:srgbClr val="FFFF00"/>
                </a:solidFill>
              </a:rPr>
              <a:t>, </a:t>
            </a:r>
            <a:r>
              <a:rPr lang="ru-RU" sz="2000" b="1" i="1" dirty="0" smtClean="0">
                <a:solidFill>
                  <a:srgbClr val="FFFF00"/>
                </a:solidFill>
              </a:rPr>
              <a:t> надо  держать  рядом  отсасывающее оборудование!!!</a:t>
            </a:r>
            <a:endParaRPr lang="ru-RU" sz="2000" dirty="0">
              <a:solidFill>
                <a:srgbClr val="FFFF00"/>
              </a:solidFill>
            </a:endParaRPr>
          </a:p>
          <a:p>
            <a:pPr algn="just"/>
            <a:r>
              <a:rPr lang="ru-RU" sz="2000" dirty="0">
                <a:solidFill>
                  <a:srgbClr val="FFFF00"/>
                </a:solidFill>
              </a:rPr>
              <a:t>При невозможности глотать </a:t>
            </a:r>
            <a:r>
              <a:rPr lang="ru-RU" sz="2000" dirty="0" smtClean="0">
                <a:solidFill>
                  <a:srgbClr val="FFFF00"/>
                </a:solidFill>
              </a:rPr>
              <a:t>логопедами решается вопрос о постановке  </a:t>
            </a:r>
            <a:r>
              <a:rPr lang="ru-RU" sz="2000" dirty="0" err="1" smtClean="0">
                <a:solidFill>
                  <a:srgbClr val="FFFF00"/>
                </a:solidFill>
              </a:rPr>
              <a:t>назогастрального</a:t>
            </a:r>
            <a:r>
              <a:rPr lang="ru-RU" sz="2000" dirty="0" smtClean="0">
                <a:solidFill>
                  <a:srgbClr val="FFFF00"/>
                </a:solidFill>
              </a:rPr>
              <a:t> зонда. Если проблема остаётся или прогрессирует, то через 30 суток  решается вопрос о формировании </a:t>
            </a:r>
            <a:r>
              <a:rPr lang="ru-RU" sz="2000" dirty="0" err="1" smtClean="0">
                <a:solidFill>
                  <a:srgbClr val="FFFF00"/>
                </a:solidFill>
              </a:rPr>
              <a:t>гастростомы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2885" y="3381301"/>
            <a:ext cx="2640169" cy="2980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" name="Рисунок 3" descr="http://rus-medteh.ru/image/cache/data/product/Med.izdelia/Med.obor-ie/AGO/Otsasivateli%20ginekologicheskie/FAZZINI%20S.R.L.%20%28ITALY%29/FAZZINI%20F-100%20%D1%81%D0%B2%D0%B5%D1%80%D1%85%D0%BC%D0%BE%D1%89%D0%BD%D1%8B%D0%B9-640x50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8" r="15952"/>
          <a:stretch/>
        </p:blipFill>
        <p:spPr bwMode="auto">
          <a:xfrm>
            <a:off x="639902" y="3913094"/>
            <a:ext cx="2946452" cy="26242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15944" y="2472744"/>
            <a:ext cx="3181081" cy="3786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852" y="4132826"/>
            <a:ext cx="3166875" cy="2404480"/>
          </a:xfrm>
          <a:prstGeom prst="rect">
            <a:avLst/>
          </a:prstGeom>
        </p:spPr>
      </p:pic>
      <p:pic>
        <p:nvPicPr>
          <p:cNvPr id="8" name="Рисунок 7" descr="http://omskpress.ru/images/stories/uploading/18a442f6e99be9208501b9f5c7ce0f4f_48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654" y="3691933"/>
            <a:ext cx="2934522" cy="28330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907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7200" y="1074057"/>
            <a:ext cx="84618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FFFF00"/>
                </a:solidFill>
              </a:rPr>
              <a:t>БЛАГОДАРЮ </a:t>
            </a:r>
          </a:p>
          <a:p>
            <a:pPr algn="ctr"/>
            <a:r>
              <a:rPr lang="ru-RU" sz="5400" b="1" i="1" dirty="0" smtClean="0">
                <a:solidFill>
                  <a:srgbClr val="FFFF00"/>
                </a:solidFill>
              </a:rPr>
              <a:t>ЗА </a:t>
            </a:r>
          </a:p>
          <a:p>
            <a:pPr algn="ctr"/>
            <a:r>
              <a:rPr lang="ru-RU" sz="5400" b="1" i="1" dirty="0" smtClean="0">
                <a:solidFill>
                  <a:srgbClr val="FFFF00"/>
                </a:solidFill>
              </a:rPr>
              <a:t>ВНИМАНИЕ</a:t>
            </a:r>
            <a:endParaRPr lang="ru-RU" sz="54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22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1444</TotalTime>
  <Words>582</Words>
  <Application>Microsoft Office PowerPoint</Application>
  <PresentationFormat>Широкоэкранный</PresentationFormat>
  <Paragraphs>38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Century Gothic</vt:lpstr>
      <vt:lpstr>Wingdings 3</vt:lpstr>
      <vt:lpstr>Сектор</vt:lpstr>
      <vt:lpstr>Документ</vt:lpstr>
      <vt:lpstr>Особенности кормления при дисфагии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111</cp:revision>
  <dcterms:created xsi:type="dcterms:W3CDTF">2016-11-23T05:51:19Z</dcterms:created>
  <dcterms:modified xsi:type="dcterms:W3CDTF">2019-02-04T17:34:58Z</dcterms:modified>
</cp:coreProperties>
</file>