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77" r:id="rId5"/>
    <p:sldId id="260" r:id="rId6"/>
    <p:sldId id="261" r:id="rId7"/>
    <p:sldId id="262" r:id="rId8"/>
    <p:sldId id="263" r:id="rId9"/>
    <p:sldId id="264" r:id="rId10"/>
    <p:sldId id="265" r:id="rId11"/>
    <p:sldId id="279" r:id="rId12"/>
    <p:sldId id="283" r:id="rId13"/>
    <p:sldId id="281" r:id="rId14"/>
    <p:sldId id="282" r:id="rId15"/>
    <p:sldId id="284" r:id="rId16"/>
    <p:sldId id="267" r:id="rId17"/>
    <p:sldId id="268" r:id="rId18"/>
    <p:sldId id="273" r:id="rId19"/>
    <p:sldId id="274" r:id="rId20"/>
    <p:sldId id="275" r:id="rId21"/>
    <p:sldId id="26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66CF1-9D08-4B70-B838-CA7C6EEB7E9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B202-92BB-452A-AC4B-8086768C4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5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41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532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95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91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57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96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9505A-94BD-4E81-8F59-6E9887B4E7E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563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24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95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37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69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06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89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00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5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66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6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10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39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7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5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1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7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5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6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2075A-C95D-4BB8-BBE4-E9AE94344331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47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apernoe.ru/" TargetMode="External"/><Relationship Id="rId3" Type="http://schemas.openxmlformats.org/officeDocument/2006/relationships/hyperlink" Target="https://ioannfond.ru/" TargetMode="External"/><Relationship Id="rId7" Type="http://schemas.openxmlformats.org/officeDocument/2006/relationships/hyperlink" Target="https://zebra-center.ru/" TargetMode="External"/><Relationship Id="rId2" Type="http://schemas.openxmlformats.org/officeDocument/2006/relationships/hyperlink" Target="https://www.protivnark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n.ru/3tom/" TargetMode="External"/><Relationship Id="rId5" Type="http://schemas.openxmlformats.org/officeDocument/2006/relationships/hyperlink" Target="http://&#1087;&#1088;&#1072;&#1074;&#1086;&#1074;&#1072;&#1103;-&#1085;&#1072;&#1088;&#1082;&#1086;&#1083;&#1086;&#1075;&#1080;&#1103;.&#1088;&#1092;/" TargetMode="External"/><Relationship Id="rId4" Type="http://schemas.openxmlformats.org/officeDocument/2006/relationships/hyperlink" Target="http://www.diaconia.ru/" TargetMode="External"/><Relationship Id="rId9" Type="http://schemas.openxmlformats.org/officeDocument/2006/relationships/hyperlink" Target="https://www.narcom.ru/publ/info/103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7143" y="963215"/>
            <a:ext cx="685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</a:rPr>
              <a:t>ЦЕРКОВНАЯ ПОМОЩЬ НАРКОЗАВИСИМЫМ И ИХ БЛИЗКИМ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1524001" y="4011990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6" name="Прямоугольник 7"/>
          <p:cNvSpPr/>
          <p:nvPr/>
        </p:nvSpPr>
        <p:spPr>
          <a:xfrm flipV="1">
            <a:off x="1524001" y="4693289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77143" y="5183146"/>
            <a:ext cx="13260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</a:rPr>
              <a:t>2019</a:t>
            </a:r>
            <a:endParaRPr lang="ru-RU" sz="4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1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299" y="311645"/>
            <a:ext cx="2765220" cy="27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37176" y="509905"/>
            <a:ext cx="5453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Координационный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центр по противодействию наркомании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создан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 октябре 2010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года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2333" y="3903968"/>
            <a:ext cx="7892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СОЗДАНИЕ, АПРОБАЦИЯ И ВНЕДРЕНИЕ МЕТОДОЛОГИИ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КООРДИНАЦИЯ ДЕЯТЕЛЬНОСТИ И ВЗАИМОДЕЙСТВИЯ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СБОР И АНАЛИЗ ИНФОРМАЦИИ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ЭКСПЕРТИЗА УСЛУГ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7176" y="1915365"/>
            <a:ext cx="6636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Руководитель Координационного центра: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епископ Каменский 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Камышловский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Мефодий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2177144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FFFFFF"/>
                </a:solidFill>
              </a:rPr>
              <a:t>    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890654" y="1812799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19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Работа\Текущие дела\Фонд\Дизайн фонда\Логотип фонда\Новый логотип\LogoBlue в рамк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04" y="104504"/>
            <a:ext cx="3026840" cy="302684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5" name="Прямоугольник 4"/>
          <p:cNvSpPr/>
          <p:nvPr/>
        </p:nvSpPr>
        <p:spPr>
          <a:xfrm>
            <a:off x="4765484" y="416808"/>
            <a:ext cx="73855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Благотворительный Фонд святого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праведного Иоанна Кронштадтского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создан в августе 2011 года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5484" y="1900783"/>
            <a:ext cx="632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Учредителем Фонда является Синодальный отдел 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 церковной благотворительности и социальному служению Русской Православной Церкви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2177144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FFFFFF"/>
                </a:solidFill>
              </a:rPr>
              <a:t>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88044" y="3591672"/>
            <a:ext cx="5771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ФИНАНСИРОВАНИЕ ЦЕРКОВНЫХ ИНИЦИАТИВ В ОБЛАСТИ ПРОТИВОДЕЙСТВИЯ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НАРКОМАНИИ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b="1" dirty="0">
              <a:solidFill>
                <a:srgbClr val="C9346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РАЗВИТИЕ СИСТЕМЫ ЦЕРКОВНОЙ 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РЕАБИЛИТАЦИИ И ПОМОЩИ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НАРКОЗАВИСИМЫМ   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765484" y="1801803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05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299" y="311645"/>
            <a:ext cx="1182561" cy="11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66364" y="2526609"/>
            <a:ext cx="1091241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UcPeriod"/>
            </a:pPr>
            <a:r>
              <a:rPr lang="ru-RU" sz="2400" dirty="0" smtClean="0"/>
              <a:t>Наркомания</a:t>
            </a:r>
            <a:r>
              <a:rPr lang="ru-RU" sz="2400" dirty="0"/>
              <a:t>: грех и </a:t>
            </a:r>
            <a:r>
              <a:rPr lang="ru-RU" sz="2400" dirty="0" smtClean="0"/>
              <a:t>болезнь</a:t>
            </a:r>
          </a:p>
          <a:p>
            <a:pPr marL="514350" indent="-514350">
              <a:buAutoNum type="romanUcPeriod"/>
            </a:pPr>
            <a:r>
              <a:rPr lang="ru-RU" sz="2400" dirty="0" smtClean="0"/>
              <a:t>Отношение </a:t>
            </a:r>
            <a:r>
              <a:rPr lang="ru-RU" sz="2400" dirty="0"/>
              <a:t>Церкви к людям, попавшим в наркотическую </a:t>
            </a:r>
            <a:r>
              <a:rPr lang="ru-RU" sz="2400" dirty="0" smtClean="0"/>
              <a:t>зависимость</a:t>
            </a:r>
          </a:p>
          <a:p>
            <a:pPr marL="514350" indent="-514350">
              <a:buAutoNum type="romanUcPeriod"/>
            </a:pPr>
            <a:r>
              <a:rPr lang="ru-RU" sz="2400" dirty="0"/>
              <a:t>Основные принципы участия Церкви в реабилитации </a:t>
            </a:r>
            <a:r>
              <a:rPr lang="ru-RU" sz="2400" dirty="0" smtClean="0"/>
              <a:t>наркозависимых</a:t>
            </a:r>
          </a:p>
          <a:p>
            <a:pPr marL="514350" indent="-514350">
              <a:buAutoNum type="romanUcPeriod"/>
            </a:pPr>
            <a:r>
              <a:rPr lang="ru-RU" sz="2400" dirty="0"/>
              <a:t>Организация реабилитационного </a:t>
            </a:r>
            <a:r>
              <a:rPr lang="ru-RU" sz="2400" dirty="0" smtClean="0"/>
              <a:t>процесса</a:t>
            </a:r>
          </a:p>
          <a:p>
            <a:pPr marL="514350" indent="-514350">
              <a:buAutoNum type="romanUcPeriod"/>
            </a:pPr>
            <a:r>
              <a:rPr lang="ru-RU" sz="2400" dirty="0"/>
              <a:t>Задачи организации участия Церкви в реабилитации </a:t>
            </a:r>
            <a:r>
              <a:rPr lang="ru-RU" sz="2400" dirty="0" smtClean="0"/>
              <a:t>наркозависимых</a:t>
            </a:r>
          </a:p>
          <a:p>
            <a:pPr marL="514350" indent="-514350">
              <a:buAutoNum type="romanUcPeriod"/>
            </a:pPr>
            <a:r>
              <a:rPr lang="ru-RU" sz="2400" dirty="0"/>
              <a:t>Взаимодействие Церкви с государственными структурами и обществом в деятельности по </a:t>
            </a:r>
            <a:r>
              <a:rPr lang="ru-RU" sz="2400" dirty="0" smtClean="0"/>
              <a:t>реабилитации</a:t>
            </a:r>
          </a:p>
          <a:p>
            <a:pPr marL="514350" indent="-514350">
              <a:buAutoNum type="romanUcPeriod"/>
            </a:pPr>
            <a:r>
              <a:rPr lang="ru-RU" sz="2400" dirty="0"/>
              <a:t>Взаимодействие Церкви и СМИ в реабилитации наркозависимых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2177144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FFFFFF"/>
                </a:solidFill>
              </a:rPr>
              <a:t>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47141" y="579759"/>
            <a:ext cx="690023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«Об участии Русской Православной Церкви в реабилитации наркозависимых</a:t>
            </a:r>
            <a:r>
              <a:rPr lang="ru-RU" sz="2800" dirty="0" smtClean="0"/>
              <a:t>»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/>
              <a:t>Москва, 26 декабря 2012 года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83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44682" y="96308"/>
            <a:ext cx="27857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ОРГАНИЗАЦИЯ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РЕАБИЛИТАЦИОННОГО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ПРОЦЕССА</a:t>
            </a:r>
          </a:p>
        </p:txBody>
      </p:sp>
      <p:sp>
        <p:nvSpPr>
          <p:cNvPr id="137" name="Прямоугольник 136"/>
          <p:cNvSpPr>
            <a:spLocks noChangeAspect="1"/>
          </p:cNvSpPr>
          <p:nvPr/>
        </p:nvSpPr>
        <p:spPr>
          <a:xfrm>
            <a:off x="1415520" y="254968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425441" y="249885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21" name="Группа 220"/>
          <p:cNvGrpSpPr/>
          <p:nvPr/>
        </p:nvGrpSpPr>
        <p:grpSpPr>
          <a:xfrm>
            <a:off x="2046658" y="2525436"/>
            <a:ext cx="5489503" cy="408500"/>
            <a:chOff x="704529" y="2212380"/>
            <a:chExt cx="5489503" cy="408500"/>
          </a:xfrm>
          <a:solidFill>
            <a:schemeClr val="accent3"/>
          </a:solidFill>
        </p:grpSpPr>
        <p:sp>
          <p:nvSpPr>
            <p:cNvPr id="136" name="Прямоугольник 135"/>
            <p:cNvSpPr/>
            <p:nvPr/>
          </p:nvSpPr>
          <p:spPr>
            <a:xfrm>
              <a:off x="704529" y="221238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704529" y="2231964"/>
              <a:ext cx="3168351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МОТИВАЦИОННЫЙ ПЕРИОД </a:t>
              </a:r>
            </a:p>
          </p:txBody>
        </p:sp>
      </p:grpSp>
      <p:sp>
        <p:nvSpPr>
          <p:cNvPr id="135" name="Прямоугольник 134"/>
          <p:cNvSpPr/>
          <p:nvPr/>
        </p:nvSpPr>
        <p:spPr>
          <a:xfrm>
            <a:off x="7608169" y="2437300"/>
            <a:ext cx="1828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мотивационный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центр (1-3 мес.) </a:t>
            </a:r>
          </a:p>
        </p:txBody>
      </p:sp>
      <p:sp>
        <p:nvSpPr>
          <p:cNvPr id="162" name="Прямоугольник 161"/>
          <p:cNvSpPr>
            <a:spLocks noChangeAspect="1"/>
          </p:cNvSpPr>
          <p:nvPr/>
        </p:nvSpPr>
        <p:spPr>
          <a:xfrm>
            <a:off x="1415520" y="428041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1425441" y="42295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5</a:t>
            </a:r>
          </a:p>
        </p:txBody>
      </p:sp>
      <p:grpSp>
        <p:nvGrpSpPr>
          <p:cNvPr id="223" name="Группа 222"/>
          <p:cNvGrpSpPr/>
          <p:nvPr/>
        </p:nvGrpSpPr>
        <p:grpSpPr>
          <a:xfrm>
            <a:off x="2046658" y="4256166"/>
            <a:ext cx="5489503" cy="408500"/>
            <a:chOff x="704529" y="3877080"/>
            <a:chExt cx="5489503" cy="408500"/>
          </a:xfrm>
          <a:solidFill>
            <a:schemeClr val="accent3"/>
          </a:solidFill>
        </p:grpSpPr>
        <p:sp>
          <p:nvSpPr>
            <p:cNvPr id="160" name="Прямоугольник 159"/>
            <p:cNvSpPr/>
            <p:nvPr/>
          </p:nvSpPr>
          <p:spPr>
            <a:xfrm>
              <a:off x="704529" y="387708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1" name="Прямоугольник 160"/>
            <p:cNvSpPr/>
            <p:nvPr/>
          </p:nvSpPr>
          <p:spPr>
            <a:xfrm>
              <a:off x="704529" y="3896664"/>
              <a:ext cx="2376263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РЕСОЦИАЛИЗАЦИЯ</a:t>
              </a:r>
            </a:p>
          </p:txBody>
        </p:sp>
      </p:grpSp>
      <p:sp>
        <p:nvSpPr>
          <p:cNvPr id="159" name="Прямоугольник 158"/>
          <p:cNvSpPr/>
          <p:nvPr/>
        </p:nvSpPr>
        <p:spPr>
          <a:xfrm>
            <a:off x="7608168" y="4168030"/>
            <a:ext cx="318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социальная гостиница,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«дом на полпути» (6-24 мес.)</a:t>
            </a:r>
          </a:p>
        </p:txBody>
      </p:sp>
      <p:sp>
        <p:nvSpPr>
          <p:cNvPr id="171" name="Прямоугольник 170"/>
          <p:cNvSpPr>
            <a:spLocks noChangeAspect="1"/>
          </p:cNvSpPr>
          <p:nvPr/>
        </p:nvSpPr>
        <p:spPr>
          <a:xfrm>
            <a:off x="1415520" y="513601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425441" y="50851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6</a:t>
            </a:r>
          </a:p>
        </p:txBody>
      </p:sp>
      <p:grpSp>
        <p:nvGrpSpPr>
          <p:cNvPr id="224" name="Группа 223"/>
          <p:cNvGrpSpPr/>
          <p:nvPr/>
        </p:nvGrpSpPr>
        <p:grpSpPr>
          <a:xfrm>
            <a:off x="2046658" y="5111766"/>
            <a:ext cx="5489503" cy="408500"/>
            <a:chOff x="704529" y="5228294"/>
            <a:chExt cx="5489503" cy="408500"/>
          </a:xfrm>
          <a:solidFill>
            <a:schemeClr val="accent3"/>
          </a:solidFill>
        </p:grpSpPr>
        <p:sp>
          <p:nvSpPr>
            <p:cNvPr id="169" name="Прямоугольник 168"/>
            <p:cNvSpPr/>
            <p:nvPr/>
          </p:nvSpPr>
          <p:spPr>
            <a:xfrm>
              <a:off x="704529" y="5228294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704529" y="5247878"/>
              <a:ext cx="4896543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ПОСТРЕАБИЛИТАЦИОННОЕ СОПРОВОЖДЕНИЕ</a:t>
              </a:r>
            </a:p>
          </p:txBody>
        </p:sp>
      </p:grpSp>
      <p:sp>
        <p:nvSpPr>
          <p:cNvPr id="180" name="Прямоугольник 179"/>
          <p:cNvSpPr>
            <a:spLocks noChangeAspect="1"/>
          </p:cNvSpPr>
          <p:nvPr/>
        </p:nvSpPr>
        <p:spPr>
          <a:xfrm>
            <a:off x="1415520" y="5970495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1425441" y="591966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7</a:t>
            </a:r>
          </a:p>
        </p:txBody>
      </p:sp>
      <p:grpSp>
        <p:nvGrpSpPr>
          <p:cNvPr id="225" name="Группа 224"/>
          <p:cNvGrpSpPr/>
          <p:nvPr/>
        </p:nvGrpSpPr>
        <p:grpSpPr>
          <a:xfrm>
            <a:off x="2046658" y="5946245"/>
            <a:ext cx="5489503" cy="408500"/>
            <a:chOff x="704529" y="5802229"/>
            <a:chExt cx="5489503" cy="408500"/>
          </a:xfrm>
          <a:solidFill>
            <a:schemeClr val="accent3"/>
          </a:solidFill>
        </p:grpSpPr>
        <p:sp>
          <p:nvSpPr>
            <p:cNvPr id="178" name="Прямоугольник 177"/>
            <p:cNvSpPr/>
            <p:nvPr/>
          </p:nvSpPr>
          <p:spPr>
            <a:xfrm>
              <a:off x="704529" y="5802229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9" name="Прямоугольник 178"/>
            <p:cNvSpPr/>
            <p:nvPr/>
          </p:nvSpPr>
          <p:spPr>
            <a:xfrm>
              <a:off x="704529" y="5821813"/>
              <a:ext cx="3168351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РАБОТА С РОДСТВЕННИКАМИ</a:t>
              </a:r>
            </a:p>
          </p:txBody>
        </p:sp>
      </p:grpSp>
      <p:sp>
        <p:nvSpPr>
          <p:cNvPr id="198" name="Прямоугольник 197"/>
          <p:cNvSpPr>
            <a:spLocks noChangeAspect="1"/>
          </p:cNvSpPr>
          <p:nvPr/>
        </p:nvSpPr>
        <p:spPr>
          <a:xfrm>
            <a:off x="1415520" y="174587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425441" y="169504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20" name="Группа 219"/>
          <p:cNvGrpSpPr/>
          <p:nvPr/>
        </p:nvGrpSpPr>
        <p:grpSpPr>
          <a:xfrm>
            <a:off x="2046658" y="1721626"/>
            <a:ext cx="5489503" cy="408500"/>
            <a:chOff x="704529" y="1509237"/>
            <a:chExt cx="5489503" cy="408500"/>
          </a:xfrm>
          <a:solidFill>
            <a:schemeClr val="accent3"/>
          </a:solidFill>
        </p:grpSpPr>
        <p:sp>
          <p:nvSpPr>
            <p:cNvPr id="196" name="Прямоугольник 195"/>
            <p:cNvSpPr/>
            <p:nvPr/>
          </p:nvSpPr>
          <p:spPr>
            <a:xfrm>
              <a:off x="704529" y="1509237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7" name="Прямоугольник 196"/>
            <p:cNvSpPr/>
            <p:nvPr/>
          </p:nvSpPr>
          <p:spPr>
            <a:xfrm>
              <a:off x="704529" y="1528821"/>
              <a:ext cx="266429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ДЕЗИНТОКСИКАЦИЯ</a:t>
              </a:r>
            </a:p>
          </p:txBody>
        </p:sp>
      </p:grpSp>
      <p:sp>
        <p:nvSpPr>
          <p:cNvPr id="207" name="Прямоугольник 206"/>
          <p:cNvSpPr>
            <a:spLocks noChangeAspect="1"/>
          </p:cNvSpPr>
          <p:nvPr/>
        </p:nvSpPr>
        <p:spPr>
          <a:xfrm>
            <a:off x="1415520" y="929935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425441" y="879104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219" name="Группа 218"/>
          <p:cNvGrpSpPr/>
          <p:nvPr/>
        </p:nvGrpSpPr>
        <p:grpSpPr>
          <a:xfrm>
            <a:off x="2046658" y="905685"/>
            <a:ext cx="5489503" cy="408500"/>
            <a:chOff x="704529" y="935302"/>
            <a:chExt cx="5489503" cy="408500"/>
          </a:xfrm>
          <a:solidFill>
            <a:schemeClr val="accent3"/>
          </a:solidFill>
        </p:grpSpPr>
        <p:sp>
          <p:nvSpPr>
            <p:cNvPr id="205" name="Прямоугольник 204"/>
            <p:cNvSpPr/>
            <p:nvPr/>
          </p:nvSpPr>
          <p:spPr>
            <a:xfrm>
              <a:off x="704529" y="935302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Прямоугольник 205"/>
            <p:cNvSpPr/>
            <p:nvPr/>
          </p:nvSpPr>
          <p:spPr>
            <a:xfrm>
              <a:off x="704529" y="954886"/>
              <a:ext cx="374441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ПЕРВИЧНОЕ КОНСУЛЬТИРОВАНИЕ</a:t>
              </a:r>
            </a:p>
          </p:txBody>
        </p:sp>
      </p:grpSp>
      <p:sp>
        <p:nvSpPr>
          <p:cNvPr id="189" name="Прямоугольник 188"/>
          <p:cNvSpPr>
            <a:spLocks noChangeAspect="1"/>
          </p:cNvSpPr>
          <p:nvPr/>
        </p:nvSpPr>
        <p:spPr>
          <a:xfrm>
            <a:off x="1415520" y="3415051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1425441" y="33642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222" name="Группа 221"/>
          <p:cNvGrpSpPr/>
          <p:nvPr/>
        </p:nvGrpSpPr>
        <p:grpSpPr>
          <a:xfrm>
            <a:off x="2046658" y="3390801"/>
            <a:ext cx="5489503" cy="408500"/>
            <a:chOff x="704529" y="3044730"/>
            <a:chExt cx="5489503" cy="408500"/>
          </a:xfrm>
          <a:solidFill>
            <a:schemeClr val="accent3"/>
          </a:solidFill>
        </p:grpSpPr>
        <p:sp>
          <p:nvSpPr>
            <p:cNvPr id="187" name="Прямоугольник 186"/>
            <p:cNvSpPr/>
            <p:nvPr/>
          </p:nvSpPr>
          <p:spPr>
            <a:xfrm>
              <a:off x="704529" y="304473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Прямоугольник 187"/>
            <p:cNvSpPr/>
            <p:nvPr/>
          </p:nvSpPr>
          <p:spPr>
            <a:xfrm>
              <a:off x="704529" y="3064314"/>
              <a:ext cx="541749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ОСНОВНОЙ ПЕРИОД ЦЕРКОВНОЙ РЕАБИЛИТАЦИИ </a:t>
              </a:r>
            </a:p>
          </p:txBody>
        </p:sp>
      </p:grpSp>
      <p:sp>
        <p:nvSpPr>
          <p:cNvPr id="217" name="Прямоугольник 216"/>
          <p:cNvSpPr/>
          <p:nvPr/>
        </p:nvSpPr>
        <p:spPr>
          <a:xfrm>
            <a:off x="7608169" y="3302665"/>
            <a:ext cx="33405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церковные общины: приходские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или монастырские (12-18 мес.)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 flipV="1">
            <a:off x="1595521" y="604139"/>
            <a:ext cx="6549161" cy="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25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1403835" y="3299028"/>
            <a:ext cx="7260729" cy="720000"/>
            <a:chOff x="260834" y="3519485"/>
            <a:chExt cx="7260729" cy="72000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60834" y="3519485"/>
              <a:ext cx="720000" cy="720000"/>
              <a:chOff x="272519" y="904518"/>
              <a:chExt cx="720000" cy="720000"/>
            </a:xfrm>
          </p:grpSpPr>
          <p:sp>
            <p:nvSpPr>
              <p:cNvPr id="207" name="Прямоугольник 206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876710" y="3525542"/>
              <a:ext cx="56448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ВКЛЮЧЕНИЕ РЕАБИЛИТАЦИОННОГО ПРОЦЕССА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В ЖИЗНЬ ЦЕРКОВНОЙ ОБЩИНЫ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403834" y="1549242"/>
            <a:ext cx="8148550" cy="1015663"/>
            <a:chOff x="260834" y="1549241"/>
            <a:chExt cx="8148550" cy="1015663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876710" y="1549241"/>
              <a:ext cx="653267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ЦЕРКОВНАЯ РЕАБИЛИТАЦИЯ ЕСТЬ, В ПЕРВУЮ ОЧЕРЕДЬ,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РЕЗУЛЬТАТ ДЕЙСТВИЯ БОЖЕСТВЕННОЙ БЛАГОДАТИ,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ЯВЛЯЕМОЙ В ЦЕРКОВНЫХ ТАИНСТВАХ</a:t>
              </a: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260834" y="1697072"/>
              <a:ext cx="720000" cy="720000"/>
              <a:chOff x="272519" y="904518"/>
              <a:chExt cx="720000" cy="720000"/>
            </a:xfrm>
          </p:grpSpPr>
          <p:sp>
            <p:nvSpPr>
              <p:cNvPr id="48" name="Прямоугольник 47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403834" y="4753153"/>
            <a:ext cx="7615602" cy="1015663"/>
            <a:chOff x="260834" y="4753152"/>
            <a:chExt cx="7615602" cy="101566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876710" y="4753152"/>
              <a:ext cx="599972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КОМПЕТЕНТНОСТЬ (ПРОФЕССИОНАЛИЗМ) ЧЛЕНОВ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ЦЕРКОВНОЙ ОБЩИНЫ, УЧАСТВУЮЩИХ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В РЕАБИЛИТАЦИИ</a:t>
              </a:r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260834" y="4900983"/>
              <a:ext cx="720000" cy="720000"/>
              <a:chOff x="272519" y="904518"/>
              <a:chExt cx="720000" cy="720000"/>
            </a:xfrm>
          </p:grpSpPr>
          <p:sp>
            <p:nvSpPr>
              <p:cNvPr id="51" name="Прямоугольник 50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0355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736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ЦЕРКОВНАЯ РЕАБИЛИТАЦИЯ ЕСТЬ, В ПЕРВУЮ ОЧЕРЕДЬ, РЕЗУЛЬТАТ ДЕЙСТВИЯ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БОЖЕСТВЕННОЙ БЛАГОДАТИ, ЯВЛЯЕМОЙ В ЦЕРКОВНЫХ ТАИНСТВАХ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23592" y="1587857"/>
            <a:ext cx="85068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особая миссия возлагается на православного священника, как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служителя таинств (предстоятеля на евхаристии), пастыря, духовника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и молитвенника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23592" y="2959493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 участвует в мотивационном, основном периодах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реабилитации, и в периоде </a:t>
            </a:r>
            <a:r>
              <a:rPr lang="ru-RU" sz="2000" b="1" dirty="0" err="1">
                <a:solidFill>
                  <a:schemeClr val="tx2"/>
                </a:solidFill>
              </a:rPr>
              <a:t>ресоциализации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391174" y="2805606"/>
            <a:ext cx="720000" cy="1015663"/>
            <a:chOff x="260834" y="1415885"/>
            <a:chExt cx="720000" cy="1015663"/>
          </a:xfrm>
        </p:grpSpPr>
        <p:sp>
          <p:nvSpPr>
            <p:cNvPr id="35" name="Прямоугольник 34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423592" y="4223409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священник, как пастырь, высказывает решающее мнение при формировании коллектива специалистов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1391174" y="4069522"/>
            <a:ext cx="720000" cy="1015663"/>
            <a:chOff x="260834" y="1415885"/>
            <a:chExt cx="720000" cy="1015663"/>
          </a:xfrm>
        </p:grpSpPr>
        <p:sp>
          <p:nvSpPr>
            <p:cNvPr id="38" name="Прямоугольник 37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391174" y="1587857"/>
            <a:ext cx="720000" cy="1015663"/>
            <a:chOff x="260834" y="1415885"/>
            <a:chExt cx="720000" cy="1015663"/>
          </a:xfrm>
        </p:grpSpPr>
        <p:sp>
          <p:nvSpPr>
            <p:cNvPr id="54" name="Прямоугольник 53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738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6068035"/>
            <a:ext cx="81552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ВКЛЮЧЕНИЕ РЕАБИЛИТАЦИОННОГО ПРОЦЕССА В ЖИЗНЬ ЦЕРКОВНОЙ ОБЩИНЫ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91174" y="1556793"/>
            <a:ext cx="9467262" cy="1015663"/>
            <a:chOff x="248174" y="1521949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521949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воспитанник, вошедший как новый брат в жизнь церковной общины, члены которой причастны благодатной жизни и стремятся жить по закону любви, попадает в особо благоприятную для исцеления души среду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21949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1391174" y="2885165"/>
            <a:ext cx="8521250" cy="1015663"/>
            <a:chOff x="248174" y="3068960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222848"/>
              <a:ext cx="748883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общение с воспитанником изначально строится на обращении более к его сердцу, чем к  уму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3068960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1391174" y="4213538"/>
            <a:ext cx="9467262" cy="1015663"/>
            <a:chOff x="248174" y="4596660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596660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 время реабилитации воспитанник получает возможность приобрести реальный опыт новой благочестивой (ценностно ориентированной) жизни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596660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561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91174" y="1340769"/>
            <a:ext cx="9467262" cy="1015663"/>
            <a:chOff x="248174" y="1556792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864568"/>
              <a:ext cx="843484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понимание природы зависимости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56792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91174" y="2669142"/>
            <a:ext cx="8521250" cy="1015663"/>
            <a:chOff x="248174" y="2885164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192940"/>
              <a:ext cx="74888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знание процесса реабилитации наркозависимых людей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2885164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391174" y="3997514"/>
            <a:ext cx="9467262" cy="1015663"/>
            <a:chOff x="248174" y="4213537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367425"/>
              <a:ext cx="84348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владение информацией о существующей региональной системе поддержки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213537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8436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523568" y="96308"/>
            <a:ext cx="24068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accent5"/>
                </a:solidFill>
              </a:rPr>
              <a:t>ЭТАПЫ ОСНОВНОГО</a:t>
            </a:r>
          </a:p>
          <a:p>
            <a:pPr algn="r"/>
            <a:r>
              <a:rPr lang="ru-RU" sz="2000" b="1" dirty="0">
                <a:solidFill>
                  <a:schemeClr val="accent5"/>
                </a:solidFill>
              </a:rPr>
              <a:t>ПЕРИОДА</a:t>
            </a:r>
          </a:p>
          <a:p>
            <a:pPr algn="r"/>
            <a:r>
              <a:rPr lang="ru-RU" sz="2000" b="1" dirty="0">
                <a:solidFill>
                  <a:schemeClr val="accent5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6" y="604139"/>
            <a:ext cx="6928042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206"/>
          <p:cNvSpPr>
            <a:spLocks/>
          </p:cNvSpPr>
          <p:nvPr/>
        </p:nvSpPr>
        <p:spPr>
          <a:xfrm>
            <a:off x="1403834" y="2638793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403835" y="2644850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11625" y="2767962"/>
            <a:ext cx="5125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1. «ПРИЙТИ В СЕБЯ»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11624" y="1469937"/>
            <a:ext cx="4516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ПОДГОТОВИТЕЛЬНЫЙ ЭТАП</a:t>
            </a:r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1340768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03835" y="1346825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11625" y="4065987"/>
            <a:ext cx="4774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2. «ПРИЙТИ К БОГУ»</a:t>
            </a:r>
          </a:p>
        </p:txBody>
      </p:sp>
      <p:sp>
        <p:nvSpPr>
          <p:cNvPr id="51" name="Прямоугольник 50"/>
          <p:cNvSpPr>
            <a:spLocks/>
          </p:cNvSpPr>
          <p:nvPr/>
        </p:nvSpPr>
        <p:spPr>
          <a:xfrm>
            <a:off x="1403834" y="3936818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03835" y="3942875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21" name="Прямоугольник 20"/>
          <p:cNvSpPr>
            <a:spLocks/>
          </p:cNvSpPr>
          <p:nvPr/>
        </p:nvSpPr>
        <p:spPr>
          <a:xfrm>
            <a:off x="1403834" y="5234844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03835" y="5240901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11625" y="5364013"/>
            <a:ext cx="7036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3. «ВЕРНУТЬСЯ К ЛЮДЯМ» (адаптационный)</a:t>
            </a:r>
          </a:p>
        </p:txBody>
      </p:sp>
    </p:spTree>
    <p:extLst>
      <p:ext uri="{BB962C8B-B14F-4D97-AF65-F5344CB8AC3E}">
        <p14:creationId xmlns:p14="http://schemas.microsoft.com/office/powerpoint/2010/main" val="3857115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8663963" y="2668472"/>
            <a:ext cx="2978676" cy="20031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8933057" y="2468997"/>
            <a:ext cx="187423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b="1" dirty="0" smtClean="0">
                <a:solidFill>
                  <a:schemeClr val="bg1"/>
                </a:solidFill>
              </a:rPr>
              <a:t>73</a:t>
            </a:r>
            <a:endParaRPr lang="ru-RU" sz="13000" b="1" dirty="0">
              <a:solidFill>
                <a:schemeClr val="bg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895873" y="4106506"/>
            <a:ext cx="2514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ОРГАНИЗАЦИИ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1308070" y="2762201"/>
            <a:ext cx="1918987" cy="2092965"/>
            <a:chOff x="854986" y="2811070"/>
            <a:chExt cx="1918987" cy="2092965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928200" y="2811070"/>
              <a:ext cx="1772558" cy="117186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52993" y="2920160"/>
              <a:ext cx="12378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dirty="0" smtClean="0">
                  <a:solidFill>
                    <a:schemeClr val="bg1"/>
                  </a:solidFill>
                </a:rPr>
                <a:t>299</a:t>
              </a:r>
              <a:endParaRPr lang="ru-RU"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54986" y="4042261"/>
              <a:ext cx="191898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500" b="1" dirty="0">
                  <a:solidFill>
                    <a:schemeClr val="accent6">
                      <a:lumMod val="50000"/>
                    </a:schemeClr>
                  </a:solidFill>
                </a:rPr>
                <a:t>ЦЕРКОВНОЙ</a:t>
              </a:r>
            </a:p>
            <a:p>
              <a:pPr algn="ctr"/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</a:rPr>
                <a:t>СИСТЕМЫ   ПОМОЩИ</a:t>
              </a:r>
            </a:p>
            <a:p>
              <a:pPr algn="ctr"/>
              <a:r>
                <a:rPr lang="ru-RU" sz="1100" b="1" dirty="0">
                  <a:solidFill>
                    <a:schemeClr val="accent6">
                      <a:lumMod val="50000"/>
                    </a:schemeClr>
                  </a:solidFill>
                </a:rPr>
                <a:t>Н А Р К О З А В И С И М Ы М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958635" y="3644803"/>
              <a:ext cx="15721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ПОДРАЗДЕЛЕНИЙ</a:t>
              </a: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4005137" y="281546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037759" y="273969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61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82739" y="2869107"/>
            <a:ext cx="2435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660"/>
                </a:solidFill>
              </a:rPr>
              <a:t>РЕАБИЛИТАЦИОННЫЙ</a:t>
            </a:r>
            <a:endParaRPr lang="ru-RU" b="1" dirty="0">
              <a:solidFill>
                <a:srgbClr val="002660"/>
              </a:solidFill>
            </a:endParaRPr>
          </a:p>
          <a:p>
            <a:r>
              <a:rPr lang="ru-RU" b="1" dirty="0" smtClean="0">
                <a:solidFill>
                  <a:srgbClr val="002660"/>
                </a:solidFill>
              </a:rPr>
              <a:t>ЦЕНТР</a:t>
            </a:r>
            <a:endParaRPr lang="ru-RU" b="1" dirty="0">
              <a:solidFill>
                <a:srgbClr val="0026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5137" y="1148609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4079593" y="110962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69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2739" y="1161831"/>
            <a:ext cx="149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ГРУПП</a:t>
            </a:r>
          </a:p>
          <a:p>
            <a:r>
              <a:rPr lang="ru-RU" b="1" dirty="0">
                <a:solidFill>
                  <a:srgbClr val="002660"/>
                </a:solidFill>
              </a:rPr>
              <a:t>ПОДДЕРЖКИ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005137" y="1981718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4055223" y="1897897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62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82739" y="2015469"/>
            <a:ext cx="239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КОНСУЛЬТАЦИОННЫХ</a:t>
            </a:r>
          </a:p>
          <a:p>
            <a:r>
              <a:rPr lang="ru-RU" b="1" dirty="0" smtClean="0">
                <a:solidFill>
                  <a:srgbClr val="002660"/>
                </a:solidFill>
              </a:rPr>
              <a:t>ПУНКТА</a:t>
            </a:r>
            <a:endParaRPr lang="ru-RU" b="1" dirty="0">
              <a:solidFill>
                <a:srgbClr val="0026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005137" y="368591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4059522" y="3609385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17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82739" y="3722745"/>
            <a:ext cx="2133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ЦЕНТР</a:t>
            </a:r>
          </a:p>
          <a:p>
            <a:r>
              <a:rPr lang="ru-RU" b="1" dirty="0">
                <a:solidFill>
                  <a:srgbClr val="002660"/>
                </a:solidFill>
              </a:rPr>
              <a:t>РЕСОЦИАЛИЗАЦИИ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016032" y="4524204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072995" y="4428177"/>
            <a:ext cx="9717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12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682739" y="4576383"/>
            <a:ext cx="1874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АМБУЛАТОРНЫХ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ПРОГРАММ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005137" y="5396268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4263707" y="5306924"/>
            <a:ext cx="525775" cy="89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5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686395" y="5430021"/>
            <a:ext cx="2129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МОТИВАЦИОННЫХ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811998" y="4855166"/>
            <a:ext cx="0" cy="170738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2811998" y="6562546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4653610" y="622875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2811998" y="706360"/>
            <a:ext cx="0" cy="194335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2811998" y="706360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653610" y="70049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57176" y="280093"/>
            <a:ext cx="222208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4363"/>
                </a:solidFill>
              </a:rPr>
              <a:t>ЦЕРКОВНАЯ</a:t>
            </a:r>
          </a:p>
          <a:p>
            <a:r>
              <a:rPr lang="ru-RU" b="1" dirty="0">
                <a:solidFill>
                  <a:srgbClr val="2E4363"/>
                </a:solidFill>
              </a:rPr>
              <a:t>СИСТЕМА </a:t>
            </a:r>
            <a:r>
              <a:rPr lang="ru-RU" b="1" dirty="0" smtClean="0">
                <a:solidFill>
                  <a:srgbClr val="2E4363"/>
                </a:solidFill>
              </a:rPr>
              <a:t>ПОМОЩИ</a:t>
            </a:r>
            <a:r>
              <a:rPr lang="en-US" b="1" dirty="0" smtClean="0">
                <a:solidFill>
                  <a:srgbClr val="2E4363"/>
                </a:solidFill>
              </a:rPr>
              <a:t/>
            </a:r>
            <a:br>
              <a:rPr lang="en-US" b="1" dirty="0" smtClean="0">
                <a:solidFill>
                  <a:srgbClr val="2E4363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2020</a:t>
            </a:r>
            <a:endParaRPr lang="ru-RU" sz="3200" b="1" dirty="0">
              <a:solidFill>
                <a:srgbClr val="C00000"/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V="1">
            <a:off x="1754539" y="445168"/>
            <a:ext cx="7141334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/>
          <p:nvPr/>
        </p:nvGrpSpPr>
        <p:grpSpPr>
          <a:xfrm>
            <a:off x="9086325" y="93679"/>
            <a:ext cx="3065514" cy="720000"/>
            <a:chOff x="9086325" y="105711"/>
            <a:chExt cx="3065514" cy="720000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9806325" y="234879"/>
              <a:ext cx="2345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2E4363"/>
                  </a:solidFill>
                </a:rPr>
                <a:t>ОНЛАЙН-КОНФЕРЕНЦИЯ</a:t>
              </a:r>
            </a:p>
            <a:p>
              <a:r>
                <a:rPr lang="ru-RU" sz="1200" b="1" dirty="0" smtClean="0">
                  <a:solidFill>
                    <a:srgbClr val="2E4363"/>
                  </a:solidFill>
                </a:rPr>
                <a:t>ПО СОЦИАЛЬНОМУ СЛУЖЕНИЮ</a:t>
              </a:r>
              <a:endParaRPr lang="ru-RU" sz="1200" b="1" dirty="0">
                <a:solidFill>
                  <a:srgbClr val="2E4363"/>
                </a:solidFill>
              </a:endParaRPr>
            </a:p>
          </p:txBody>
        </p:sp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8703897" y="5753186"/>
            <a:ext cx="2898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http://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poisk.protivnarko.ru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15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3" grpId="0" animBg="1"/>
      <p:bldP spid="66" grpId="0"/>
      <p:bldP spid="3" grpId="0" animBg="1"/>
      <p:bldP spid="67" grpId="0"/>
      <p:bldP spid="52" grpId="0" animBg="1"/>
      <p:bldP spid="68" grpId="0"/>
      <p:bldP spid="55" grpId="0" animBg="1"/>
      <p:bldP spid="69" grpId="0"/>
      <p:bldP spid="56" grpId="0" animBg="1"/>
      <p:bldP spid="70" grpId="0"/>
      <p:bldP spid="58" grpId="0" animBg="1"/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ФОРМАТЫ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ЦЕРКОВНОЙ ПОМОЩИ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ЗАВИСИМЫМ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38119" y="991518"/>
            <a:ext cx="906688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вечерней амбулаторной программы (очно, в </a:t>
            </a:r>
            <a:r>
              <a:rPr lang="ru-RU" dirty="0" smtClean="0"/>
              <a:t>Москве)</a:t>
            </a:r>
          </a:p>
          <a:p>
            <a:r>
              <a:rPr lang="ru-RU" dirty="0" smtClean="0"/>
              <a:t>Занятия </a:t>
            </a:r>
            <a:r>
              <a:rPr lang="ru-RU" dirty="0"/>
              <a:t>ежедневно (с понедельника по пятницу) с 19.00 до 21.30 в Центре помощи зависимым «Реабилитация Live» (адрес: 2-й Кожевнический переулок д.4 стр.2). 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Срок </a:t>
            </a:r>
            <a:r>
              <a:rPr lang="ru-RU" dirty="0"/>
              <a:t>– 3 месяца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📌 </a:t>
            </a:r>
            <a:r>
              <a:rPr lang="ru-RU" dirty="0"/>
              <a:t>Вечерняя амбулаторная программа - это</a:t>
            </a:r>
            <a:r>
              <a:rPr lang="ru-RU" dirty="0" smtClean="0"/>
              <a:t>:</a:t>
            </a:r>
          </a:p>
          <a:p>
            <a:r>
              <a:rPr lang="ru-RU" dirty="0" smtClean="0"/>
              <a:t>•</a:t>
            </a:r>
            <a:r>
              <a:rPr lang="ru-RU" dirty="0"/>
              <a:t>	Групповая </a:t>
            </a:r>
            <a:r>
              <a:rPr lang="ru-RU" dirty="0" smtClean="0"/>
              <a:t>работа</a:t>
            </a:r>
          </a:p>
          <a:p>
            <a:r>
              <a:rPr lang="ru-RU" dirty="0" smtClean="0"/>
              <a:t>•</a:t>
            </a:r>
            <a:r>
              <a:rPr lang="ru-RU" dirty="0"/>
              <a:t>	Работа над журналом из 10 письменных заданий (индивидуальный подход</a:t>
            </a:r>
            <a:r>
              <a:rPr lang="ru-RU" dirty="0" smtClean="0"/>
              <a:t>)</a:t>
            </a:r>
          </a:p>
          <a:p>
            <a:r>
              <a:rPr lang="ru-RU" dirty="0" smtClean="0"/>
              <a:t>•</a:t>
            </a:r>
            <a:r>
              <a:rPr lang="ru-RU" dirty="0"/>
              <a:t>	Ведение дневников </a:t>
            </a:r>
            <a:r>
              <a:rPr lang="ru-RU" dirty="0" smtClean="0"/>
              <a:t>самонаблюдения</a:t>
            </a:r>
          </a:p>
          <a:p>
            <a:r>
              <a:rPr lang="ru-RU" dirty="0" smtClean="0"/>
              <a:t>•</a:t>
            </a:r>
            <a:r>
              <a:rPr lang="ru-RU" dirty="0"/>
              <a:t>	Индивидуальные консультации с психологами и специалистами по </a:t>
            </a:r>
            <a:r>
              <a:rPr lang="ru-RU" dirty="0" smtClean="0"/>
              <a:t>зависимости</a:t>
            </a:r>
          </a:p>
          <a:p>
            <a:r>
              <a:rPr lang="ru-RU" dirty="0" smtClean="0"/>
              <a:t>•</a:t>
            </a:r>
            <a:r>
              <a:rPr lang="ru-RU" dirty="0"/>
              <a:t>	</a:t>
            </a:r>
            <a:r>
              <a:rPr lang="ru-RU" dirty="0" smtClean="0"/>
              <a:t>Арт-терапия</a:t>
            </a:r>
          </a:p>
          <a:p>
            <a:r>
              <a:rPr lang="ru-RU" dirty="0" smtClean="0"/>
              <a:t>•</a:t>
            </a:r>
            <a:r>
              <a:rPr lang="ru-RU" dirty="0"/>
              <a:t>	Духовные часы и беседы со </a:t>
            </a:r>
            <a:r>
              <a:rPr lang="ru-RU" dirty="0" smtClean="0"/>
              <a:t>священниками</a:t>
            </a:r>
          </a:p>
          <a:p>
            <a:r>
              <a:rPr lang="ru-RU" dirty="0" smtClean="0"/>
              <a:t>•</a:t>
            </a:r>
            <a:r>
              <a:rPr lang="ru-RU" dirty="0"/>
              <a:t>	Лекции и </a:t>
            </a:r>
            <a:r>
              <a:rPr lang="ru-RU" dirty="0" smtClean="0"/>
              <a:t>тренинги</a:t>
            </a:r>
          </a:p>
          <a:p>
            <a:r>
              <a:rPr lang="ru-RU" dirty="0" smtClean="0"/>
              <a:t>Чтобы </a:t>
            </a:r>
            <a:r>
              <a:rPr lang="ru-RU" dirty="0"/>
              <a:t>попасть в программу необходимо позвонить по номеру: 📱 8 968 712 3030 и записаться на первичную консультацию, заполнить анкеты и пройти психологическое тестирование (с результатами можно будет ознакомиться), а также предоставить ряд справок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Условия </a:t>
            </a:r>
            <a:r>
              <a:rPr lang="ru-RU" dirty="0"/>
              <a:t>вступления: наличие как минимум 7 дней полной чистоты от любых веществ, изменяющих сознание, проживание в Москве или ближайшем Подмосковье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Подходит </a:t>
            </a:r>
            <a:r>
              <a:rPr lang="ru-RU" dirty="0"/>
              <a:t>тем, кто работает или учится.</a:t>
            </a:r>
          </a:p>
        </p:txBody>
      </p:sp>
    </p:spTree>
    <p:extLst>
      <p:ext uri="{BB962C8B-B14F-4D97-AF65-F5344CB8AC3E}">
        <p14:creationId xmlns:p14="http://schemas.microsoft.com/office/powerpoint/2010/main" val="1724746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ФОРМАТЫ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ЦЕРКОВНОЙ ПОМОЩИ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ЗАВИСИМЫМ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749" y="1024569"/>
            <a:ext cx="929823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онлайн-программы «Утренний </a:t>
            </a:r>
            <a:r>
              <a:rPr lang="ru-RU" dirty="0" smtClean="0"/>
              <a:t>Zoom»</a:t>
            </a:r>
          </a:p>
          <a:p>
            <a:r>
              <a:rPr lang="ru-RU" dirty="0" smtClean="0"/>
              <a:t>Занятия </a:t>
            </a:r>
            <a:r>
              <a:rPr lang="ru-RU" dirty="0"/>
              <a:t>ежедневно (с понедельника по пятницу) с 10.30 до 12.30 на платформе </a:t>
            </a:r>
            <a:r>
              <a:rPr lang="en-US" dirty="0" err="1" smtClean="0"/>
              <a:t>Z</a:t>
            </a:r>
            <a:r>
              <a:rPr lang="ru-RU" dirty="0" smtClean="0"/>
              <a:t>oom </a:t>
            </a:r>
            <a:r>
              <a:rPr lang="ru-RU" dirty="0"/>
              <a:t>(вход с компьютера, смартфона или планшета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dirty="0" smtClean="0"/>
              <a:t>Срок </a:t>
            </a:r>
            <a:r>
              <a:rPr lang="ru-RU" dirty="0"/>
              <a:t>– 3 </a:t>
            </a:r>
            <a:r>
              <a:rPr lang="ru-RU" dirty="0" smtClean="0"/>
              <a:t>месяца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📌 </a:t>
            </a:r>
            <a:r>
              <a:rPr lang="ru-RU" dirty="0"/>
              <a:t>Утренний Zoom – это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Групповая работа </a:t>
            </a:r>
            <a:r>
              <a:rPr lang="ru-RU" dirty="0" smtClean="0"/>
              <a:t>онлайн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Работа над журналом из 10 письменных заданий (индивидуальный подход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Ведение дневников </a:t>
            </a:r>
            <a:r>
              <a:rPr lang="ru-RU" dirty="0" smtClean="0"/>
              <a:t>самонаблюдения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Индивидуальные консультации с психологами и специалистами по </a:t>
            </a:r>
            <a:r>
              <a:rPr lang="ru-RU" dirty="0" smtClean="0"/>
              <a:t>зависимости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Духовные часы и беседы со </a:t>
            </a:r>
            <a:r>
              <a:rPr lang="ru-RU" dirty="0" smtClean="0"/>
              <a:t>священниками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Онлайн-семинары по преодолению </a:t>
            </a:r>
            <a:r>
              <a:rPr lang="ru-RU" dirty="0" smtClean="0"/>
              <a:t>зависимости</a:t>
            </a:r>
            <a:endParaRPr lang="en-US" dirty="0" smtClean="0"/>
          </a:p>
          <a:p>
            <a:r>
              <a:rPr lang="ru-RU" dirty="0" smtClean="0"/>
              <a:t>Чтобы </a:t>
            </a:r>
            <a:r>
              <a:rPr lang="ru-RU" dirty="0"/>
              <a:t>попасть в онлайн-программу необходимо позвонить по номеру: 📱 8 968 712 3030 и записаться на онлайн-консультацию, заполнить анкеты и пройти психологическое тестирование (удаленно, через </a:t>
            </a:r>
            <a:r>
              <a:rPr lang="ru-RU" dirty="0" err="1"/>
              <a:t>google</a:t>
            </a:r>
            <a:r>
              <a:rPr lang="ru-RU" dirty="0"/>
              <a:t>-форму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dirty="0" smtClean="0"/>
              <a:t>Условия </a:t>
            </a:r>
            <a:r>
              <a:rPr lang="ru-RU" dirty="0"/>
              <a:t>вступления: наличие как минимум 7 дней полной чистоты от любых веществ, изменяющих сознание, наличие оборудования и базовых навыков пользования техникой и интернетом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Подходит </a:t>
            </a:r>
            <a:r>
              <a:rPr lang="ru-RU" dirty="0"/>
              <a:t>для людей с детьми, создает возможность объединить людей с разных регионов.</a:t>
            </a:r>
          </a:p>
        </p:txBody>
      </p:sp>
    </p:spTree>
    <p:extLst>
      <p:ext uri="{BB962C8B-B14F-4D97-AF65-F5344CB8AC3E}">
        <p14:creationId xmlns:p14="http://schemas.microsoft.com/office/powerpoint/2010/main" val="2974399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ФОРМАТЫ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ЦЕРКОВНОЙ ПОМОЩИ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ЗАВИСИМЫМ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85581" y="716096"/>
            <a:ext cx="97389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стационарной реабилитации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ru-RU" dirty="0"/>
              <a:t>более 60 центров от Калининграда до Владивостока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dirty="0" smtClean="0"/>
              <a:t>Реабилитация </a:t>
            </a:r>
            <a:r>
              <a:rPr lang="ru-RU" dirty="0"/>
              <a:t>с проживанием, питанием, терапевтической и трудовой деятельностью. </a:t>
            </a:r>
            <a:endParaRPr lang="en-US" dirty="0" smtClean="0"/>
          </a:p>
          <a:p>
            <a:r>
              <a:rPr lang="ru-RU" dirty="0" smtClean="0"/>
              <a:t>Срок </a:t>
            </a:r>
            <a:r>
              <a:rPr lang="ru-RU" dirty="0"/>
              <a:t>– от 6 до 18 месяцев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📌 </a:t>
            </a:r>
            <a:r>
              <a:rPr lang="ru-RU" dirty="0"/>
              <a:t>Стационарная реабилитация – это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Три этапа – «Прийти в себя», «Прийти к Богу», «Вернуться к людям», каждый из которых имеет свои цели и задачи, а также список письменных заданий, направленных на работу последовательно по этим трем направлениям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Возможность сменить место проживания на длительный срок и при этом получить квалифицированную </a:t>
            </a:r>
            <a:r>
              <a:rPr lang="ru-RU" dirty="0" smtClean="0"/>
              <a:t>помощь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Ежедневное и безотрывное пребывание в коллективе выздоравливающих людей•	Особая атмосфера единства и </a:t>
            </a:r>
            <a:r>
              <a:rPr lang="ru-RU" dirty="0" smtClean="0"/>
              <a:t>братства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Возможность опытным путем перенять ценности православного вероучения•	Совместный труд и </a:t>
            </a:r>
            <a:r>
              <a:rPr lang="ru-RU" dirty="0" smtClean="0"/>
              <a:t>молитва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Таинства </a:t>
            </a:r>
            <a:r>
              <a:rPr lang="ru-RU" dirty="0" smtClean="0"/>
              <a:t>Церкви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Участие в жизни </a:t>
            </a:r>
            <a:r>
              <a:rPr lang="ru-RU" dirty="0" smtClean="0"/>
              <a:t>прихода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Работа со специалистами по </a:t>
            </a:r>
            <a:r>
              <a:rPr lang="ru-RU" dirty="0" smtClean="0"/>
              <a:t>зависимости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Ресоциализация </a:t>
            </a:r>
            <a:endParaRPr lang="en-US" dirty="0" smtClean="0"/>
          </a:p>
          <a:p>
            <a:r>
              <a:rPr lang="ru-RU" dirty="0" smtClean="0"/>
              <a:t>Ознакомиться </a:t>
            </a:r>
            <a:r>
              <a:rPr lang="ru-RU" dirty="0"/>
              <a:t>со списком реабилитационных центров можно по ссылке </a:t>
            </a:r>
            <a:r>
              <a:rPr lang="ru-RU" dirty="0" smtClean="0"/>
              <a:t>http</a:t>
            </a:r>
            <a:r>
              <a:rPr lang="ru-RU" dirty="0"/>
              <a:t>://poisk.protivnarko.ru/, </a:t>
            </a:r>
            <a:r>
              <a:rPr lang="ru-RU" dirty="0" smtClean="0"/>
              <a:t>а </a:t>
            </a:r>
            <a:r>
              <a:rPr lang="ru-RU" dirty="0"/>
              <a:t>также, позвонив по телефону Горячей Линии помощи зависимым: ☎️ 8800 600 16 93 (только для информационных справок).</a:t>
            </a:r>
          </a:p>
        </p:txBody>
      </p:sp>
    </p:spTree>
    <p:extLst>
      <p:ext uri="{BB962C8B-B14F-4D97-AF65-F5344CB8AC3E}">
        <p14:creationId xmlns:p14="http://schemas.microsoft.com/office/powerpoint/2010/main" val="4185469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ФОРМАТЫ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ЦЕРКОВНОЙ ПОМОЩИ</a:t>
            </a:r>
            <a:endParaRPr lang="ru-RU" sz="2000" b="1" dirty="0">
              <a:solidFill>
                <a:schemeClr val="tx2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ЗАВИСИМЫМ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9506" y="1111971"/>
            <a:ext cx="90909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групп самопомощи и профилактики срыва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Очно </a:t>
            </a:r>
            <a:r>
              <a:rPr lang="ru-RU" dirty="0"/>
              <a:t>– в центре помощи зависимым Реабилитация Live и онлайн – на платформе </a:t>
            </a:r>
            <a:r>
              <a:rPr lang="en-US" dirty="0" smtClean="0"/>
              <a:t>Z</a:t>
            </a:r>
            <a:r>
              <a:rPr lang="ru-RU" dirty="0" err="1" smtClean="0"/>
              <a:t>oom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📌 </a:t>
            </a:r>
            <a:r>
              <a:rPr lang="ru-RU" dirty="0"/>
              <a:t>Группы самопомощи – это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Возможность общения с единомышленниками – людьми, зависимыми от психоактивных веществ и желающими жить </a:t>
            </a:r>
            <a:r>
              <a:rPr lang="ru-RU" dirty="0" smtClean="0"/>
              <a:t>трезво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Обмен опытом и знаниями из позиции «равный – равному</a:t>
            </a:r>
            <a:r>
              <a:rPr lang="ru-RU" dirty="0" smtClean="0"/>
              <a:t>»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Профилактика </a:t>
            </a:r>
            <a:r>
              <a:rPr lang="ru-RU" dirty="0" smtClean="0"/>
              <a:t>срыва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Интересные гости со всей России и из-за </a:t>
            </a:r>
            <a:r>
              <a:rPr lang="ru-RU" dirty="0" smtClean="0"/>
              <a:t>рубежа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Регулярные собрания в доброжелательной </a:t>
            </a:r>
            <a:r>
              <a:rPr lang="ru-RU" dirty="0" smtClean="0"/>
              <a:t>атмосфере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Группа поддержки под руководством психолога специально для родственников </a:t>
            </a:r>
            <a:r>
              <a:rPr lang="ru-RU" dirty="0" smtClean="0"/>
              <a:t>зависимых</a:t>
            </a:r>
            <a:endParaRPr lang="en-US" dirty="0" smtClean="0"/>
          </a:p>
          <a:p>
            <a:r>
              <a:rPr lang="ru-RU" dirty="0" smtClean="0"/>
              <a:t>•</a:t>
            </a:r>
            <a:r>
              <a:rPr lang="ru-RU" dirty="0"/>
              <a:t>	Психологический </a:t>
            </a:r>
            <a:r>
              <a:rPr lang="ru-RU" dirty="0" smtClean="0"/>
              <a:t>киноклуб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Ознакомиться </a:t>
            </a:r>
            <a:r>
              <a:rPr lang="ru-RU" dirty="0"/>
              <a:t>с расписанием групп поддержки можно по телефону Горячей Линии помощи зависимым: ☎️ 8800 600 16 93 (только для информационных справок)</a:t>
            </a:r>
          </a:p>
        </p:txBody>
      </p:sp>
    </p:spTree>
    <p:extLst>
      <p:ext uri="{BB962C8B-B14F-4D97-AF65-F5344CB8AC3E}">
        <p14:creationId xmlns:p14="http://schemas.microsoft.com/office/powerpoint/2010/main" val="680786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2378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2E4363"/>
                </a:solidFill>
              </a:rPr>
              <a:t>КАТАЛОГ ЦЕРКОВНОЙ</a:t>
            </a:r>
          </a:p>
          <a:p>
            <a:r>
              <a:rPr lang="ru-RU" b="1" dirty="0" smtClean="0">
                <a:solidFill>
                  <a:srgbClr val="2E4363"/>
                </a:solidFill>
              </a:rPr>
              <a:t>СИСТЕМЫ ПОМОЩИ</a:t>
            </a:r>
            <a:endParaRPr lang="ru-RU" b="1" dirty="0">
              <a:solidFill>
                <a:srgbClr val="2E4363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535969" y="445168"/>
            <a:ext cx="6359904" cy="8511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3065514" cy="720000"/>
            <a:chOff x="9086325" y="105711"/>
            <a:chExt cx="3065514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2345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2E4363"/>
                  </a:solidFill>
                </a:rPr>
                <a:t>VII</a:t>
              </a:r>
              <a:r>
                <a:rPr lang="en-US" sz="1200" b="1" dirty="0" smtClean="0">
                  <a:solidFill>
                    <a:srgbClr val="2E4363"/>
                  </a:solidFill>
                </a:rPr>
                <a:t>I</a:t>
              </a:r>
              <a:r>
                <a:rPr lang="ru-RU" sz="1200" b="1" dirty="0" smtClean="0">
                  <a:solidFill>
                    <a:srgbClr val="2E4363"/>
                  </a:solidFill>
                </a:rPr>
                <a:t> ОБЩЕЦЕРКОВНЫЙ СЪЕЗД</a:t>
              </a:r>
            </a:p>
            <a:p>
              <a:r>
                <a:rPr lang="ru-RU" sz="1200" b="1" dirty="0" smtClean="0">
                  <a:solidFill>
                    <a:srgbClr val="2E4363"/>
                  </a:solidFill>
                </a:rPr>
                <a:t>ПО СОЦИАЛЬНОМУ СЛУЖЕНИЮ</a:t>
              </a:r>
              <a:endParaRPr lang="ru-RU" sz="1200" b="1" dirty="0">
                <a:solidFill>
                  <a:srgbClr val="2E4363"/>
                </a:solidFill>
              </a:endParaRP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6" y="3109538"/>
            <a:ext cx="2535969" cy="2273627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2462606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25" y="2749259"/>
            <a:ext cx="2120128" cy="3265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6064455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739" y="2761088"/>
            <a:ext cx="2786477" cy="34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803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124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ОБУЧЕНИЕ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495514" y="445169"/>
            <a:ext cx="7400359" cy="16304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3065514" cy="720000"/>
            <a:chOff x="9086325" y="105711"/>
            <a:chExt cx="3065514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2345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2E4363"/>
                  </a:solidFill>
                </a:rPr>
                <a:t>VII</a:t>
              </a:r>
              <a:r>
                <a:rPr lang="en-US" sz="1200" b="1" dirty="0" smtClean="0">
                  <a:solidFill>
                    <a:srgbClr val="2E4363"/>
                  </a:solidFill>
                </a:rPr>
                <a:t>I</a:t>
              </a:r>
              <a:r>
                <a:rPr lang="ru-RU" sz="1200" b="1" dirty="0" smtClean="0">
                  <a:solidFill>
                    <a:srgbClr val="2E4363"/>
                  </a:solidFill>
                </a:rPr>
                <a:t> ОБЩЕЦЕРКОВНЫЙ СЪЕЗД</a:t>
              </a:r>
            </a:p>
            <a:p>
              <a:r>
                <a:rPr lang="ru-RU" sz="1200" b="1" dirty="0" smtClean="0">
                  <a:solidFill>
                    <a:srgbClr val="2E4363"/>
                  </a:solidFill>
                </a:rPr>
                <a:t>ПО СОЦИАЛЬНОМУ СЛУЖЕНИЮ</a:t>
              </a:r>
              <a:endParaRPr lang="ru-RU" sz="1200" b="1" dirty="0">
                <a:solidFill>
                  <a:srgbClr val="2E4363"/>
                </a:solidFill>
              </a:endParaRP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163361" y="39381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00" y="3468211"/>
            <a:ext cx="1826848" cy="16165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11282" y="3468211"/>
            <a:ext cx="67682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МАТЕРИАЛЫ ДЛЯ САМООБРАЗОВАНИЯ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ПЕЧАТНЫЕ МЕТОДИЧЕСКИЕ МАТЕРИАЛЫ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ВИДЕОКУРСЫ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06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https://www.protivnarko.ru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+ </a:t>
            </a:r>
            <a:r>
              <a:rPr lang="ru-RU" dirty="0" err="1" smtClean="0"/>
              <a:t>соцсети</a:t>
            </a:r>
            <a:r>
              <a:rPr lang="ru-RU" dirty="0" smtClean="0"/>
              <a:t> и </a:t>
            </a:r>
            <a:r>
              <a:rPr lang="en-US" dirty="0" smtClean="0"/>
              <a:t>YouTube</a:t>
            </a:r>
          </a:p>
          <a:p>
            <a:r>
              <a:rPr lang="en-US" dirty="0">
                <a:hlinkClick r:id="rId3"/>
              </a:rPr>
              <a:t>https://ioannfond.ru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>
                <a:hlinkClick r:id="rId4"/>
              </a:rPr>
              <a:t>http://www.diaconia.ru/</a:t>
            </a:r>
            <a:endParaRPr lang="en-US" dirty="0" smtClean="0"/>
          </a:p>
          <a:p>
            <a:r>
              <a:rPr lang="en-US" dirty="0">
                <a:hlinkClick r:id="rId5"/>
              </a:rPr>
              <a:t>http://</a:t>
            </a:r>
            <a:r>
              <a:rPr lang="ru-RU" dirty="0" smtClean="0">
                <a:hlinkClick r:id="rId5"/>
              </a:rPr>
              <a:t>правовая-</a:t>
            </a:r>
            <a:r>
              <a:rPr lang="ru-RU" dirty="0" err="1" smtClean="0">
                <a:hlinkClick r:id="rId5"/>
              </a:rPr>
              <a:t>наркология.рф</a:t>
            </a:r>
            <a:endParaRPr lang="ru-RU" dirty="0" smtClean="0"/>
          </a:p>
          <a:p>
            <a:r>
              <a:rPr lang="en-US" dirty="0">
                <a:hlinkClick r:id="rId6"/>
              </a:rPr>
              <a:t>http://www.nan.ru/3tom</a:t>
            </a:r>
            <a:r>
              <a:rPr lang="en-US" dirty="0" smtClean="0">
                <a:hlinkClick r:id="rId6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://zebra-center.ru</a:t>
            </a:r>
            <a:r>
              <a:rPr lang="en-US" dirty="0" smtClean="0">
                <a:hlinkClick r:id="rId7"/>
              </a:rPr>
              <a:t>/</a:t>
            </a:r>
            <a:endParaRPr lang="ru-RU" dirty="0" smtClean="0"/>
          </a:p>
          <a:p>
            <a:r>
              <a:rPr lang="en-US" dirty="0">
                <a:hlinkClick r:id="rId8"/>
              </a:rPr>
              <a:t>https://sapernoe.ru</a:t>
            </a:r>
            <a:r>
              <a:rPr lang="en-US" dirty="0" smtClean="0">
                <a:hlinkClick r:id="rId8"/>
              </a:rPr>
              <a:t>/</a:t>
            </a:r>
            <a:endParaRPr lang="ru-RU" dirty="0" smtClean="0"/>
          </a:p>
          <a:p>
            <a:r>
              <a:rPr lang="en-US" dirty="0">
                <a:hlinkClick r:id="rId9"/>
              </a:rPr>
              <a:t>https://www.narcom.ru/publ/info/1033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146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К. </a:t>
            </a:r>
            <a:r>
              <a:rPr lang="ru-RU" dirty="0" err="1" smtClean="0"/>
              <a:t>Роджерс</a:t>
            </a:r>
            <a:r>
              <a:rPr lang="ru-RU" dirty="0"/>
              <a:t>. Становление </a:t>
            </a:r>
            <a:r>
              <a:rPr lang="ru-RU" dirty="0" smtClean="0"/>
              <a:t>личности</a:t>
            </a:r>
          </a:p>
          <a:p>
            <a:r>
              <a:rPr lang="ru-RU" dirty="0" smtClean="0"/>
              <a:t>К. </a:t>
            </a:r>
            <a:r>
              <a:rPr lang="ru-RU" dirty="0" err="1" smtClean="0"/>
              <a:t>Роджерс</a:t>
            </a:r>
            <a:r>
              <a:rPr lang="ru-RU" dirty="0" smtClean="0"/>
              <a:t>. </a:t>
            </a:r>
            <a:r>
              <a:rPr lang="ru-RU" dirty="0"/>
              <a:t>Психологическое </a:t>
            </a:r>
            <a:r>
              <a:rPr lang="ru-RU" dirty="0" smtClean="0"/>
              <a:t>консультирование</a:t>
            </a:r>
          </a:p>
          <a:p>
            <a:r>
              <a:rPr lang="ru-RU" dirty="0" smtClean="0"/>
              <a:t>Р. </a:t>
            </a:r>
            <a:r>
              <a:rPr lang="ru-RU" dirty="0" err="1" smtClean="0"/>
              <a:t>Кочюнас</a:t>
            </a:r>
            <a:r>
              <a:rPr lang="ru-RU" dirty="0"/>
              <a:t>. Психологическое </a:t>
            </a:r>
            <a:r>
              <a:rPr lang="ru-RU" dirty="0" smtClean="0"/>
              <a:t>консультирование</a:t>
            </a:r>
          </a:p>
          <a:p>
            <a:r>
              <a:rPr lang="ru-RU" dirty="0" smtClean="0"/>
              <a:t>У. Миллер, С. </a:t>
            </a:r>
            <a:r>
              <a:rPr lang="ru-RU" dirty="0" err="1" smtClean="0"/>
              <a:t>Роллник</a:t>
            </a:r>
            <a:r>
              <a:rPr lang="ru-RU" dirty="0" smtClean="0"/>
              <a:t>. Мотивационное </a:t>
            </a:r>
            <a:r>
              <a:rPr lang="ru-RU" dirty="0"/>
              <a:t>консультирование. Как помочь людям измениться</a:t>
            </a:r>
            <a:endParaRPr lang="ru-RU" dirty="0" smtClean="0"/>
          </a:p>
          <a:p>
            <a:r>
              <a:rPr lang="ru-RU" dirty="0" smtClean="0"/>
              <a:t>Р. </a:t>
            </a:r>
            <a:r>
              <a:rPr lang="ru-RU" dirty="0" err="1" smtClean="0"/>
              <a:t>Мэй</a:t>
            </a:r>
            <a:r>
              <a:rPr lang="ru-RU" dirty="0"/>
              <a:t>. Искусство психологического </a:t>
            </a:r>
            <a:r>
              <a:rPr lang="ru-RU" dirty="0" smtClean="0"/>
              <a:t>консультирования</a:t>
            </a:r>
          </a:p>
          <a:p>
            <a:r>
              <a:rPr lang="ru-RU" dirty="0" smtClean="0"/>
              <a:t>Тамара </a:t>
            </a:r>
            <a:r>
              <a:rPr lang="ru-RU" dirty="0"/>
              <a:t>Флоренская. Мир дома </a:t>
            </a:r>
            <a:r>
              <a:rPr lang="ru-RU" dirty="0" smtClean="0"/>
              <a:t>твоего</a:t>
            </a:r>
          </a:p>
          <a:p>
            <a:r>
              <a:rPr lang="ru-RU" dirty="0"/>
              <a:t>Тамара Флоренская</a:t>
            </a:r>
            <a:r>
              <a:rPr lang="ru-RU" dirty="0" smtClean="0"/>
              <a:t>. </a:t>
            </a:r>
            <a:r>
              <a:rPr lang="ru-RU" dirty="0"/>
              <a:t>Диалог в практической </a:t>
            </a:r>
            <a:r>
              <a:rPr lang="ru-RU" dirty="0" smtClean="0"/>
              <a:t>психологии</a:t>
            </a:r>
          </a:p>
          <a:p>
            <a:r>
              <a:rPr lang="ru-RU" dirty="0" smtClean="0"/>
              <a:t>Федор </a:t>
            </a:r>
            <a:r>
              <a:rPr lang="ru-RU" dirty="0" err="1" smtClean="0"/>
              <a:t>Василюк</a:t>
            </a:r>
            <a:r>
              <a:rPr lang="ru-RU" dirty="0" smtClean="0"/>
              <a:t>. Все статьи</a:t>
            </a:r>
          </a:p>
          <a:p>
            <a:r>
              <a:rPr lang="ru-RU" dirty="0" smtClean="0"/>
              <a:t>Э</a:t>
            </a:r>
            <a:r>
              <a:rPr lang="ru-RU" dirty="0"/>
              <a:t>. </a:t>
            </a:r>
            <a:r>
              <a:rPr lang="ru-RU" dirty="0" err="1"/>
              <a:t>Фромм</a:t>
            </a:r>
            <a:r>
              <a:rPr lang="ru-RU" dirty="0"/>
              <a:t>. Искусство любить. Он же. Душа </a:t>
            </a:r>
            <a:r>
              <a:rPr lang="ru-RU" dirty="0" smtClean="0"/>
              <a:t>человека</a:t>
            </a:r>
          </a:p>
          <a:p>
            <a:r>
              <a:rPr lang="ru-RU" dirty="0" smtClean="0"/>
              <a:t>В. </a:t>
            </a:r>
            <a:r>
              <a:rPr lang="ru-RU" dirty="0" err="1" smtClean="0"/>
              <a:t>Франкл</a:t>
            </a:r>
            <a:r>
              <a:rPr lang="ru-RU" dirty="0"/>
              <a:t>. Человек в поисках </a:t>
            </a:r>
            <a:r>
              <a:rPr lang="ru-RU" dirty="0" smtClean="0"/>
              <a:t>смысла</a:t>
            </a:r>
          </a:p>
        </p:txBody>
      </p:sp>
    </p:spTree>
    <p:extLst>
      <p:ext uri="{BB962C8B-B14F-4D97-AF65-F5344CB8AC3E}">
        <p14:creationId xmlns:p14="http://schemas.microsoft.com/office/powerpoint/2010/main" val="1855165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Р. Прищенко. Азбука помощи наркозависимым</a:t>
            </a:r>
          </a:p>
          <a:p>
            <a:r>
              <a:rPr lang="ru-RU" dirty="0"/>
              <a:t>Вернон Джонсон "Как заставить наркомана или алкоголика лечиться"</a:t>
            </a:r>
          </a:p>
          <a:p>
            <a:r>
              <a:rPr lang="ru-RU" dirty="0" err="1"/>
              <a:t>Теренс</a:t>
            </a:r>
            <a:r>
              <a:rPr lang="ru-RU" dirty="0"/>
              <a:t> Т. </a:t>
            </a:r>
            <a:r>
              <a:rPr lang="ru-RU" dirty="0" err="1"/>
              <a:t>Горски</a:t>
            </a:r>
            <a:r>
              <a:rPr lang="ru-RU" dirty="0"/>
              <a:t> "Жить трезвым" и "Выздоровление и срыв"</a:t>
            </a:r>
          </a:p>
          <a:p>
            <a:r>
              <a:rPr lang="ru-RU" dirty="0"/>
              <a:t>Ирвин Ялом. Групповая </a:t>
            </a:r>
            <a:r>
              <a:rPr lang="ru-RU" dirty="0" smtClean="0"/>
              <a:t>психотерапия</a:t>
            </a:r>
          </a:p>
          <a:p>
            <a:r>
              <a:rPr lang="ru-RU" dirty="0" smtClean="0"/>
              <a:t>Филип </a:t>
            </a:r>
            <a:r>
              <a:rPr lang="ru-RU" dirty="0"/>
              <a:t>Дж. </a:t>
            </a:r>
            <a:r>
              <a:rPr lang="ru-RU" dirty="0" err="1"/>
              <a:t>Флорес</a:t>
            </a:r>
            <a:r>
              <a:rPr lang="ru-RU" dirty="0"/>
              <a:t>. Групповая психотерапия зависимостей</a:t>
            </a:r>
          </a:p>
          <a:p>
            <a:r>
              <a:rPr lang="ru-RU" dirty="0"/>
              <a:t>Наталья Манухина. Снайперское </a:t>
            </a:r>
            <a:r>
              <a:rPr lang="ru-RU" dirty="0" smtClean="0"/>
              <a:t>консультирование</a:t>
            </a:r>
          </a:p>
          <a:p>
            <a:r>
              <a:rPr lang="ru-RU" dirty="0" smtClean="0"/>
              <a:t>Руководство </a:t>
            </a:r>
            <a:r>
              <a:rPr lang="ru-RU" dirty="0"/>
              <a:t>по реабилитации больных с зависимостью от психоактивных веществ / Под редакцией </a:t>
            </a:r>
            <a:r>
              <a:rPr lang="ru-RU" dirty="0" err="1"/>
              <a:t>Валентика</a:t>
            </a:r>
            <a:r>
              <a:rPr lang="ru-RU" dirty="0"/>
              <a:t> Ю. В. и Сироты Н. А. </a:t>
            </a:r>
            <a:r>
              <a:rPr lang="ru-RU" dirty="0" smtClean="0"/>
              <a:t>– М., 2002.</a:t>
            </a:r>
          </a:p>
          <a:p>
            <a:r>
              <a:rPr lang="ru-RU" dirty="0" smtClean="0"/>
              <a:t>Савина Е. А. "Я люблю его…" </a:t>
            </a:r>
          </a:p>
          <a:p>
            <a:r>
              <a:rPr lang="ru-RU" dirty="0" smtClean="0"/>
              <a:t>Савина </a:t>
            </a:r>
            <a:r>
              <a:rPr lang="ru-RU" dirty="0"/>
              <a:t>Е. А. Возвращение </a:t>
            </a:r>
            <a:r>
              <a:rPr lang="ru-RU" dirty="0" smtClean="0"/>
              <a:t>Кая </a:t>
            </a:r>
            <a:endParaRPr lang="ru-RU" dirty="0"/>
          </a:p>
          <a:p>
            <a:r>
              <a:rPr lang="ru-RU" dirty="0" smtClean="0"/>
              <a:t>Савина </a:t>
            </a:r>
            <a:r>
              <a:rPr lang="ru-RU" dirty="0"/>
              <a:t>Е. А. Духовной жаждою </a:t>
            </a:r>
            <a:r>
              <a:rPr lang="ru-RU" dirty="0" smtClean="0"/>
              <a:t>томим</a:t>
            </a:r>
            <a:endParaRPr lang="ru-RU" dirty="0"/>
          </a:p>
          <a:p>
            <a:r>
              <a:rPr lang="ru-RU" dirty="0" err="1" smtClean="0"/>
              <a:t>Уайнхолд</a:t>
            </a:r>
            <a:r>
              <a:rPr lang="ru-RU" dirty="0" smtClean="0"/>
              <a:t> </a:t>
            </a:r>
            <a:r>
              <a:rPr lang="ru-RU" dirty="0"/>
              <a:t>Берри</a:t>
            </a:r>
            <a:r>
              <a:rPr lang="ru-RU" dirty="0" smtClean="0"/>
              <a:t>, </a:t>
            </a:r>
            <a:r>
              <a:rPr lang="ru-RU" dirty="0" err="1" smtClean="0"/>
              <a:t>Уайнхолд</a:t>
            </a:r>
            <a:r>
              <a:rPr lang="ru-RU" dirty="0" smtClean="0"/>
              <a:t> </a:t>
            </a:r>
            <a:r>
              <a:rPr lang="ru-RU" dirty="0" err="1"/>
              <a:t>Дженей</a:t>
            </a:r>
            <a:r>
              <a:rPr lang="ru-RU" dirty="0"/>
              <a:t>. Освобождение от </a:t>
            </a:r>
            <a:r>
              <a:rPr lang="ru-RU" dirty="0" smtClean="0"/>
              <a:t>созависимости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190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44081" y="5150301"/>
            <a:ext cx="409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BF132B"/>
                </a:solidFill>
              </a:rPr>
              <a:t>www.protivnarko.ru</a:t>
            </a:r>
            <a:endParaRPr lang="ru-RU" sz="36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42624"/>
            <a:ext cx="127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КОНТАКТЫ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504060" y="427290"/>
            <a:ext cx="9402238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187" y="67290"/>
            <a:ext cx="720000" cy="72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4081" y="813679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Лазарев Алексей Владиславович,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руководитель направления помощи наркозависимым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Тел: +7 (968) 712-2626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E-mail: ccfoda@gmail.com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05" y="3491057"/>
            <a:ext cx="382385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002060"/>
              </a:solidFill>
            </a:endParaRPr>
          </a:p>
          <a:p>
            <a:pPr algn="r"/>
            <a:r>
              <a:rPr lang="ru-RU" sz="2800" b="1" dirty="0" smtClean="0">
                <a:solidFill>
                  <a:srgbClr val="FF0000"/>
                </a:solidFill>
              </a:rPr>
              <a:t>ГОРЯЧАЯ ЛИНИЯ</a:t>
            </a:r>
          </a:p>
          <a:p>
            <a:pPr algn="r"/>
            <a:r>
              <a:rPr lang="ru-RU" sz="3600" b="1" dirty="0" smtClean="0">
                <a:solidFill>
                  <a:srgbClr val="FF0000"/>
                </a:solidFill>
              </a:rPr>
              <a:t>+7 (968) 712-3030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72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987</Words>
  <Application>Microsoft Office PowerPoint</Application>
  <PresentationFormat>Широкоэкранный</PresentationFormat>
  <Paragraphs>288</Paragraphs>
  <Slides>21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МЕДИАТЕКА</vt:lpstr>
      <vt:lpstr>МЕДИАТЕКА</vt:lpstr>
      <vt:lpstr>МЕДИАТЕКА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Lazarev</dc:creator>
  <cp:lastModifiedBy>Alex Lazarev</cp:lastModifiedBy>
  <cp:revision>22</cp:revision>
  <dcterms:created xsi:type="dcterms:W3CDTF">2019-05-20T13:46:09Z</dcterms:created>
  <dcterms:modified xsi:type="dcterms:W3CDTF">2020-10-29T18:25:54Z</dcterms:modified>
</cp:coreProperties>
</file>