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80" y="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729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96683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81206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24901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85081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3330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8906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66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557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99558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1318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EB345BD-1F81-4402-80D9-E61F2A7D1C2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095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eperhunova.miloserdie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52268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Работа с просителями</a:t>
            </a:r>
            <a:endParaRPr lang="ru-RU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E04B42-4966-47C9-82E9-1763126C0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61382"/>
            <a:ext cx="9144000" cy="11962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Планирование и управление </a:t>
            </a:r>
            <a:br>
              <a:rPr lang="ru-RU" b="1" dirty="0"/>
            </a:br>
            <a:r>
              <a:rPr lang="ru-RU" b="1" dirty="0"/>
              <a:t>церковной социальной деятельностью на епархиальном уровне. </a:t>
            </a:r>
            <a:br>
              <a:rPr lang="ru-RU" b="1" dirty="0"/>
            </a:br>
            <a:r>
              <a:rPr lang="ru-RU" b="1" dirty="0"/>
              <a:t>Базовый курс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0F2470-677E-4228-9416-7146063DE661}"/>
              </a:ext>
            </a:extLst>
          </p:cNvPr>
          <p:cNvSpPr txBox="1"/>
          <p:nvPr/>
        </p:nvSpPr>
        <p:spPr>
          <a:xfrm>
            <a:off x="4539671" y="4257626"/>
            <a:ext cx="68810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Перхунова Елена </a:t>
            </a:r>
            <a:endParaRPr lang="ru-RU" sz="2000" dirty="0"/>
          </a:p>
          <a:p>
            <a:r>
              <a:rPr lang="ru-RU" sz="2000" dirty="0"/>
              <a:t>руководитель Группы работы с просителями </a:t>
            </a:r>
            <a:br>
              <a:rPr lang="ru-RU" sz="2000" dirty="0"/>
            </a:br>
            <a:r>
              <a:rPr lang="ru-RU" sz="2000" dirty="0"/>
              <a:t>совместного проекта </a:t>
            </a:r>
            <a:br>
              <a:rPr lang="ru-RU" sz="2000" dirty="0"/>
            </a:br>
            <a:r>
              <a:rPr lang="ru-RU" sz="2000" dirty="0"/>
              <a:t>православной службы помощи «Милосердие» </a:t>
            </a:r>
            <a:br>
              <a:rPr lang="ru-RU" sz="2000" dirty="0"/>
            </a:br>
            <a:r>
              <a:rPr lang="ru-RU" sz="2000" dirty="0"/>
              <a:t>и Марфо-Мариинской Обители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0AA03-530D-463B-8B22-EDF67469246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2020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xmlns="" val="156099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182" y="259991"/>
            <a:ext cx="10177669" cy="93804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Группа работы с просителями</a:t>
            </a:r>
            <a:endParaRPr lang="ru-RU" sz="5400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DDE704D9-D4AE-4E6C-A7E9-36EB8DE26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090" y="3256587"/>
            <a:ext cx="4465984" cy="108835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Существует с 2000 г.</a:t>
            </a:r>
          </a:p>
          <a:p>
            <a:pPr algn="l"/>
            <a:endParaRPr lang="ru-RU" sz="2400" dirty="0"/>
          </a:p>
          <a:p>
            <a:pPr algn="l"/>
            <a:endParaRPr lang="ru-RU" sz="2400" dirty="0"/>
          </a:p>
        </p:txBody>
      </p:sp>
      <p:pic>
        <p:nvPicPr>
          <p:cNvPr id="8" name="Рисунок 7" descr="Изображение выглядит как объект, внутренний, часы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B65E860-A457-4418-81D7-D79D9A165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3929" y="1884219"/>
            <a:ext cx="4465982" cy="1088349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E114F84-15B9-4B43-82DC-D2F2E4215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12" b="22494"/>
          <a:stretch/>
        </p:blipFill>
        <p:spPr>
          <a:xfrm>
            <a:off x="1242091" y="1838011"/>
            <a:ext cx="4465982" cy="1088350"/>
          </a:xfrm>
          <a:prstGeom prst="rect">
            <a:avLst/>
          </a:prstGeom>
        </p:spPr>
      </p:pic>
      <p:sp>
        <p:nvSpPr>
          <p:cNvPr id="11" name="Подзаголовок 5">
            <a:extLst>
              <a:ext uri="{FF2B5EF4-FFF2-40B4-BE49-F238E27FC236}">
                <a16:creationId xmlns:a16="http://schemas.microsoft.com/office/drawing/2014/main" xmlns="" id="{AE7CEA61-FC14-4658-94A6-B28891CF4D65}"/>
              </a:ext>
            </a:extLst>
          </p:cNvPr>
          <p:cNvSpPr txBox="1">
            <a:spLocks/>
          </p:cNvSpPr>
          <p:nvPr/>
        </p:nvSpPr>
        <p:spPr>
          <a:xfrm>
            <a:off x="6483928" y="3256586"/>
            <a:ext cx="4465982" cy="93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3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В обители с 2011 г.</a:t>
            </a:r>
          </a:p>
          <a:p>
            <a:endParaRPr lang="ru-RU" sz="2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28B1AEA-C020-4778-9DFA-38BCF0A44D96}"/>
              </a:ext>
            </a:extLst>
          </p:cNvPr>
          <p:cNvSpPr/>
          <p:nvPr/>
        </p:nvSpPr>
        <p:spPr>
          <a:xfrm>
            <a:off x="1242090" y="4194629"/>
            <a:ext cx="9707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Принимает около 1000 просителей ежемесячно:</a:t>
            </a:r>
          </a:p>
          <a:p>
            <a:r>
              <a:rPr lang="ru-RU" sz="2800" dirty="0"/>
              <a:t>7</a:t>
            </a:r>
            <a:r>
              <a:rPr lang="ru-RU" sz="2800" dirty="0" smtClean="0"/>
              <a:t>00 </a:t>
            </a:r>
            <a:r>
              <a:rPr lang="ru-RU" sz="2800" dirty="0"/>
              <a:t>– личный прием, </a:t>
            </a:r>
            <a:r>
              <a:rPr lang="ru-RU" sz="2800" dirty="0" smtClean="0"/>
              <a:t>300 </a:t>
            </a:r>
            <a:r>
              <a:rPr lang="ru-RU" sz="2800" dirty="0"/>
              <a:t>– обращений по почте</a:t>
            </a:r>
          </a:p>
          <a:p>
            <a:endParaRPr lang="ru-RU" sz="2800" dirty="0"/>
          </a:p>
          <a:p>
            <a:r>
              <a:rPr lang="ru-RU" sz="2800" dirty="0"/>
              <a:t>Помогаем вне зависимости от вероисповедания, гражданства и национальности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8320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3" y="318053"/>
            <a:ext cx="9144000" cy="825082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/>
              <a:t>Кто такой проситель?</a:t>
            </a:r>
            <a:endParaRPr lang="ru-RU" sz="4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DD2691-1A02-44FB-9A66-BEB2F4B4BCFD}"/>
              </a:ext>
            </a:extLst>
          </p:cNvPr>
          <p:cNvSpPr txBox="1"/>
          <p:nvPr/>
        </p:nvSpPr>
        <p:spPr>
          <a:xfrm>
            <a:off x="2157261" y="4940719"/>
            <a:ext cx="710162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900" b="1" dirty="0"/>
              <a:t>Человек без ресурса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A8079E5-BE3A-4227-A7D2-1CA0AB0F4C72}"/>
              </a:ext>
            </a:extLst>
          </p:cNvPr>
          <p:cNvSpPr txBox="1"/>
          <p:nvPr/>
        </p:nvSpPr>
        <p:spPr>
          <a:xfrm>
            <a:off x="1136073" y="1781007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Многодетные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Одинокие мамы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Инвалиды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Пенсионеры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73193A-8CC6-4A04-8FB7-8B056DE882AC}"/>
              </a:ext>
            </a:extLst>
          </p:cNvPr>
          <p:cNvSpPr txBox="1"/>
          <p:nvPr/>
        </p:nvSpPr>
        <p:spPr>
          <a:xfrm>
            <a:off x="6096000" y="1794259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Малоимущие семьи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Приезжие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Бездомные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Временные трудности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35586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642" y="108812"/>
            <a:ext cx="10018645" cy="1054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общаться с просителем?</a:t>
            </a:r>
            <a:endParaRPr lang="ru-RU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5C4F9AF-878E-4EBD-B7FA-25DF348134A8}"/>
              </a:ext>
            </a:extLst>
          </p:cNvPr>
          <p:cNvSpPr txBox="1"/>
          <p:nvPr/>
        </p:nvSpPr>
        <p:spPr>
          <a:xfrm>
            <a:off x="6750806" y="2311459"/>
            <a:ext cx="4237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Уважение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Терпение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Доброжелательность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Заинтересованность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Вежливость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A1E1E3-F989-4EB2-9A6D-C6F927E9971F}"/>
              </a:ext>
            </a:extLst>
          </p:cNvPr>
          <p:cNvSpPr/>
          <p:nvPr/>
        </p:nvSpPr>
        <p:spPr>
          <a:xfrm>
            <a:off x="874642" y="2356872"/>
            <a:ext cx="5685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Перевешивание </a:t>
            </a:r>
            <a:r>
              <a:rPr lang="ru-RU" sz="2400" dirty="0"/>
              <a:t>ответственности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Слезы, упрашивания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Манипуляция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Обвинение, </a:t>
            </a:r>
            <a:r>
              <a:rPr lang="ru-RU" sz="2400" dirty="0" smtClean="0"/>
              <a:t>агрессия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Конструктивная </a:t>
            </a:r>
            <a:r>
              <a:rPr lang="ru-RU" sz="2400" dirty="0" smtClean="0"/>
              <a:t>просьба</a:t>
            </a:r>
            <a:endParaRPr lang="ru-RU" sz="2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B3148B8-90F7-4D2A-BCE0-36E7B1A92643}"/>
              </a:ext>
            </a:extLst>
          </p:cNvPr>
          <p:cNvSpPr/>
          <p:nvPr/>
        </p:nvSpPr>
        <p:spPr>
          <a:xfrm>
            <a:off x="874642" y="4839722"/>
            <a:ext cx="10363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/>
              <a:t>Внимание к себе, личные границы, режим работы и отдыха, внерабочая жизнь</a:t>
            </a:r>
          </a:p>
          <a:p>
            <a:endParaRPr lang="ru-RU" sz="2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3EC0491-440D-4225-BCB9-AEE8F79B5810}"/>
              </a:ext>
            </a:extLst>
          </p:cNvPr>
          <p:cNvSpPr/>
          <p:nvPr/>
        </p:nvSpPr>
        <p:spPr>
          <a:xfrm>
            <a:off x="6750806" y="1480842"/>
            <a:ext cx="4142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принимающего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A09F2F3-3AA6-4CED-9368-99A4F2FD2BB9}"/>
              </a:ext>
            </a:extLst>
          </p:cNvPr>
          <p:cNvSpPr/>
          <p:nvPr/>
        </p:nvSpPr>
        <p:spPr>
          <a:xfrm>
            <a:off x="874642" y="1501375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просителя</a:t>
            </a:r>
          </a:p>
        </p:txBody>
      </p:sp>
    </p:spTree>
    <p:extLst>
      <p:ext uri="{BB962C8B-B14F-4D97-AF65-F5344CB8AC3E}">
        <p14:creationId xmlns:p14="http://schemas.microsoft.com/office/powerpoint/2010/main" xmlns="" val="94660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рассматривать просьбу?</a:t>
            </a:r>
            <a:endParaRPr lang="ru-RU" sz="5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18186A-C854-407A-A890-67D6F4933D3C}"/>
              </a:ext>
            </a:extLst>
          </p:cNvPr>
          <p:cNvSpPr/>
          <p:nvPr/>
        </p:nvSpPr>
        <p:spPr>
          <a:xfrm>
            <a:off x="1136072" y="2097721"/>
            <a:ext cx="9621545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Выяснить все обстоятельства сложившейся ситуации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Проверить </a:t>
            </a:r>
            <a:r>
              <a:rPr lang="ru-RU" sz="2400" dirty="0" smtClean="0"/>
              <a:t>достоверность и нуждаемость</a:t>
            </a:r>
            <a:endParaRPr lang="ru-RU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Уточнить возможность оказания государственной поддержки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Получить экспертное мнение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Определить рамки возможной </a:t>
            </a:r>
            <a:r>
              <a:rPr lang="ru-RU" sz="2400" dirty="0" smtClean="0"/>
              <a:t>и эффективной помощи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8287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747" y="214379"/>
            <a:ext cx="10694505" cy="871134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Какую помощь можно оказать?</a:t>
            </a:r>
            <a:endParaRPr lang="ru-RU" sz="5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9865761-D77F-4B5A-9CA0-BEE7AFCFCA35}"/>
              </a:ext>
            </a:extLst>
          </p:cNvPr>
          <p:cNvSpPr/>
          <p:nvPr/>
        </p:nvSpPr>
        <p:spPr>
          <a:xfrm>
            <a:off x="6225508" y="2100634"/>
            <a:ext cx="4704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Вещевая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Продуктовая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Информационная </a:t>
            </a:r>
            <a:r>
              <a:rPr lang="ru-RU" sz="2400" dirty="0"/>
              <a:t>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Юридическая консультация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DF06A10-D354-4733-AA15-AEF090819A5C}"/>
              </a:ext>
            </a:extLst>
          </p:cNvPr>
          <p:cNvSpPr/>
          <p:nvPr/>
        </p:nvSpPr>
        <p:spPr>
          <a:xfrm>
            <a:off x="748747" y="2064108"/>
            <a:ext cx="54767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лекарств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транспортных расходов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коммунальных услуг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гос. пошлин, </a:t>
            </a:r>
            <a:r>
              <a:rPr lang="ru-RU" sz="2400" dirty="0" smtClean="0"/>
              <a:t>штрафов</a:t>
            </a:r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бытовых нужд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мед. обследований, ТСР, реабилитации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04613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 smtClean="0"/>
              <a:t>Где брать средства?</a:t>
            </a:r>
            <a:endParaRPr lang="ru-RU" sz="49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18186A-C854-407A-A890-67D6F4933D3C}"/>
              </a:ext>
            </a:extLst>
          </p:cNvPr>
          <p:cNvSpPr/>
          <p:nvPr/>
        </p:nvSpPr>
        <p:spPr>
          <a:xfrm>
            <a:off x="1136070" y="1254679"/>
            <a:ext cx="856837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Привлечение продуктовых и вещевых пожертвований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Продвижение в социальных сетях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Благотворительные ярмарки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Поиск корпоративных жертвователей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42700" y="3701534"/>
            <a:ext cx="8919429" cy="8463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900" b="1" spc="-50" dirty="0" smtClean="0">
                <a:latin typeface="+mj-lt"/>
                <a:ea typeface="+mj-ea"/>
                <a:cs typeface="+mj-cs"/>
              </a:rPr>
              <a:t>Как передавать средства?</a:t>
            </a:r>
            <a:endParaRPr lang="ru-RU" sz="4900" b="1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718186A-C854-407A-A890-67D6F4933D3C}"/>
              </a:ext>
            </a:extLst>
          </p:cNvPr>
          <p:cNvSpPr/>
          <p:nvPr/>
        </p:nvSpPr>
        <p:spPr>
          <a:xfrm>
            <a:off x="1288469" y="4654371"/>
            <a:ext cx="518924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Прозрачность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Отчетность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Открытость для жертвователей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172710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5386" y="2102585"/>
            <a:ext cx="9144000" cy="1449508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Спасибо </a:t>
            </a:r>
            <a:r>
              <a:rPr lang="ru-RU" sz="7200" b="1" dirty="0" smtClean="0"/>
              <a:t>за внимание</a:t>
            </a:r>
            <a:r>
              <a:rPr lang="ru-RU" sz="7200" b="1" dirty="0"/>
              <a:t>!</a:t>
            </a: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0F2470-677E-4228-9416-7146063DE661}"/>
              </a:ext>
            </a:extLst>
          </p:cNvPr>
          <p:cNvSpPr txBox="1"/>
          <p:nvPr/>
        </p:nvSpPr>
        <p:spPr>
          <a:xfrm>
            <a:off x="6037386" y="4756390"/>
            <a:ext cx="515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Перхунова Елена </a:t>
            </a:r>
            <a:endParaRPr lang="ru-RU" sz="2400" dirty="0"/>
          </a:p>
          <a:p>
            <a:r>
              <a:rPr lang="en-US" sz="2400" dirty="0">
                <a:hlinkClick r:id="rId2"/>
              </a:rPr>
              <a:t>e</a:t>
            </a:r>
            <a:r>
              <a:rPr lang="en-US" sz="2400" dirty="0" smtClean="0">
                <a:hlinkClick r:id="rId2"/>
              </a:rPr>
              <a:t>perhunova.miloserdie@gmail.com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8-9</a:t>
            </a:r>
            <a:r>
              <a:rPr lang="ru-RU" sz="2400" dirty="0" smtClean="0"/>
              <a:t>16</a:t>
            </a:r>
            <a:r>
              <a:rPr lang="en-US" sz="2400" dirty="0" smtClean="0"/>
              <a:t>-</a:t>
            </a:r>
            <a:r>
              <a:rPr lang="ru-RU" sz="2400" dirty="0" smtClean="0"/>
              <a:t>983</a:t>
            </a:r>
            <a:r>
              <a:rPr lang="en-US" sz="2400" dirty="0" smtClean="0"/>
              <a:t>-</a:t>
            </a:r>
            <a:r>
              <a:rPr lang="ru-RU" sz="2400" dirty="0" smtClean="0"/>
              <a:t>23</a:t>
            </a:r>
            <a:r>
              <a:rPr lang="en-US" sz="2400" dirty="0" smtClean="0"/>
              <a:t>-</a:t>
            </a:r>
            <a:r>
              <a:rPr lang="ru-RU" sz="2400" dirty="0" smtClean="0"/>
              <a:t>73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3393A4-74F2-482C-A71B-9261E3850DC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mtClean="0"/>
              <a:t>2020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xmlns="" val="2887241899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ид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301</TotalTime>
  <Words>215</Words>
  <Application>Microsoft Office PowerPoint</Application>
  <PresentationFormat>Произвольный</PresentationFormat>
  <Paragraphs>67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Вид</vt:lpstr>
      <vt:lpstr>Работа с просителями</vt:lpstr>
      <vt:lpstr>Группа работы с просителями</vt:lpstr>
      <vt:lpstr>Кто такой проситель?</vt:lpstr>
      <vt:lpstr>Как общаться с просителем?</vt:lpstr>
      <vt:lpstr>Как рассматривать просьбу?</vt:lpstr>
      <vt:lpstr>Какую помощь можно оказать?</vt:lpstr>
      <vt:lpstr>Где брать средства?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просителями</dc:title>
  <dc:creator>Виктория</dc:creator>
  <cp:lastModifiedBy>Елена Перхунова</cp:lastModifiedBy>
  <cp:revision>35</cp:revision>
  <dcterms:created xsi:type="dcterms:W3CDTF">2018-09-09T18:07:00Z</dcterms:created>
  <dcterms:modified xsi:type="dcterms:W3CDTF">2020-10-17T11:07:55Z</dcterms:modified>
</cp:coreProperties>
</file>