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9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D2EEE29-BE31-42AB-B037-9DEC0DE2B3D5}" type="datetimeFigureOut">
              <a:rPr lang="ru-RU" smtClean="0"/>
              <a:t>22.06.2020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Некоммерческие организации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Понятие, виды и цели деятельности НКО.</a:t>
            </a:r>
          </a:p>
          <a:p>
            <a:r>
              <a:rPr lang="ru-RU" dirty="0" smtClean="0"/>
              <a:t>Основные законы, регулирующие деятельность НКО.</a:t>
            </a:r>
          </a:p>
          <a:p>
            <a:r>
              <a:rPr lang="ru-RU" dirty="0" smtClean="0"/>
              <a:t>Создание и управление НКО.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09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Законодательство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Глава </a:t>
            </a:r>
            <a:r>
              <a:rPr lang="ru-RU" dirty="0" smtClean="0"/>
              <a:t>4 ГК РФ Юридические лица (параграф 6  - некоммерческие </a:t>
            </a:r>
            <a:r>
              <a:rPr lang="ru-RU" dirty="0"/>
              <a:t>корпоративные организации </a:t>
            </a:r>
            <a:r>
              <a:rPr lang="ru-RU" dirty="0" smtClean="0"/>
              <a:t>и параграф 7 - </a:t>
            </a:r>
            <a:r>
              <a:rPr lang="ru-RU" dirty="0"/>
              <a:t>Некоммерческие унитарные </a:t>
            </a:r>
            <a:r>
              <a:rPr lang="ru-RU" dirty="0" smtClean="0"/>
              <a:t>организации)</a:t>
            </a:r>
          </a:p>
          <a:p>
            <a:r>
              <a:rPr lang="ru-RU" dirty="0" smtClean="0"/>
              <a:t>Федеральный </a:t>
            </a:r>
            <a:r>
              <a:rPr lang="ru-RU" dirty="0"/>
              <a:t>закон от 12.01.1996 N </a:t>
            </a:r>
            <a:r>
              <a:rPr lang="ru-RU" dirty="0" smtClean="0"/>
              <a:t>7-ФЗ  «О </a:t>
            </a:r>
            <a:r>
              <a:rPr lang="ru-RU" dirty="0"/>
              <a:t>некоммерческих </a:t>
            </a:r>
            <a:r>
              <a:rPr lang="ru-RU" dirty="0" smtClean="0"/>
              <a:t>организациях»</a:t>
            </a:r>
          </a:p>
          <a:p>
            <a:r>
              <a:rPr lang="ru-RU" dirty="0"/>
              <a:t>Федеральный закон от 11.08.1995 N </a:t>
            </a:r>
            <a:r>
              <a:rPr lang="ru-RU" dirty="0" smtClean="0"/>
              <a:t>135-ФЗ «О </a:t>
            </a:r>
            <a:r>
              <a:rPr lang="ru-RU" dirty="0"/>
              <a:t>благотворительной деятельности и </a:t>
            </a:r>
            <a:r>
              <a:rPr lang="ru-RU" dirty="0" smtClean="0"/>
              <a:t>добровольчестве (</a:t>
            </a:r>
            <a:r>
              <a:rPr lang="ru-RU" dirty="0" err="1" smtClean="0"/>
              <a:t>волонтерстве</a:t>
            </a:r>
            <a:r>
              <a:rPr lang="ru-RU" dirty="0" smtClean="0"/>
              <a:t>)»</a:t>
            </a:r>
            <a:endParaRPr lang="ru-RU" dirty="0" smtClean="0"/>
          </a:p>
          <a:p>
            <a:r>
              <a:rPr lang="ru-RU" dirty="0"/>
              <a:t>Федеральный закон от 19.05.1995 N </a:t>
            </a:r>
            <a:r>
              <a:rPr lang="ru-RU" dirty="0" smtClean="0"/>
              <a:t>82-ФЗ «Об </a:t>
            </a:r>
            <a:r>
              <a:rPr lang="ru-RU" dirty="0"/>
              <a:t>общественных </a:t>
            </a:r>
            <a:r>
              <a:rPr lang="ru-RU" dirty="0" smtClean="0"/>
              <a:t>объединениях»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11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обязаны создавать НКО?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Решение принимается самостоятельно, исходя из:</a:t>
            </a:r>
          </a:p>
          <a:p>
            <a:r>
              <a:rPr lang="ru-RU" dirty="0" smtClean="0"/>
              <a:t>Объема имущества вновь создаваемого юридического лица, возможности </a:t>
            </a:r>
            <a:r>
              <a:rPr lang="ru-RU" dirty="0"/>
              <a:t>организации содержать саму себя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Объема </a:t>
            </a:r>
            <a:r>
              <a:rPr lang="ru-RU" dirty="0"/>
              <a:t>финансовых действий, для которых необходим отдельный расчетный счет.</a:t>
            </a:r>
          </a:p>
          <a:p>
            <a:r>
              <a:rPr lang="ru-RU" dirty="0" smtClean="0"/>
              <a:t>Необходимости </a:t>
            </a:r>
            <a:r>
              <a:rPr lang="ru-RU" dirty="0"/>
              <a:t>отдельной организационной структуры, со своими целями и задачами.</a:t>
            </a:r>
          </a:p>
          <a:p>
            <a:r>
              <a:rPr lang="ru-RU" dirty="0" smtClean="0"/>
              <a:t>Необходимости </a:t>
            </a:r>
            <a:r>
              <a:rPr lang="ru-RU" dirty="0"/>
              <a:t>отдельного, относительно независимого управления.</a:t>
            </a:r>
          </a:p>
          <a:p>
            <a:r>
              <a:rPr lang="ru-RU" dirty="0" smtClean="0"/>
              <a:t>Количества </a:t>
            </a:r>
            <a:r>
              <a:rPr lang="ru-RU" dirty="0"/>
              <a:t>людей и организаций, с которыми будет взаимодействовать новое </a:t>
            </a:r>
            <a:r>
              <a:rPr lang="ru-RU" dirty="0" smtClean="0"/>
              <a:t>юридическое </a:t>
            </a:r>
            <a:r>
              <a:rPr lang="ru-RU" dirty="0"/>
              <a:t>лицо.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6516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Чем коммерческие организации отличаются от некоммерческих?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Статья 50 ГК РФ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Юридическими </a:t>
            </a:r>
            <a:r>
              <a:rPr lang="ru-RU" dirty="0"/>
              <a:t>лицами могут быть организации, преследующие </a:t>
            </a:r>
            <a:r>
              <a:rPr lang="ru-RU" b="1" dirty="0"/>
              <a:t>извлечение прибыли в качестве основной цели своей деятельности</a:t>
            </a:r>
            <a:r>
              <a:rPr lang="ru-RU" dirty="0"/>
              <a:t> (коммерческие организации) </a:t>
            </a:r>
            <a:r>
              <a:rPr lang="ru-RU" b="1" dirty="0"/>
              <a:t>либо не имеющие извлечение прибыли в качестве такой цели и не распределяющие полученную прибыль между участниками</a:t>
            </a:r>
            <a:r>
              <a:rPr lang="ru-RU" dirty="0"/>
              <a:t> (некоммерческие организации).</a:t>
            </a:r>
          </a:p>
        </p:txBody>
      </p:sp>
    </p:spTree>
    <p:extLst>
      <p:ext uri="{BB962C8B-B14F-4D97-AF65-F5344CB8AC3E}">
        <p14:creationId xmlns:p14="http://schemas.microsoft.com/office/powerpoint/2010/main" val="2098671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996952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НЕКОММЕРЧЕСКИХ ОРГАНИЗАЦИЙ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036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НКО ст. 50 ГК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Юридические лица, являющиеся некоммерческими организациями, могут создаваться в организационно-правовых формах:</a:t>
            </a:r>
          </a:p>
          <a:p>
            <a:r>
              <a:rPr lang="ru-RU" dirty="0"/>
              <a:t>1) потребительских кооперативов, к которым относятся в том числе жилищные, жилищно-строительные и гаражные кооперативы, садоводческие, огороднические и дачные потребительские кооперативы, общества взаимного страхования, кредитные кооперативы, фонды проката, сельскохозяйственные потребительские кооперативы;</a:t>
            </a:r>
          </a:p>
          <a:p>
            <a:r>
              <a:rPr lang="ru-RU" dirty="0"/>
              <a:t>2) </a:t>
            </a:r>
            <a:r>
              <a:rPr lang="ru-RU" b="1" dirty="0"/>
              <a:t>общественных организаций</a:t>
            </a:r>
            <a:r>
              <a:rPr lang="ru-RU" dirty="0"/>
              <a:t>, к которым относятся в том числе политические партии и созданные в качестве юридических лиц профессиональные союзы (профсоюзные организации), органы общественной самодеятельности, территориальные общественные самоуправления;</a:t>
            </a:r>
          </a:p>
          <a:p>
            <a:r>
              <a:rPr lang="ru-RU" dirty="0" smtClean="0"/>
              <a:t>2.1</a:t>
            </a:r>
            <a:r>
              <a:rPr lang="ru-RU" dirty="0"/>
              <a:t>) общественных движений;</a:t>
            </a:r>
          </a:p>
          <a:p>
            <a:r>
              <a:rPr lang="ru-RU" dirty="0" smtClean="0"/>
              <a:t>3</a:t>
            </a:r>
            <a:r>
              <a:rPr lang="ru-RU" dirty="0"/>
              <a:t>) ассоциаций (союзов), к которым относятся в том числе </a:t>
            </a:r>
            <a:r>
              <a:rPr lang="ru-RU" b="1" dirty="0"/>
              <a:t>некоммерческие партнерства</a:t>
            </a:r>
            <a:r>
              <a:rPr lang="ru-RU" dirty="0"/>
              <a:t>, саморегулируемые организации, объединения работодателей, объединения профессиональных союзов, кооперативов и общественных организаций, торгово-промышленные, нотариальные палаты;</a:t>
            </a:r>
          </a:p>
          <a:p>
            <a:r>
              <a:rPr lang="ru-RU" dirty="0" smtClean="0"/>
              <a:t>4</a:t>
            </a:r>
            <a:r>
              <a:rPr lang="ru-RU" dirty="0"/>
              <a:t>) товариществ собственников недвижимости, к которым относятся в том числе товарищества собственников жилья;</a:t>
            </a:r>
          </a:p>
          <a:p>
            <a:r>
              <a:rPr lang="ru-RU" dirty="0"/>
              <a:t>5) казачьих обществ, внесенных в государственный реестр казачьих обществ в Российской Федерации;</a:t>
            </a:r>
          </a:p>
          <a:p>
            <a:r>
              <a:rPr lang="ru-RU" dirty="0"/>
              <a:t>6) общин коренных малочисленных народов Российской Федерации;</a:t>
            </a:r>
          </a:p>
          <a:p>
            <a:r>
              <a:rPr lang="ru-RU" dirty="0"/>
              <a:t>7) </a:t>
            </a:r>
            <a:r>
              <a:rPr lang="ru-RU" b="1" dirty="0"/>
              <a:t>фондов, к которым относятся в том числе общественные и благотворительные фонды</a:t>
            </a:r>
            <a:r>
              <a:rPr lang="ru-RU" dirty="0"/>
              <a:t>;</a:t>
            </a:r>
          </a:p>
          <a:p>
            <a:r>
              <a:rPr lang="ru-RU" dirty="0"/>
              <a:t>8) </a:t>
            </a:r>
            <a:r>
              <a:rPr lang="ru-RU" b="1" dirty="0"/>
              <a:t>учреждений</a:t>
            </a:r>
            <a:r>
              <a:rPr lang="ru-RU" dirty="0"/>
              <a:t>, к которым относятся государственные учреждения (в том числе государственные академии наук), муниципальные учреждения и частные (в том числе общественные) учреждения;</a:t>
            </a:r>
          </a:p>
          <a:p>
            <a:r>
              <a:rPr lang="ru-RU" dirty="0"/>
              <a:t>9) </a:t>
            </a:r>
            <a:r>
              <a:rPr lang="ru-RU" b="1" dirty="0"/>
              <a:t>автономных некоммерческих организаций</a:t>
            </a:r>
            <a:r>
              <a:rPr lang="ru-RU" dirty="0"/>
              <a:t>;</a:t>
            </a:r>
          </a:p>
          <a:p>
            <a:r>
              <a:rPr lang="ru-RU" dirty="0"/>
              <a:t>10) </a:t>
            </a:r>
            <a:r>
              <a:rPr lang="ru-RU" b="1" dirty="0"/>
              <a:t>религиозных организаций</a:t>
            </a:r>
            <a:r>
              <a:rPr lang="ru-RU" dirty="0"/>
              <a:t>;</a:t>
            </a:r>
          </a:p>
          <a:p>
            <a:r>
              <a:rPr lang="ru-RU" dirty="0"/>
              <a:t>11) публично-правовых компаний;</a:t>
            </a:r>
          </a:p>
          <a:p>
            <a:r>
              <a:rPr lang="ru-RU" dirty="0"/>
              <a:t>12) адвокатских палат;</a:t>
            </a:r>
          </a:p>
          <a:p>
            <a:r>
              <a:rPr lang="ru-RU" dirty="0" smtClean="0"/>
              <a:t>13</a:t>
            </a:r>
            <a:r>
              <a:rPr lang="ru-RU" dirty="0"/>
              <a:t>) адвокатских образований (являющихся юридическими лицами).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749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Регистрация некоммерческой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985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Документы для регистрации НКО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Для государственной регистрации некоммерческой организации при ее создании в уполномоченный орган или его территориальный орган представляются следующие документы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1) </a:t>
            </a:r>
            <a:r>
              <a:rPr lang="ru-RU" dirty="0" smtClean="0"/>
              <a:t>заявление, </a:t>
            </a:r>
            <a:r>
              <a:rPr lang="ru-RU" dirty="0"/>
              <a:t>подписанное уполномоченным лицом (далее - заявитель), с указанием его фамилии, имени, отчества, места жительства и контактных телефонов</a:t>
            </a:r>
            <a:r>
              <a:rPr lang="ru-RU" dirty="0" smtClean="0"/>
              <a:t>; подпись удостоверяется нотариусом;</a:t>
            </a:r>
            <a:endParaRPr lang="ru-RU" dirty="0"/>
          </a:p>
          <a:p>
            <a:r>
              <a:rPr lang="ru-RU" dirty="0"/>
              <a:t>2) учредительные документы некоммерческой организации в трех экземплярах;</a:t>
            </a:r>
          </a:p>
          <a:p>
            <a:r>
              <a:rPr lang="ru-RU" dirty="0"/>
              <a:t>3) решение о создании некоммерческой организации и об утверждении ее учредительных документов с указанием состава избранных (назначенных) органов в двух экземплярах;</a:t>
            </a:r>
          </a:p>
          <a:p>
            <a:r>
              <a:rPr lang="ru-RU" dirty="0"/>
              <a:t>4) сведения об учредителях в двух экземплярах;</a:t>
            </a:r>
          </a:p>
          <a:p>
            <a:r>
              <a:rPr lang="ru-RU" dirty="0"/>
              <a:t>5) документ об уплате государственной пошлины;</a:t>
            </a:r>
          </a:p>
          <a:p>
            <a:r>
              <a:rPr lang="ru-RU" dirty="0"/>
              <a:t>6) сведения об адресе (о месте нахождения) постоянно действующего органа некоммерческой организации, по которому осуществляется связь с некоммерческой организацией;</a:t>
            </a:r>
          </a:p>
          <a:p>
            <a:r>
              <a:rPr lang="ru-RU" dirty="0"/>
              <a:t>7) при использовании в наименовании некоммерческой организации имени гражданина, символики, защищенной законодательством Российской Федерации об охране интеллектуальной собственности, а также полного наименования иного юридического лица как части собственного наименования - документы, подтверждающие правомочия на их использование;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4426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регистрирует НКО?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Документы подаем в территориальное управление  Минюста;</a:t>
            </a:r>
          </a:p>
          <a:p>
            <a:r>
              <a:rPr lang="ru-RU" dirty="0" smtClean="0"/>
              <a:t>Минюст сам передает их в регистрирующий орган (налоговый орган);</a:t>
            </a:r>
          </a:p>
          <a:p>
            <a:r>
              <a:rPr lang="ru-RU" dirty="0" smtClean="0"/>
              <a:t>Итог регистрации учредители получают в территориальном управлении Минюста.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219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374</TotalTime>
  <Words>654</Words>
  <Application>Microsoft Office PowerPoint</Application>
  <PresentationFormat>Экран (4:3)</PresentationFormat>
  <Paragraphs>54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Arial</vt:lpstr>
      <vt:lpstr>Ясность</vt:lpstr>
      <vt:lpstr>Некоммерческие организации</vt:lpstr>
      <vt:lpstr>Законодательство</vt:lpstr>
      <vt:lpstr>Мы обязаны создавать НКО?</vt:lpstr>
      <vt:lpstr>Чем коммерческие организации отличаются от некоммерческих?</vt:lpstr>
      <vt:lpstr>ВИДЫ НЕКОММЕРЧЕСКИХ ОРГАНИЗАЦИЙ</vt:lpstr>
      <vt:lpstr>Виды НКО ст. 50 ГК РФ</vt:lpstr>
      <vt:lpstr>Регистрация некоммерческой организации</vt:lpstr>
      <vt:lpstr>Документы для регистрации НКО</vt:lpstr>
      <vt:lpstr>Кто регистрирует НКО?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Некоммерческие организации</dc:title>
  <dc:creator>NStarinova</dc:creator>
  <cp:lastModifiedBy>Наталья Львовна Старинова</cp:lastModifiedBy>
  <cp:revision>17</cp:revision>
  <dcterms:created xsi:type="dcterms:W3CDTF">2016-03-22T07:46:53Z</dcterms:created>
  <dcterms:modified xsi:type="dcterms:W3CDTF">2020-06-22T07:06:37Z</dcterms:modified>
</cp:coreProperties>
</file>