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sldIdLst>
    <p:sldId id="319" r:id="rId2"/>
    <p:sldId id="321" r:id="rId3"/>
    <p:sldId id="324" r:id="rId4"/>
    <p:sldId id="322" r:id="rId5"/>
    <p:sldId id="325" r:id="rId6"/>
    <p:sldId id="326" r:id="rId7"/>
    <p:sldId id="330" r:id="rId8"/>
    <p:sldId id="327" r:id="rId9"/>
    <p:sldId id="339" r:id="rId10"/>
    <p:sldId id="346" r:id="rId11"/>
    <p:sldId id="328" r:id="rId12"/>
    <p:sldId id="323" r:id="rId13"/>
    <p:sldId id="332" r:id="rId14"/>
    <p:sldId id="341" r:id="rId15"/>
    <p:sldId id="345" r:id="rId16"/>
    <p:sldId id="343" r:id="rId17"/>
    <p:sldId id="344" r:id="rId18"/>
    <p:sldId id="335" r:id="rId19"/>
    <p:sldId id="356" r:id="rId20"/>
    <p:sldId id="355" r:id="rId21"/>
    <p:sldId id="354" r:id="rId22"/>
    <p:sldId id="353" r:id="rId23"/>
    <p:sldId id="351" r:id="rId24"/>
    <p:sldId id="352" r:id="rId25"/>
    <p:sldId id="350" r:id="rId26"/>
    <p:sldId id="349" r:id="rId27"/>
    <p:sldId id="357" r:id="rId28"/>
    <p:sldId id="348" r:id="rId29"/>
    <p:sldId id="347" r:id="rId30"/>
    <p:sldId id="362" r:id="rId31"/>
    <p:sldId id="361" r:id="rId32"/>
    <p:sldId id="360" r:id="rId33"/>
    <p:sldId id="363" r:id="rId34"/>
    <p:sldId id="36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507"/>
  </p:normalViewPr>
  <p:slideViewPr>
    <p:cSldViewPr>
      <p:cViewPr>
        <p:scale>
          <a:sx n="96" d="100"/>
          <a:sy n="96" d="100"/>
        </p:scale>
        <p:origin x="183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6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390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82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00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71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51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37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741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476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740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98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712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5820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532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569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98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17.06.2020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0148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461" y="2841104"/>
            <a:ext cx="6554867" cy="1524000"/>
          </a:xfrm>
        </p:spPr>
        <p:txBody>
          <a:bodyPr>
            <a:normAutofit fontScale="90000"/>
          </a:bodyPr>
          <a:lstStyle/>
          <a:p>
            <a:br>
              <a:rPr lang="ru-RU" sz="4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4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4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4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4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71E90B2B-B4FF-4542-A3C9-9D9454E51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908720"/>
            <a:ext cx="7344816" cy="4224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 по больничному служению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Епархиальном совете г. Москвы</a:t>
            </a: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деятельности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перспективы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74273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357" y="-5680"/>
            <a:ext cx="6554867" cy="1524000"/>
          </a:xfrm>
        </p:spPr>
        <p:txBody>
          <a:bodyPr>
            <a:normAutofit fontScale="90000"/>
          </a:bodyPr>
          <a:lstStyle/>
          <a:p>
            <a:br>
              <a:rPr lang="ru-RU" sz="4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4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71E90B2B-B4FF-4542-A3C9-9D9454E51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747" y="1556792"/>
            <a:ext cx="6984776" cy="338437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создана 2 апреля 2018 года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Председатель: епископ Орехово-Зуевский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Пантелеимон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(Шатов)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 входят 14 священников, представителей 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викариатств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г. Москвы, а также главный врач Больницы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свт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Алексия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Заров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А.Ю.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 создана для организации работы епархии в медицинских учреждениях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Контакты: +7(495)952-43-02</a:t>
            </a:r>
          </a:p>
          <a:p>
            <a:pPr marL="1828800" lvl="4" indent="0"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+7(903)660-30-40</a:t>
            </a:r>
          </a:p>
          <a:p>
            <a:pPr marL="1828800" lvl="4" indent="0">
              <a:buNone/>
            </a:pP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Эл.почта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kbs_mos@mail.ru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79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392832"/>
            <a:ext cx="6554867" cy="1524000"/>
          </a:xfrm>
        </p:spPr>
        <p:txBody>
          <a:bodyPr>
            <a:normAutofit/>
          </a:bodyPr>
          <a:lstStyle/>
          <a:p>
            <a:r>
              <a:rPr lang="ru-RU" cap="none" dirty="0">
                <a:latin typeface="Arial" panose="020B0604020202020204" pitchFamily="34" charset="0"/>
                <a:cs typeface="Arial" panose="020B0604020202020204" pitchFamily="34" charset="0"/>
              </a:rPr>
              <a:t>Собрание больничной комиссии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105" y="2060848"/>
            <a:ext cx="6220077" cy="3960440"/>
          </a:xfrm>
        </p:spPr>
      </p:pic>
    </p:spTree>
    <p:extLst>
      <p:ext uri="{BB962C8B-B14F-4D97-AF65-F5344CB8AC3E}">
        <p14:creationId xmlns:p14="http://schemas.microsoft.com/office/powerpoint/2010/main" val="1370918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392832"/>
            <a:ext cx="6554867" cy="1524000"/>
          </a:xfrm>
        </p:spPr>
        <p:txBody>
          <a:bodyPr>
            <a:normAutofit/>
          </a:bodyPr>
          <a:lstStyle/>
          <a:p>
            <a:endParaRPr lang="ru-RU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88" y="1939032"/>
            <a:ext cx="7129332" cy="4010248"/>
          </a:xfrm>
        </p:spPr>
      </p:pic>
    </p:spTree>
    <p:extLst>
      <p:ext uri="{BB962C8B-B14F-4D97-AF65-F5344CB8AC3E}">
        <p14:creationId xmlns:p14="http://schemas.microsoft.com/office/powerpoint/2010/main" val="2508384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04664"/>
            <a:ext cx="6554867" cy="1524000"/>
          </a:xfrm>
        </p:spPr>
        <p:txBody>
          <a:bodyPr>
            <a:noAutofit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</a:pPr>
            <a:r>
              <a:rPr lang="ru-RU" sz="3600" cap="none" dirty="0">
                <a:ln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Цель и основные направления деятельности</a:t>
            </a:r>
            <a:endParaRPr lang="ru-RU" sz="36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75656" y="2132856"/>
            <a:ext cx="6842899" cy="4199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–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организация и  координирование больничного служения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Направления: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1) организация деятельности больничных священников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2) взаимодействие с Департаментом здравоохранения г. Москвы  и администрацией больниц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478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392832"/>
            <a:ext cx="6554867" cy="1524000"/>
          </a:xfrm>
        </p:spPr>
        <p:txBody>
          <a:bodyPr>
            <a:normAutofit/>
          </a:bodyPr>
          <a:lstStyle/>
          <a:p>
            <a: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Помощь священникам в организации их работы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204864"/>
            <a:ext cx="5022850" cy="3767138"/>
          </a:xfrm>
        </p:spPr>
      </p:pic>
    </p:spTree>
    <p:extLst>
      <p:ext uri="{BB962C8B-B14F-4D97-AF65-F5344CB8AC3E}">
        <p14:creationId xmlns:p14="http://schemas.microsoft.com/office/powerpoint/2010/main" val="4204273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81" y="1844675"/>
            <a:ext cx="5022850" cy="3767138"/>
          </a:xfrm>
        </p:spPr>
      </p:pic>
    </p:spTree>
    <p:extLst>
      <p:ext uri="{BB962C8B-B14F-4D97-AF65-F5344CB8AC3E}">
        <p14:creationId xmlns:p14="http://schemas.microsoft.com/office/powerpoint/2010/main" val="29907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392832"/>
            <a:ext cx="6554867" cy="1524000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</a:pPr>
            <a:r>
              <a:rPr lang="ru-RU" sz="3600" cap="none" dirty="0">
                <a:ln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</a:t>
            </a:r>
            <a:r>
              <a:rPr lang="ru-RU" sz="2800" cap="none" dirty="0">
                <a:ln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cap="none" dirty="0">
                <a:ln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пациентами </a:t>
            </a:r>
            <a:br>
              <a:rPr lang="ru-RU" sz="2400" cap="none" dirty="0">
                <a:ln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31640" y="1628800"/>
            <a:ext cx="6554867" cy="39830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миссионерская деятельность</a:t>
            </a:r>
          </a:p>
          <a:p>
            <a:pPr>
              <a:buFontTx/>
              <a:buChar char="-"/>
            </a:pP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окормление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верующих</a:t>
            </a:r>
          </a:p>
          <a:p>
            <a:pPr marL="0" indent="0">
              <a:buNone/>
            </a:pPr>
            <a:r>
              <a:rPr lang="ru-RU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 работы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посещение отделений священниками и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требными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сестрами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совершение Таинств и треб</a:t>
            </a:r>
          </a:p>
          <a:p>
            <a:pPr>
              <a:buFontTx/>
              <a:buChar char="-"/>
            </a:pP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водосвятные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молебны</a:t>
            </a: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858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392832"/>
            <a:ext cx="6554867" cy="1524000"/>
          </a:xfrm>
        </p:spPr>
        <p:txBody>
          <a:bodyPr>
            <a:normAutofit/>
          </a:bodyPr>
          <a:lstStyle/>
          <a:p>
            <a:endParaRPr lang="ru-RU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14272"/>
            <a:ext cx="4806826" cy="3605120"/>
          </a:xfrm>
          <a:prstGeom prst="rect">
            <a:avLst/>
          </a:prstGeom>
        </p:spPr>
      </p:pic>
      <p:pic>
        <p:nvPicPr>
          <p:cNvPr id="8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1"/>
            <a:ext cx="3816424" cy="5088567"/>
          </a:xfrm>
        </p:spPr>
      </p:pic>
    </p:spTree>
    <p:extLst>
      <p:ext uri="{BB962C8B-B14F-4D97-AF65-F5344CB8AC3E}">
        <p14:creationId xmlns:p14="http://schemas.microsoft.com/office/powerpoint/2010/main" val="827621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392832"/>
            <a:ext cx="6554867" cy="1524000"/>
          </a:xfrm>
        </p:spPr>
        <p:txBody>
          <a:bodyPr>
            <a:normAutofit/>
          </a:bodyPr>
          <a:lstStyle/>
          <a:p>
            <a:endParaRPr lang="ru-RU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81435"/>
            <a:ext cx="3635443" cy="4847258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65" y="116632"/>
            <a:ext cx="5022850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46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76672"/>
            <a:ext cx="7200800" cy="540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297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640" y="1112912"/>
            <a:ext cx="6554867" cy="1524000"/>
          </a:xfrm>
        </p:spPr>
        <p:txBody>
          <a:bodyPr>
            <a:normAutofit/>
          </a:bodyPr>
          <a:lstStyle/>
          <a:p>
            <a:endParaRPr lang="ru-RU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548680"/>
            <a:ext cx="4302478" cy="5736638"/>
          </a:xfrm>
        </p:spPr>
      </p:pic>
    </p:spTree>
    <p:extLst>
      <p:ext uri="{BB962C8B-B14F-4D97-AF65-F5344CB8AC3E}">
        <p14:creationId xmlns:p14="http://schemas.microsoft.com/office/powerpoint/2010/main" val="2289064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52692"/>
            <a:ext cx="3055119" cy="543132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60" y="652692"/>
            <a:ext cx="4074367" cy="543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61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20688"/>
            <a:ext cx="7125162" cy="5343872"/>
          </a:xfrm>
        </p:spPr>
      </p:pic>
    </p:spTree>
    <p:extLst>
      <p:ext uri="{BB962C8B-B14F-4D97-AF65-F5344CB8AC3E}">
        <p14:creationId xmlns:p14="http://schemas.microsoft.com/office/powerpoint/2010/main" val="38235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404664"/>
            <a:ext cx="6554867" cy="1524000"/>
          </a:xfrm>
        </p:spPr>
        <p:txBody>
          <a:bodyPr>
            <a:normAutofit fontScale="90000"/>
          </a:bodyPr>
          <a:lstStyle/>
          <a:p>
            <a:r>
              <a:rPr lang="ru-RU" cap="none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администрацией больниц и персоналом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547663" y="1700808"/>
            <a:ext cx="6554867" cy="37676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ln w="3175" cmpd="sng"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освящение отделений, беседы, поздравления с праздниками  </a:t>
            </a:r>
          </a:p>
          <a:p>
            <a:pPr>
              <a:buFontTx/>
              <a:buChar char="-"/>
            </a:pPr>
            <a:r>
              <a:rPr lang="ru-RU" sz="2800" dirty="0">
                <a:ln w="3175" cmpd="sng"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юридические основания сотрудничества (договор, типовой проект)</a:t>
            </a:r>
          </a:p>
          <a:p>
            <a:pPr>
              <a:buFontTx/>
              <a:buChar char="-"/>
            </a:pPr>
            <a:r>
              <a:rPr lang="ru-RU" sz="2800" dirty="0">
                <a:ln w="3175" cmpd="sng"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участие в  конференциях, Рождественских чтениях и других совместных мероприятиях</a:t>
            </a:r>
            <a:br>
              <a:rPr lang="ru-RU" sz="2800" dirty="0">
                <a:ln w="3175" cmpd="sng"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689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88640"/>
            <a:ext cx="4896543" cy="3672408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1" y="1556792"/>
            <a:ext cx="3852385" cy="513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96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84984"/>
            <a:ext cx="4967288" cy="3312368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184" y="116632"/>
            <a:ext cx="528058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4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6F4F0E-4A2C-234A-BE84-3FAB3996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392832"/>
            <a:ext cx="6554867" cy="1524000"/>
          </a:xfrm>
        </p:spPr>
        <p:txBody>
          <a:bodyPr>
            <a:normAutofit/>
          </a:bodyPr>
          <a:lstStyle/>
          <a:p>
            <a:endParaRPr lang="ru-RU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7501739" cy="4971248"/>
          </a:xfrm>
        </p:spPr>
      </p:pic>
    </p:spTree>
    <p:extLst>
      <p:ext uri="{BB962C8B-B14F-4D97-AF65-F5344CB8AC3E}">
        <p14:creationId xmlns:p14="http://schemas.microsoft.com/office/powerpoint/2010/main" val="1738698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32151"/>
            <a:ext cx="7274947" cy="2150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помощников больничных священников и создание </a:t>
            </a:r>
            <a:r>
              <a:rPr lang="ru-RU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сестричества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требных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сестер милосердия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246940"/>
            <a:ext cx="4087531" cy="3065649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71" y="2246940"/>
            <a:ext cx="2880321" cy="384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92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25081"/>
            <a:ext cx="7170373" cy="460952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516B266-8DD0-5847-9BF8-DCAA942BC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301081"/>
            <a:ext cx="6408712" cy="1524000"/>
          </a:xfrm>
        </p:spPr>
        <p:txBody>
          <a:bodyPr>
            <a:normAutofit/>
          </a:bodyPr>
          <a:lstStyle/>
          <a:p>
            <a: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Двухмесячные курсы помощников</a:t>
            </a:r>
            <a:b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 больничных священников</a:t>
            </a:r>
          </a:p>
        </p:txBody>
      </p:sp>
    </p:spTree>
    <p:extLst>
      <p:ext uri="{BB962C8B-B14F-4D97-AF65-F5344CB8AC3E}">
        <p14:creationId xmlns:p14="http://schemas.microsoft.com/office/powerpoint/2010/main" val="3020235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708920"/>
            <a:ext cx="5757816" cy="38460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764021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58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554867" cy="1524000"/>
          </a:xfrm>
        </p:spPr>
        <p:txBody>
          <a:bodyPr>
            <a:normAutofit/>
          </a:bodyPr>
          <a:lstStyle/>
          <a:p>
            <a: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комиссии в условиях пандемии </a:t>
            </a:r>
            <a:r>
              <a:rPr lang="ru-RU" sz="2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коронавируса</a:t>
            </a:r>
            <a: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(апрель-июнь 2020 г.)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928664"/>
            <a:ext cx="6696744" cy="3987066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посещения пациентов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covid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дому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посещение больниц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Особенности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окормления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 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совершение  треб в средствах защиты, исповедь, причащение, духовное и психологическое состояние пациентов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696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5652120" cy="37680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429000"/>
            <a:ext cx="4880005" cy="32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43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45752"/>
            <a:ext cx="2736304" cy="55450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5753"/>
            <a:ext cx="3643605" cy="554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65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983"/>
            <a:ext cx="5328155" cy="35517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636912"/>
            <a:ext cx="5292080" cy="369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85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16632"/>
            <a:ext cx="4651784" cy="30963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29000"/>
            <a:ext cx="475996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415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7956376" cy="530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83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6632"/>
            <a:ext cx="2966645" cy="64221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6632"/>
            <a:ext cx="2966645" cy="642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18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5079"/>
            <a:ext cx="2860636" cy="61926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75079"/>
            <a:ext cx="5175096" cy="344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33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6554867" cy="1525488"/>
          </a:xfrm>
        </p:spPr>
        <p:txBody>
          <a:bodyPr>
            <a:normAutofit/>
          </a:bodyPr>
          <a:lstStyle/>
          <a:p>
            <a:r>
              <a:rPr lang="ru-RU" sz="2800" cap="none" dirty="0">
                <a:ln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Первые итоги работы в условиях пандемии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6672866" cy="434373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формирование спецгруппы больничных 	священников для выезда к пациентам 	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covid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 опыт работы со средствами 	индивидуальной защиты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 значение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требной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сестры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 создание единого телефонного номера для 	вызова священника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 налаживание взаимодействия с 	Департаментом здравоохранения г. Москвы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04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620688"/>
            <a:ext cx="6048672" cy="1172827"/>
          </a:xfrm>
        </p:spPr>
        <p:txBody>
          <a:bodyPr/>
          <a:lstStyle/>
          <a:p>
            <a:pPr marL="285750" lvl="0" indent="-285750">
              <a:lnSpc>
                <a:spcPct val="115000"/>
              </a:lnSpc>
              <a:spcBef>
                <a:spcPct val="20000"/>
              </a:spcBef>
            </a:pPr>
            <a:r>
              <a:rPr lang="ru-RU" cap="none" dirty="0">
                <a:ln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Недостатки и проблемы</a:t>
            </a:r>
            <a:br>
              <a:rPr lang="ru-RU" sz="2000" cap="none" dirty="0">
                <a:ln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8136904" cy="446449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необходимость более строгих мер безопасности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отсутствие официальных документов у священников и </a:t>
            </a:r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требных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сестер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отсутствие официального разрешения для посещения больниц</a:t>
            </a:r>
          </a:p>
          <a:p>
            <a:pPr marL="571500" indent="-3429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недостаточное число священников, выезжающих к пациентам</a:t>
            </a:r>
          </a:p>
          <a:p>
            <a:pPr marL="22860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плохая информированность пациентов и их родственников о возможности пригласить священника к больному</a:t>
            </a:r>
          </a:p>
          <a:p>
            <a:pPr marL="22860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169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768752" cy="906831"/>
          </a:xfrm>
        </p:spPr>
        <p:txBody>
          <a:bodyPr>
            <a:noAutofit/>
          </a:bodyPr>
          <a:lstStyle/>
          <a:p>
            <a:r>
              <a:rPr lang="ru-RU" sz="2800" cap="non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Перспективы</a:t>
            </a:r>
            <a:r>
              <a:rPr lang="en-US" sz="2800" cap="non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cap="non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деятельности</a:t>
            </a:r>
            <a:b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7632848" cy="586911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 создание единой службы больничных священников 	для московских больниц</a:t>
            </a:r>
            <a:endParaRPr lang="ru-RU" sz="2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 подготовка больничных священников (курсы, 	семинары, мастер-классы, возможность получить 	сертификат)</a:t>
            </a:r>
            <a:endParaRPr lang="ru-RU" sz="2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аккредитация больничных священников Департаментом здравоохранения </a:t>
            </a:r>
            <a:endParaRPr lang="ru-RU" sz="2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поиск возможности финансирования деятельности больничных священников и их помощников. </a:t>
            </a:r>
            <a:endParaRPr lang="ru-RU" sz="2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создание единого телефонного номера вызова священника для всех московских больниц </a:t>
            </a:r>
            <a:endParaRPr lang="ru-RU" sz="2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  подготовка помощников больничных священников</a:t>
            </a:r>
            <a:endParaRPr lang="ru-RU" sz="2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177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59632" y="908720"/>
            <a:ext cx="7639000" cy="4320480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Протоиерей Иоанн Кудрявцев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>
              <a:buNone/>
            </a:pPr>
            <a:r>
              <a:rPr lang="ru-RU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председателя Комиссии по больничному служению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тел. +7 916 541-49-79, ivanku68@gmail.com</a:t>
            </a:r>
          </a:p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Наталья </a:t>
            </a:r>
            <a:r>
              <a:rPr lang="ru-RU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Шакуро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помощник председателя Комиссии по больничному служению </a:t>
            </a:r>
          </a:p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тел. +7 903 275-84-89, shakuro@list.ru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6024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2">
                <a:lumMod val="60000"/>
                <a:lumOff val="40000"/>
              </a:schemeClr>
            </a:gs>
            <a:gs pos="10000">
              <a:schemeClr val="bg2">
                <a:lumMod val="40000"/>
                <a:lumOff val="60000"/>
              </a:schemeClr>
            </a:gs>
            <a:gs pos="38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59632" y="908720"/>
            <a:ext cx="7639000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98994858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516</TotalTime>
  <Words>474</Words>
  <Application>Microsoft Macintosh PowerPoint</Application>
  <PresentationFormat>Экран (4:3)</PresentationFormat>
  <Paragraphs>68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Century Gothic</vt:lpstr>
      <vt:lpstr>Times New Roman</vt:lpstr>
      <vt:lpstr>Wingdings 3</vt:lpstr>
      <vt:lpstr>Сектор</vt:lpstr>
      <vt:lpstr>     </vt:lpstr>
      <vt:lpstr>   </vt:lpstr>
      <vt:lpstr>Собрание больничной комиссии</vt:lpstr>
      <vt:lpstr>Презентация PowerPoint</vt:lpstr>
      <vt:lpstr>Цель и основные направления деятельности</vt:lpstr>
      <vt:lpstr>Помощь священникам в организации их работы</vt:lpstr>
      <vt:lpstr>Презентация PowerPoint</vt:lpstr>
      <vt:lpstr>Работа с пациентами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Взаимодействие с администрацией больниц и персоналом </vt:lpstr>
      <vt:lpstr>Презентация PowerPoint</vt:lpstr>
      <vt:lpstr>Презентация PowerPoint</vt:lpstr>
      <vt:lpstr>Презентация PowerPoint</vt:lpstr>
      <vt:lpstr>Презентация PowerPoint</vt:lpstr>
      <vt:lpstr>Двухмесячные курсы помощников  больничных священников</vt:lpstr>
      <vt:lpstr>Презентация PowerPoint</vt:lpstr>
      <vt:lpstr>Деятельность комиссии в условиях пандемии коронавируса  (апрель-июнь 2020 г.)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Первые итоги работы в условиях пандемии</vt:lpstr>
      <vt:lpstr>Недостатки и проблемы </vt:lpstr>
      <vt:lpstr>Перспективы  деятельности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ВОДОСВЯТНЫЕ МОЛЕБНЫ  В ОТДЕЛЕНИИ БОЛЬНИЦЫ</dc:title>
  <dc:creator>Шакуро Наталья</dc:creator>
  <cp:lastModifiedBy>Кудрявцев Иван</cp:lastModifiedBy>
  <cp:revision>109</cp:revision>
  <dcterms:created xsi:type="dcterms:W3CDTF">2019-11-13T09:08:34Z</dcterms:created>
  <dcterms:modified xsi:type="dcterms:W3CDTF">2020-06-17T19:59:11Z</dcterms:modified>
</cp:coreProperties>
</file>