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87" r:id="rId5"/>
    <p:sldId id="281" r:id="rId6"/>
    <p:sldId id="271" r:id="rId7"/>
    <p:sldId id="272" r:id="rId8"/>
    <p:sldId id="273" r:id="rId9"/>
    <p:sldId id="275" r:id="rId10"/>
    <p:sldId id="276" r:id="rId11"/>
    <p:sldId id="278" r:id="rId12"/>
    <p:sldId id="277" r:id="rId13"/>
    <p:sldId id="279" r:id="rId14"/>
    <p:sldId id="282" r:id="rId15"/>
    <p:sldId id="283" r:id="rId16"/>
    <p:sldId id="284" r:id="rId17"/>
    <p:sldId id="285" r:id="rId18"/>
    <p:sldId id="286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8" r:id="rId28"/>
    <p:sldId id="299" r:id="rId29"/>
    <p:sldId id="301" r:id="rId30"/>
    <p:sldId id="300" r:id="rId31"/>
    <p:sldId id="302" r:id="rId32"/>
    <p:sldId id="311" r:id="rId33"/>
    <p:sldId id="314" r:id="rId34"/>
    <p:sldId id="313" r:id="rId35"/>
    <p:sldId id="315" r:id="rId36"/>
    <p:sldId id="316" r:id="rId37"/>
    <p:sldId id="303" r:id="rId38"/>
    <p:sldId id="305" r:id="rId39"/>
    <p:sldId id="306" r:id="rId40"/>
    <p:sldId id="307" r:id="rId41"/>
    <p:sldId id="310" r:id="rId42"/>
    <p:sldId id="308" r:id="rId43"/>
    <p:sldId id="309" r:id="rId44"/>
    <p:sldId id="268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>
        <p:scale>
          <a:sx n="81" d="100"/>
          <a:sy n="81" d="100"/>
        </p:scale>
        <p:origin x="-25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36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0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77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89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0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49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57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97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50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5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69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5F6E-0921-4E2D-968D-2699131F1201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49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overnment.ru/support_measur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log.ru/rn77/business-support-2020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23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invalid-defence/437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sozd.duma.gov.ru/bill/959325-7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4546"/>
            <a:ext cx="10916992" cy="4520556"/>
          </a:xfr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Пандемия: изменения в законодательстве и меры поддержки</a:t>
            </a:r>
            <a:br>
              <a:rPr lang="ru-RU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Старинова Наталья Львовна</a:t>
            </a:r>
            <a:b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юридической службы Отдела по церковной благотворительности и социальному служению Русской Православной Церкви</a:t>
            </a:r>
            <a:r>
              <a:rPr lang="ru-RU" sz="16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05" y="4829578"/>
            <a:ext cx="6635182" cy="1782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V="1">
            <a:off x="12072011" y="0"/>
            <a:ext cx="136946" cy="6858000"/>
          </a:xfrm>
          <a:prstGeom prst="rect">
            <a:avLst/>
          </a:prstGeom>
          <a:solidFill>
            <a:srgbClr val="2E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0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865" y="348650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Официальные ресурсы </a:t>
            </a:r>
            <a:br>
              <a:rPr lang="ru-RU" dirty="0" smtClean="0"/>
            </a:br>
            <a:r>
              <a:rPr lang="ru-RU" dirty="0" smtClean="0"/>
              <a:t>по мерам в связи с пандемией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http://government.ru/support_measures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Информационный сервис на сайте Правительства РФ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Объединяет </a:t>
            </a:r>
            <a:r>
              <a:rPr lang="ru-RU" dirty="0"/>
              <a:t>около 80 различных мер, сгруппированных как по категориям получателей - граждане, бизнес, общие меры, так и по типам отраслей и сфер деятельности: финансы, налоги, транспорт, туризм, здоровье, социальная сфера. В каждом разделе дается подробное описание меры, сроки предоставления, инструкция о том, как ее получить, ссылки на документы и электронные сервисы профильных госведомств, в случае если услугу можно оформить онлайн.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916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Официальные ресурсы 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мерам в связи с пандемией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https://www.nalog.ru/rn77/business-support-2020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На сайте ФНС России создан специальный раздел, в котором опубликованы меры поддержки бизнеса, попавшего в сложную экономическую ситуацию.</a:t>
            </a:r>
          </a:p>
          <a:p>
            <a:pPr marL="0" indent="0">
              <a:buNone/>
            </a:pPr>
            <a:r>
              <a:rPr lang="ru-RU" dirty="0"/>
              <a:t>В разделе публикуется оперативная информация, касающаяся приостановки контрольных мероприятий, переноса сроков сдачи отчетности и уплаты налоговых платежей для отдельных категорий налогоплательщиков.</a:t>
            </a:r>
          </a:p>
          <a:p>
            <a:pPr marL="0" indent="0">
              <a:buNone/>
            </a:pPr>
            <a:r>
              <a:rPr lang="ru-RU" dirty="0"/>
              <a:t>По мере утверждения Правительством РФ новых мер поддержки налогоплательщиков раздел будет пополняться.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36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Официальные ресурсы </a:t>
            </a:r>
            <a:br>
              <a:rPr lang="ru-RU" dirty="0"/>
            </a:br>
            <a:r>
              <a:rPr lang="ru-RU" dirty="0"/>
              <a:t>по мерам в связи с пандемией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u="sng" dirty="0" err="1" smtClean="0">
                <a:solidFill>
                  <a:schemeClr val="accent1">
                    <a:lumMod val="75000"/>
                  </a:schemeClr>
                </a:solidFill>
              </a:rPr>
              <a:t>Онлайнинспекция.рф</a:t>
            </a:r>
            <a:endParaRPr lang="en-US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Ресурс позволяет обратиться в инспекцию труда, получить бесплатную консультацию по вопросам трудовых отношений или провести самопроверку своей организации.</a:t>
            </a:r>
            <a:endParaRPr lang="en-US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u="sng" dirty="0" err="1" smtClean="0">
                <a:solidFill>
                  <a:schemeClr val="accent1">
                    <a:lumMod val="75000"/>
                  </a:schemeClr>
                </a:solidFill>
              </a:rPr>
              <a:t>Онлайнинспекция.рф</a:t>
            </a:r>
            <a:r>
              <a:rPr lang="ru-RU" u="sng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</a:rPr>
              <a:t>covid-19</a:t>
            </a:r>
            <a:endParaRPr lang="ru-RU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На </a:t>
            </a:r>
            <a:r>
              <a:rPr lang="ru-RU" dirty="0" smtClean="0"/>
              <a:t>странице </a:t>
            </a:r>
            <a:r>
              <a:rPr lang="ru-RU" dirty="0"/>
              <a:t>представлены сервисы, которыми можно воспользоваться в связи с распространением </a:t>
            </a:r>
            <a:r>
              <a:rPr lang="ru-RU" dirty="0" err="1"/>
              <a:t>коронавирусной</a:t>
            </a:r>
            <a:r>
              <a:rPr lang="ru-RU" dirty="0"/>
              <a:t> инфекции </a:t>
            </a:r>
            <a:r>
              <a:rPr lang="ru-RU" dirty="0" smtClean="0"/>
              <a:t>Covid-19 по трудовым вопросам.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rosmintrud.ru/social/236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Меры поддержки граждан в период COVID-19</a:t>
            </a:r>
          </a:p>
          <a:p>
            <a:pPr marL="0" indent="0">
              <a:buNone/>
            </a:pPr>
            <a:r>
              <a:rPr lang="ru-RU" dirty="0" smtClean="0"/>
              <a:t>Вопросы-ответы </a:t>
            </a:r>
            <a:r>
              <a:rPr lang="ru-RU" dirty="0"/>
              <a:t>по организации работы и соблюдению прав работников в период нерабочих дней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389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70" y="1449860"/>
            <a:ext cx="10515600" cy="213553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ОБЩИЕ МЕРЫ ДЛЯ 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15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Перенос сроков сдачи отчетности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Перенос сроков сдачи отчетности по налогам и взносам</a:t>
            </a:r>
          </a:p>
          <a:p>
            <a:pPr marL="0" indent="0">
              <a:buNone/>
            </a:pPr>
            <a:r>
              <a:rPr lang="ru-RU" dirty="0"/>
              <a:t>Срок сдачи большинства отчетов, которые нужно представлять в марте - мае, продлен на 3 месяца. Например, 6-НДФЛ за I квартал можно сдать не позднее 30 июля.</a:t>
            </a:r>
          </a:p>
          <a:p>
            <a:pPr marL="0" indent="0">
              <a:buNone/>
            </a:pPr>
            <a:r>
              <a:rPr lang="ru-RU" dirty="0" smtClean="0"/>
              <a:t>Подробнее в приложении (будет разослано участникам).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138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 Сокращение </a:t>
            </a:r>
            <a:r>
              <a:rPr lang="ru-RU" dirty="0" smtClean="0"/>
              <a:t>проверок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До конца года практически не будет плановых и внеплановых проверок по Закону о защите прав </a:t>
            </a:r>
            <a:r>
              <a:rPr lang="ru-RU" dirty="0" err="1"/>
              <a:t>юрлиц</a:t>
            </a:r>
            <a:r>
              <a:rPr lang="ru-RU" dirty="0"/>
              <a:t> и ИП.  Выездные налоговые проверки не </a:t>
            </a:r>
            <a:r>
              <a:rPr lang="ru-RU" dirty="0" smtClean="0"/>
              <a:t>проводятся до конца мая, меры взыскания не применяются до конца июня.</a:t>
            </a:r>
          </a:p>
          <a:p>
            <a:pPr marL="0" indent="0">
              <a:buNone/>
            </a:pPr>
            <a:r>
              <a:rPr lang="ru-RU" dirty="0" smtClean="0"/>
              <a:t>Правительству </a:t>
            </a:r>
            <a:r>
              <a:rPr lang="ru-RU" dirty="0"/>
              <a:t>РФ и высшим органам исполнительной власти субъектов РФ расширили полномочия на 2020 год. В частности, Правительство РФ вправе в 2020 году приостанавливать, отменять или переносить на более поздний срок мероприятия налогового контроля, а также приостанавливать течение сроков, предусмотренных НК РФ (</a:t>
            </a:r>
            <a:r>
              <a:rPr lang="ru-RU" dirty="0" err="1"/>
              <a:t>пп</a:t>
            </a:r>
            <a:r>
              <a:rPr lang="ru-RU" dirty="0"/>
              <a:t>. б п. 1 ст. 1 Федерального закона от 01.04.2020 N 102-ФЗ).</a:t>
            </a:r>
          </a:p>
          <a:p>
            <a:pPr marL="0" indent="0">
              <a:buNone/>
            </a:pPr>
            <a:r>
              <a:rPr lang="ru-RU" dirty="0"/>
              <a:t>Также предоставлены дополнительные полномочия высшим исполнительным органам власти субъектов РФ для продления сроков уплаты региональных и местных налогов и торгового сбора, если указанные сроки не были продлены либо предусмотрены более ранние сроки их уплаты Правительством РФ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 – в приложении.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39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9027"/>
            <a:ext cx="10515600" cy="556054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 этом: ФНС усилила контроль за информацией о возникающих конфликтных ситуациях на рынке труда</a:t>
            </a:r>
          </a:p>
          <a:p>
            <a:pPr marL="0" indent="0">
              <a:buNone/>
            </a:pPr>
            <a:r>
              <a:rPr lang="ru-RU" dirty="0"/>
              <a:t>Налоговым органам предписано при поступлении обращений граждан о фактах невыплаты (несвоевременной выплаты) зарплаты или увольнения незамедлительно направлять их в соответствующую </a:t>
            </a:r>
            <a:r>
              <a:rPr lang="ru-RU" dirty="0" err="1"/>
              <a:t>госинспекцию</a:t>
            </a:r>
            <a:r>
              <a:rPr lang="ru-RU" dirty="0"/>
              <a:t> труда. При этом в отношении работодателей, указанных в обращениях, необходимо осуществлять контрольно-аналитические мероприятия в рамках компетенции налоговых органов.</a:t>
            </a:r>
          </a:p>
          <a:p>
            <a:pPr marL="0" indent="0">
              <a:buNone/>
            </a:pPr>
            <a:r>
              <a:rPr lang="ru-RU" dirty="0"/>
              <a:t>Письмо ФНС России от 24.03.2020 N СД-4-2/4988@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8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Расходы на меры дезинфекции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перечень расходов, учитываемых при налогообложении, включены затраты на борьбу с распространением </a:t>
            </a:r>
            <a:r>
              <a:rPr lang="ru-RU" dirty="0" err="1" smtClean="0"/>
              <a:t>коронавируса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В расходах по налогу на прибыль можно учесть затраты на дезинфекцию помещений, приобретение приборов, лабораторного оборудования, спецодежды и других средств индивидуальной и коллективной защиты, не указанных в </a:t>
            </a:r>
            <a:r>
              <a:rPr lang="ru-RU" dirty="0" err="1"/>
              <a:t>пп</a:t>
            </a:r>
            <a:r>
              <a:rPr lang="ru-RU" dirty="0"/>
              <a:t>. 3 п. 1 ст. 254 НК РФ.</a:t>
            </a:r>
          </a:p>
          <a:p>
            <a:pPr marL="0" indent="0">
              <a:buNone/>
            </a:pPr>
            <a:r>
              <a:rPr lang="ru-RU" dirty="0"/>
              <a:t>Эти расходы должны быть направлены на выполнение санитарно-эпидемиологических и гигиенических требований в связи с распространением новой </a:t>
            </a:r>
            <a:r>
              <a:rPr lang="ru-RU" dirty="0" err="1"/>
              <a:t>коронавирусной</a:t>
            </a:r>
            <a:r>
              <a:rPr lang="ru-RU" dirty="0"/>
              <a:t> инфекции.</a:t>
            </a:r>
          </a:p>
          <a:p>
            <a:pPr marL="0" indent="0">
              <a:buNone/>
            </a:pPr>
            <a:r>
              <a:rPr lang="ru-RU" dirty="0"/>
              <a:t>Если с этой же целью налогоплательщики, применяющие ЕСХН или УСН, например, произвели затраты на проведение дезинфекции помещений, то они могут включить их в расходы.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926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Продление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Правительство постановило продлить на 12 месяцев действие срочных лицензий и иных разрешений, сроки действия которых истекают (истекли) в период с 15 марта по 31 декабря 2020 года. Перечень таких лицензий и иных разрешений приведен в Приложении 1 к Постановлению Правительства РФ от 03.04.2020 N 440.</a:t>
            </a:r>
          </a:p>
        </p:txBody>
      </p:sp>
    </p:spTree>
    <p:extLst>
      <p:ext uri="{BB962C8B-B14F-4D97-AF65-F5344CB8AC3E}">
        <p14:creationId xmlns:p14="http://schemas.microsoft.com/office/powerpoint/2010/main" val="412595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Приостановка </a:t>
            </a:r>
            <a:r>
              <a:rPr lang="ru-RU" dirty="0" smtClean="0"/>
              <a:t>мер </a:t>
            </a:r>
            <a:r>
              <a:rPr lang="ru-RU" dirty="0"/>
              <a:t>по взысканию налоговых </a:t>
            </a:r>
            <a:r>
              <a:rPr lang="ru-RU" dirty="0" smtClean="0"/>
              <a:t>платежей (пока не продлена)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Правительство РФ вправе в 2020 продлевать сроки направления и исполнения требований об уплате налогов, сборов, страховых взносов, пеней, штрафов, процентов, а также принятия решений о взыскании налогов, сборов, страховых взносов, пеней, штрафов, процентов (</a:t>
            </a:r>
            <a:r>
              <a:rPr lang="ru-RU" dirty="0" err="1"/>
              <a:t>пп</a:t>
            </a:r>
            <a:r>
              <a:rPr lang="ru-RU" dirty="0"/>
              <a:t>. б. п. 1 ст. 1 Федерального закона от 01.04.2020 N 102-ФЗ).</a:t>
            </a:r>
          </a:p>
          <a:p>
            <a:pPr marL="0" indent="0">
              <a:buNone/>
            </a:pPr>
            <a:r>
              <a:rPr lang="ru-RU" dirty="0"/>
              <a:t>ФНС России поручило приостановить применение мер взыскания задолженности и соответствующих обеспечительных мер до 31 мая 2020 г. (включительно) в отношении всех налогоплательщиков - юридических лиц и ИП. Исключение составляют случаи, когда будет установлено, что непринятие мер взыскания задолженности может повлечь сокрытие активов и (или) возможность совершения иных действий, препятствующих взысканию.</a:t>
            </a:r>
          </a:p>
          <a:p>
            <a:pPr marL="0" indent="0">
              <a:buNone/>
            </a:pPr>
            <a:r>
              <a:rPr lang="ru-RU" dirty="0"/>
              <a:t>К штрафам и пеням меры взыскания в указанный период также не будут применяться.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029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/>
              <a:t>Освобождение от таможенных пошлин и налогов при ввозе некоторых товаров первой </a:t>
            </a:r>
            <a:r>
              <a:rPr lang="ru-RU" sz="3600" dirty="0" smtClean="0"/>
              <a:t>необходимости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 30 сентября 2020 г. распространяется беспошлинный режим ввоза на товары для предотвращения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инфекции, например, средства индивидуальной защиты, вакцины, шприцы, дезинфицирующие средства и другие товары.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218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/>
              <a:t>Уменьшение арендной платы и отсрочка платежей по договорам аренды недвижимого </a:t>
            </a:r>
            <a:r>
              <a:rPr lang="ru-RU" sz="3600" dirty="0" smtClean="0"/>
              <a:t>имущества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Арендатор по договорам аренды недвижимого имущества вправе потребовать уменьшения арендной платы за период 2020 года, если он не мог использовать имущество в связи с решением органа государственной власти субъекта РФ о введении режима повышенной готовности или чрезвычайной ситуации на соответствующей территории.</a:t>
            </a:r>
          </a:p>
          <a:p>
            <a:pPr marL="0" indent="0">
              <a:buNone/>
            </a:pPr>
            <a:r>
              <a:rPr lang="ru-RU" dirty="0"/>
              <a:t>ВС РФ разъяснил, что арендная плата подлежит уменьшению с момента, когда наступила указанная невозможность использования имущества независимо от даты заключения дополнительного соглашения об уменьшении размера арендной платы либо даты вступления в законную силу решения суда о понуждении арендодателя к изменению договора аренды в части уменьшения арендной платы.</a:t>
            </a:r>
          </a:p>
          <a:p>
            <a:pPr marL="0" indent="0">
              <a:buNone/>
            </a:pPr>
            <a:r>
              <a:rPr lang="ru-RU" dirty="0"/>
              <a:t>Арендодателям - </a:t>
            </a:r>
            <a:r>
              <a:rPr lang="ru-RU" dirty="0" err="1"/>
              <a:t>юрлицам</a:t>
            </a:r>
            <a:r>
              <a:rPr lang="ru-RU" dirty="0"/>
              <a:t> и ИП при предоставлении отсрочки рекомендовано предусмотреть уменьшение размера арендной платы с учетом фактического неосуществления арендатором деятельности, а также с учетом установленных Указами Президента РФ нерабочих дней.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186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438" y="1927654"/>
            <a:ext cx="10515600" cy="133646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Организация работы и кадровые вопросы </a:t>
            </a:r>
            <a:r>
              <a:rPr lang="ru-RU" dirty="0" smtClean="0"/>
              <a:t>в </a:t>
            </a:r>
            <a:r>
              <a:rPr lang="ru-RU" dirty="0"/>
              <a:t>связи с </a:t>
            </a:r>
            <a:r>
              <a:rPr lang="ru-RU" dirty="0" smtClean="0"/>
              <a:t>пандемией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713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Профилактика вируса на рабочем месте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err="1"/>
              <a:t>Роспотребнадзор</a:t>
            </a:r>
            <a:r>
              <a:rPr lang="ru-RU" dirty="0"/>
              <a:t> и Минтруд России рекомендовали перечень мероприятий по профилактике вируса</a:t>
            </a:r>
          </a:p>
          <a:p>
            <a:pPr marL="0" indent="0">
              <a:buNone/>
            </a:pPr>
            <a:r>
              <a:rPr lang="ru-RU" dirty="0"/>
              <a:t>В частности:</a:t>
            </a:r>
          </a:p>
          <a:p>
            <a:pPr marL="0" indent="0">
              <a:buNone/>
            </a:pPr>
            <a:r>
              <a:rPr lang="ru-RU" dirty="0"/>
              <a:t>- размещать сотрудников на разных этажах, в отдельных кабинетах, организовать работы в несколько смен;</a:t>
            </a:r>
          </a:p>
          <a:p>
            <a:pPr marL="0" indent="0">
              <a:buNone/>
            </a:pPr>
            <a:r>
              <a:rPr lang="ru-RU" dirty="0"/>
              <a:t>- обеспечить возможность осуществлять антисептическую обработку рук при входе в организацию;</a:t>
            </a:r>
          </a:p>
          <a:p>
            <a:pPr marL="0" indent="0">
              <a:buNone/>
            </a:pPr>
            <a:r>
              <a:rPr lang="ru-RU" dirty="0"/>
              <a:t>- проводить контроль температуры тела работников при входе в организацию и в течение рабочего дня (по показаниям) с обязательным отстранением от нахождения на рабочем месте лиц с повышенной температурой тела и с признаками инфекционного заболевания;</a:t>
            </a:r>
          </a:p>
          <a:p>
            <a:pPr marL="0" indent="0">
              <a:buNone/>
            </a:pPr>
            <a:r>
              <a:rPr lang="ru-RU" dirty="0"/>
              <a:t>- информировать работников о необходимости соблюдения правил личной и общественной гигиены;</a:t>
            </a:r>
          </a:p>
          <a:p>
            <a:pPr marL="0" indent="0">
              <a:buNone/>
            </a:pPr>
            <a:r>
              <a:rPr lang="ru-RU" dirty="0"/>
              <a:t>- осуществлять уборку помещений с обязательными применением дезинфицирующих средств, при этом особое внимание уделяется дезинфекции дверных ручек, выключателей, поручней, перил, контактных поверхностей (столов и стульев работников, оргтехники), мест общего пользования, во всех помещениях - с кратностью обработки каждые 2 часа;</a:t>
            </a:r>
          </a:p>
          <a:p>
            <a:pPr marL="0" indent="0">
              <a:buNone/>
            </a:pPr>
            <a:r>
              <a:rPr lang="ru-RU" dirty="0"/>
              <a:t>- ограничить любые корпоративные мероприятия в коллективах, участие работников в иных массовых мероприятиях на период </a:t>
            </a:r>
            <a:r>
              <a:rPr lang="ru-RU" dirty="0" err="1"/>
              <a:t>эпиднеблагополучия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Документы в приложении.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1238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3168"/>
            <a:ext cx="10515600" cy="544379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 наличии столовой для питания работников следует обеспечить использование посуды однократного применения с последующим ее сбором, обеззараживанием и уничтожением в установленном порядке, либо, в случае использования посуды многократного применения - ее обработку с применением режимов, обеспечивающих дезинфекцию.</a:t>
            </a:r>
          </a:p>
          <a:p>
            <a:pPr marL="0" indent="0">
              <a:buNone/>
            </a:pPr>
            <a:r>
              <a:rPr lang="ru-RU" dirty="0"/>
              <a:t>При отсутствии столовой рекомендуется запретить прием пищи на рабочих местах, пищу принимать только в специально отведенной комнате с раковиной для мытья рук (подводкой горячей и холодной воды), ежедневной уборкой с помощью дезинфицирующих средств.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054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Перевод сотрудников на удаленную (дистанционную) </a:t>
            </a:r>
            <a:r>
              <a:rPr lang="ru-RU" dirty="0" smtClean="0"/>
              <a:t>работу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Минтруд России выпустил Рекомендации по применению гибких форм занятости в условиях предупреждения распространения новой </a:t>
            </a:r>
            <a:r>
              <a:rPr lang="ru-RU" dirty="0" err="1"/>
              <a:t>коронавирусной</a:t>
            </a:r>
            <a:r>
              <a:rPr lang="ru-RU" dirty="0"/>
              <a:t> инфекции на территории РФ. В частности, ведомство отметило различные формы работы на дому: удаленная, дистанционная, надомная работа. Кроме того, по мнению Минтруда России, следует использовать все возможности обеспечения занятости работников, включая работу по договорам о временной работе на срок до двух месяцев, о сезонной работе до шести месяцев и другие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751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87178"/>
            <a:ext cx="10515600" cy="5789785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Роструд</a:t>
            </a:r>
            <a:r>
              <a:rPr lang="ru-RU" dirty="0"/>
              <a:t> разъяснил правомерность снижения заработной платы в случае перевода работников на дистанционную работу. По мнению ведомства, если работник трудится полное время и выполняет объем работы, оснований для снижения заработной платы нет.</a:t>
            </a:r>
          </a:p>
          <a:p>
            <a:pPr marL="0" indent="0">
              <a:buNone/>
            </a:pPr>
            <a:r>
              <a:rPr lang="ru-RU" dirty="0" err="1"/>
              <a:t>Роструд</a:t>
            </a:r>
            <a:r>
              <a:rPr lang="ru-RU" dirty="0"/>
              <a:t> уточнил в каких случаях можно уволить работника, переведенного на удаленную работу. Ведомство сообщило, что основания для увольнения могут быть связаны исключительно с недобросовестным исполнением работником своих обязанностей, либо нарушением трудовой дисциплины.</a:t>
            </a:r>
          </a:p>
          <a:p>
            <a:pPr marL="0" indent="0">
              <a:buNone/>
            </a:pPr>
            <a:r>
              <a:rPr lang="ru-RU" dirty="0" smtClean="0"/>
              <a:t>Документы в приложении.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269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443" y="1449860"/>
            <a:ext cx="10515600" cy="23167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Господдержка физических лиц и ограничения в условиях </a:t>
            </a:r>
            <a:r>
              <a:rPr lang="ru-RU" dirty="0" err="1" smtClean="0"/>
              <a:t>коронавируса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6456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Основные меры для </a:t>
            </a:r>
            <a:r>
              <a:rPr lang="ru-RU" dirty="0" smtClean="0"/>
              <a:t>заемщиков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Принят Федеральный закон от 03.04.2020 N 106-ФЗ, устанавливающий так называемые "кредитные каникулы", в том числе по ипотечным кредитам.</a:t>
            </a:r>
          </a:p>
          <a:p>
            <a:pPr marL="0" indent="0">
              <a:buNone/>
            </a:pPr>
            <a:r>
              <a:rPr lang="ru-RU" dirty="0"/>
              <a:t>Заемщик - физлицо вправе потребовать у кредитора, предоставившего потребительский кредит (заем), изменить условия кредитного договора (договора займа) для приостановления исполнения своих обязательств на срок, определенный заемщиком. Обратиться к кредитору с этим нужно в течение времени действия договора, но не позднее 30 сентября 2020 г. и при одновременном соблюдении установленных условий:</a:t>
            </a:r>
          </a:p>
          <a:p>
            <a:pPr marL="0" indent="0">
              <a:buNone/>
            </a:pPr>
            <a:r>
              <a:rPr lang="ru-RU" dirty="0"/>
              <a:t>	- кредитный договор (договор займа) заключен до 3 апреля 2020 г.;</a:t>
            </a:r>
          </a:p>
          <a:p>
            <a:pPr marL="0" indent="0">
              <a:buNone/>
            </a:pPr>
            <a:r>
              <a:rPr lang="ru-RU" dirty="0"/>
              <a:t>	- размер кредита (займа) не превышает максимального размера кредита (займа), в случае его установления Правительством РФ;</a:t>
            </a:r>
          </a:p>
          <a:p>
            <a:pPr marL="0" indent="0">
              <a:buNone/>
            </a:pPr>
            <a:r>
              <a:rPr lang="ru-RU" dirty="0"/>
              <a:t>	- доход заемщика за месяц, предшествующий обращению к кредитору, снижен более чем на 30% по сравнению с его среднемесячным доходом за 2019 год. Правительство РФ вправе определить методику расчета среднемесячного дохода заемщика</a:t>
            </a:r>
          </a:p>
          <a:p>
            <a:pPr marL="0" indent="0">
              <a:buNone/>
            </a:pPr>
            <a:r>
              <a:rPr lang="ru-RU" dirty="0"/>
              <a:t>	- на момент обращения заемщика с требованием к кредитору в отношении такого кредитного договора (договора займа) не действует льготный период, установленный в соответствии со ст. 6.1-1 Федерального закона "О потребительском кредите (займе)".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489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3081"/>
            <a:ext cx="10515600" cy="57238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период приостановления исполнения заемных обязательств не допускается начисление неустойки (штрафа, пени), предъявление требования о досрочном исполнении обязательства по договору и (или) обращение взыскания на предмет залога или предмет ипотеки.</a:t>
            </a:r>
          </a:p>
          <a:p>
            <a:pPr marL="0" indent="0">
              <a:buNone/>
            </a:pPr>
            <a:r>
              <a:rPr lang="ru-RU" dirty="0"/>
              <a:t>Заемщик вправе определить длительность данного периода - не более шести месяцев, а также дату его начала, с соблюдением определенных условий.</a:t>
            </a:r>
          </a:p>
          <a:p>
            <a:pPr marL="0" indent="0">
              <a:buNone/>
            </a:pPr>
            <a:r>
              <a:rPr lang="ru-RU" dirty="0"/>
              <a:t>Срок рассмотрения кредитором требования заемщика - 5 дней. По окончании рассмотрения, кредитор обязан направить заемщику уведомление о подтверждении установления льготного периода либо об отказе в установлении льготного периода.</a:t>
            </a:r>
          </a:p>
          <a:p>
            <a:pPr marL="0" indent="0">
              <a:buNone/>
            </a:pPr>
            <a:r>
              <a:rPr lang="ru-RU" dirty="0"/>
              <a:t>Требование о предоставлении льготного периода может быть направлено кредитору с использованием средств подвижной радиотелефонной связи с абонентского номера, информация о котором предоставлена кредитору, даже если данный способ не предусмотрен в договоре.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220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3081"/>
            <a:ext cx="10515600" cy="5723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Установлены максимальные размеры потребительских и ипотечных кредитов (займов), по которым физические лица могут воспользоваться "кредитными каникулами" - обратиться с требованием об изменении условия договора о приостановлении исполнения заемщиков своих обязательств. Такие размеры варьируются от 100 тысяч рублей до 2 млн рублей в зависимости от целей, на которые кредит был получен. Кроме того, установлено, что для жилых помещений, расположенных на территории г. Москвы, максимальный размер ипотечного кредита составляет 4,5 млн. руб., а для жилых помещений, расположенных на территориях Московской области, г. Санкт-Петербурга, а также субъектов РФ, входящих в состав Дальневосточного федерального округа - 3 млн. руб.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201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4227"/>
            <a:ext cx="10515600" cy="58227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Банк России уточнил некоторые особенности предоставления льготного периода. </a:t>
            </a:r>
            <a:r>
              <a:rPr lang="ru-RU" dirty="0" smtClean="0"/>
              <a:t>Заемщик </a:t>
            </a:r>
            <a:r>
              <a:rPr lang="ru-RU" dirty="0"/>
              <a:t>может обратиться с требованием о предоставлении льготного периода по одному и тому же кредитному договору (договору займа) только один раз, даже если длительность предоставленного льготного периода менее 6 месяцев. Отсутствуют ограничения на обращение заемщика с требованием об установлении льготного периода по нескольким кредитным договорам (договорам займа).</a:t>
            </a:r>
          </a:p>
          <a:p>
            <a:pPr marL="0" indent="0">
              <a:buNone/>
            </a:pPr>
            <a:r>
              <a:rPr lang="ru-RU" dirty="0"/>
              <a:t>Банк России выпустил письмо с разъяснениями о порядке взаимодействия с заемщиками по вопросам установления льготного периода или реструктуризации. В частности, Центробанк рекомендовал раскрывать информацию о возможности установления заемщикам льготного периода на официальном сайте кредитора в разделах, посвященных кредитованию, а также рассмотреть возможность доведения указанной информации по иным каналам взаимодействия с заемщиками.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612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М</a:t>
            </a:r>
            <a:r>
              <a:rPr lang="ru-RU" dirty="0" smtClean="0"/>
              <a:t>еры </a:t>
            </a:r>
            <a:r>
              <a:rPr lang="ru-RU" dirty="0"/>
              <a:t>для безработных, соискателей и </a:t>
            </a:r>
            <a:r>
              <a:rPr lang="ru-RU" dirty="0" smtClean="0"/>
              <a:t>трудящихся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Правительство РФ утвердило по 31 декабря 2020 г. временные правила регистрации граждан в целях поиска подходящей работы и в качестве безработных и осуществления социальных выплат гражданам, признанным безработными. В частности, для поиска подходящей работы граждане дистанционно обращаются в государственные учреждения службы занятости населения. Для этого нужно заполнить заявление в электронной форме в личном кабинете информационно-аналитической системы Общероссийская база вакансий "Работа в России" либо в личном кабинете федеральной государственной информационной системы "Единый портал государственных и муниципальных услуг (функций)".</a:t>
            </a:r>
          </a:p>
        </p:txBody>
      </p:sp>
    </p:spTree>
    <p:extLst>
      <p:ext uri="{BB962C8B-B14F-4D97-AF65-F5344CB8AC3E}">
        <p14:creationId xmlns:p14="http://schemas.microsoft.com/office/powerpoint/2010/main" val="3972780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611"/>
            <a:ext cx="10515600" cy="59133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Правительство РФ установило на 2020 г. максимальную величину пособия по безработице в размере одного МРОТ - </a:t>
            </a:r>
            <a:r>
              <a:rPr lang="ru-RU" b="1" dirty="0"/>
              <a:t>12130 рублей.</a:t>
            </a:r>
          </a:p>
          <a:p>
            <a:pPr marL="0" indent="0">
              <a:buNone/>
            </a:pPr>
            <a:r>
              <a:rPr lang="ru-RU" dirty="0"/>
              <a:t>Пособие по безработице в максимальном размере устанавливается в апреле - июне 2020 г., в частности, гражданам, уволенным и признанным в установленном порядке безработными начиная с 1 марта 2020 г. (кроме уволенных за нарушение трудовой дисциплины или другие виновные действия, предусмотренные законодательством РФ). При этом размер пособия таким гражданам, имеющим детей в возрасте до 18 лет, в апреле - июне 2020 г. увеличивается пропорционально количеству таких детей из расчета 3000 рублей за каждого ребенка одному из родителей, приемных родителей, усыновителей, а также опекуну (попечителю). Также субъекты могут установить региональные доплаты.</a:t>
            </a:r>
          </a:p>
          <a:p>
            <a:pPr marL="0" indent="0">
              <a:buNone/>
            </a:pPr>
            <a:r>
              <a:rPr lang="ru-RU" dirty="0"/>
              <a:t>Для тех, кто был уволен до 1 марта и имеет менее 26 недель трудовых отношений в течение 12 месяцев до признания безработным, или был уволен более года назад, а также для предпринимателей, прекративших индивидуальную предпринимательскую деятельность, тех, кто ищет работу впервые, или уволен за нарушение трудовой дисциплины или другие виновные действия, размер пособия составляет 1500 рублей в месяц, увеличенный на районный коэффициент. С июля пособие будет рассчитывается по ранее утвержденной методике, с учетом даты признания гражданина безработным, размера среднего заработка и периода выплаты.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481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611"/>
            <a:ext cx="10515600" cy="5913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 этом Минтруд России пояснил, что организации обязаны в электронном виде направлять в ПФР сведения о приеме на работу и увольнении сотрудника на следующий день после издания соответствующего приказа. Своевременность предоставления информации обеспечивает актуальность данных, используемых органами </a:t>
            </a:r>
            <a:r>
              <a:rPr lang="ru-RU" dirty="0" smtClean="0"/>
              <a:t>занятости </a:t>
            </a:r>
            <a:r>
              <a:rPr lang="ru-RU" dirty="0"/>
              <a:t>для назначения пособий по безработице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7575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Дополнительная выплата на детей до 3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Правительство РФ утвердило Правила осуществления выплат семьям, имеющим детей. В частности, установлена ежемесячная выплата в размере 5000 руб. на каждого ребенка до 3 лет.</a:t>
            </a:r>
          </a:p>
          <a:p>
            <a:pPr marL="0" indent="0">
              <a:buNone/>
            </a:pPr>
            <a:r>
              <a:rPr lang="ru-RU" dirty="0"/>
              <a:t>За назначением данной выплаты необходимо обратиться с заявлением в территориальный орган ПФР (в том числе, через МФЦ) С заявлением можно обратиться до 1 октября 2020 г., но не ранее возникновения права на ежемесячную выплату. Ежемесячная выплата осуществляется в апреле - июне 2020 г. лицам, проживающим на территории РФ и имеющим (имевшим) право на материнский капитал, при условии, что такое право возникло у них до 1 июля 2020 г., на каждого ребенка в возрасте до 3 лет, имеющего гражданство РФ. А также гражданам РФ, проживающим на территории РФ, у которых первый ребенок рожден (усыновлен) в период с 1 апреля 2017 г. по 1 января 2020 г., на каждого ребенка в возрасте до 3 лет, имеющего гражданство РФ. Обратиться за выплатой можно, даже если у ребенка еще нет </a:t>
            </a:r>
            <a:r>
              <a:rPr lang="ru-RU" dirty="0" err="1"/>
              <a:t>СНИЛСа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https://rosmintrud.ru/social/social/1217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72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Автоматическое продление ежемесячных выплат на ребенка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Семьям, получающим выплату за первого или второго ребенка, не нужно будет до 1 октября 2020 года подавать заявление о назначении таких выплат на новый срок.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Федеральным законом «О ежемесячных выплатах семьям, имеющим детей» предусмотрено предоставление дополнительных мер государственной поддержки в виде ежемесячных выплат семьям в связи с рождением (усыновлением) первого и (или) второго ребенка, если размер среднедушевого дохода семьи не превышает 2-кратную величину прожиточного минимума трудоспособного населения, установленную в субъекте Российской Федерации. Выплата назначается на срок до достижения ребенком возраста одного года. По истечении этого срока граждане подают новое заявление о назначении выплаты сначала на срок до достижения ребенком возраста двух лет, а затем на срок до достижения им возраста трех лет и представляют документы, подтверждающие доход семьи. Действие указанной нормы приостанавливается на период с 1 апреля по 1 октября 2020 года.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Подробнее: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rosmintrud.ru/social/social/1217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823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Единовременная выплата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детей от 3 до 16 </a:t>
            </a:r>
            <a:r>
              <a:rPr lang="ru-RU" dirty="0" smtClean="0"/>
              <a:t>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Единовременная выплата по 10 тыс. рублей назначается на детей от 3 до 16 лет.</a:t>
            </a:r>
          </a:p>
          <a:p>
            <a:pPr marL="0" indent="0">
              <a:buNone/>
            </a:pPr>
            <a:r>
              <a:rPr lang="ru-RU" dirty="0" smtClean="0"/>
              <a:t>Выплата </a:t>
            </a:r>
            <a:r>
              <a:rPr lang="ru-RU" dirty="0"/>
              <a:t>будет начисляться с 1 июня 2020 года.</a:t>
            </a:r>
          </a:p>
          <a:p>
            <a:pPr marL="0" indent="0">
              <a:buNone/>
            </a:pPr>
            <a:r>
              <a:rPr lang="ru-RU" dirty="0" smtClean="0"/>
              <a:t>Подать </a:t>
            </a:r>
            <a:r>
              <a:rPr lang="ru-RU" dirty="0"/>
              <a:t>заявление можно до 1 октября дистанционно через портал </a:t>
            </a:r>
            <a:r>
              <a:rPr lang="ru-RU" dirty="0" err="1"/>
              <a:t>Госуслуг</a:t>
            </a:r>
            <a:r>
              <a:rPr lang="ru-RU" dirty="0"/>
              <a:t>, а также лично в отделениях Пенсионного фонда или в МФЦ по месту жительства. При дистанционной подаче заявления дополнительных справок и документов от родителей не требуется.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Заявление рассматривается в течение 5 рабочих дней с момента регистрации. Перечисление выплаты – в течение 3 рабочих дней после рассмотрения заявления, но не раньше 1 июня 2020 года.</a:t>
            </a:r>
          </a:p>
          <a:p>
            <a:pPr marL="0" indent="0">
              <a:buNone/>
            </a:pPr>
            <a:r>
              <a:rPr lang="ru-RU" dirty="0" smtClean="0"/>
              <a:t>Обратиться </a:t>
            </a:r>
            <a:r>
              <a:rPr lang="ru-RU" dirty="0"/>
              <a:t>за выплатой могут родители или опекуны ребенка, при этом опекуны смогут оформить единовременную выплату при личном обращении в клиентскую службу ПФР (при себе необходимо иметь паспорт и документ об установлении опеки (попечительства) и назначении заявителя опекуном (попечителем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Подробнее: </a:t>
            </a:r>
            <a:r>
              <a:rPr lang="en-US" dirty="0">
                <a:hlinkClick r:id="rId2"/>
              </a:rPr>
              <a:t>https://rosmintrud.ru/social/social/1217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727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Выплата на детей от 3 до 7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Семьи, чей среднедушевой доход ниже прожиточного минимума, могут получать пособие на каждого ребенка от 3 до 7 лет включительно. Размер пособия составит 50% от регионального прожиточного минимума на ребенка. В среднем по стране это 5500 рублей.</a:t>
            </a:r>
          </a:p>
          <a:p>
            <a:pPr marL="0" indent="0">
              <a:buNone/>
            </a:pPr>
            <a:r>
              <a:rPr lang="ru-RU" dirty="0" smtClean="0"/>
              <a:t>Выплата </a:t>
            </a:r>
            <a:r>
              <a:rPr lang="ru-RU" dirty="0"/>
              <a:t>устанавливается сразу на год.</a:t>
            </a:r>
          </a:p>
          <a:p>
            <a:pPr marL="0" indent="0">
              <a:buNone/>
            </a:pPr>
            <a:r>
              <a:rPr lang="ru-RU" dirty="0" smtClean="0"/>
              <a:t>Назначение </a:t>
            </a:r>
            <a:r>
              <a:rPr lang="ru-RU" dirty="0"/>
              <a:t>выплат начнется с июня, а начисление - с 1 января 2020 года. То есть, если в семье на 1 января 2020 года был ребенок в возрасте от 3 до 7 лет, то семья получит деньги и за первые 5 месяцев 2020 года тоже – в среднем 33 тысячи рублей с учетом июньской выплаты.</a:t>
            </a:r>
          </a:p>
          <a:p>
            <a:pPr marL="0" indent="0">
              <a:buNone/>
            </a:pPr>
            <a:r>
              <a:rPr lang="ru-RU" dirty="0"/>
              <a:t>Если 3 года исполнилось в период с января по июнь, то семья получит доплату за время с момента достижения ребенком возраста 3 лет в 2020 году до назначения выплаты.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того, чтобы получать это пособие, семье необходимо подать заявление онлайн через портал </a:t>
            </a:r>
            <a:r>
              <a:rPr lang="ru-RU" dirty="0" err="1"/>
              <a:t>госуслуг</a:t>
            </a:r>
            <a:r>
              <a:rPr lang="ru-RU" dirty="0"/>
              <a:t> или лично – через отделения соцзащиты, МФЦ. Если один из родителей официально признан безработным к моменту обращения за пособием, то его доходы по прошлому месту работы не будут учитываться при определении нуждаемости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https://rosmintrud.ru/social/social/1217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485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Меры поддержки людям с инвалидностью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Предусмотрено автоматическое продление ранее установленной группы инвалидности, в том числе для детей-инвалидов, на шесть месяцев, если срок очередного переосвидетельствования наступает в период с 1 марта до 1 октября 2020 года. Программы реабилитаций также будут продлены на полгода. Сохраняются все ранее рекомендованные реабилитационные мероприятия, включая обеспечение ТСР.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Гражданам, которым медицинскими организациями все же были или будут оформлены направления на получение инвалидности, освидетельствование будет проходить без их личного участия. Назначение и выплата пенсий будут осуществляться ПФР на основании сведений реестра без дополнительных заявлений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https://rosmintrud.ru/social/invalid-defence/437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85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Выдача (продление) документов российским </a:t>
            </a:r>
            <a:r>
              <a:rPr lang="ru-RU" dirty="0" smtClean="0"/>
              <a:t>гражданам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Президент РФ подписал Указ о признании действительными некоторых документов граждан РФ. В соответствии с данным Указом признаются действительными на территории РФ "внутренние" паспорта граждан РФ и российские национальные водительские удостоверения, срок действия которых истек или истекает в период с 1 февраля по 15 июля 2020 г. включительно. Также установлено, что для граждан, достигших возраста 14 лет в период с 1 февраля по 15 июля 2020 г. включительно, и не получивших "внутренний" паспорт гражданина РФ основным документом, удостоверяющим их личность является свидетельство о рождении или загранпаспорт гражданина РФ.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5037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Выдача (продление) документов </a:t>
            </a:r>
            <a:r>
              <a:rPr lang="ru-RU" dirty="0" smtClean="0"/>
              <a:t>иностранным </a:t>
            </a:r>
            <a:r>
              <a:rPr lang="ru-RU" dirty="0"/>
              <a:t>гражданам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В соответствии с Указом Президента Российской Федерации от 18 апреля 2020 г. N 274 для всех иностранных граждан, прибывших в Россию как в визовом, так и в безвизовом порядке, на период с 15 марта по 15 июня 2020 года приостанавливается течение сроков временного пребывания, временного или постоянного проживания, а также сроков, на которые иностранные граждане поставлены на учет по месту пребывания или зарегистрированы по месту жительства (в случае, если такие сроки истекают в указанный период). Таким образом, всем иностранным гражданам, находящимся на территории Российской Федерации, срок действия документов, который истекает в указанный период, продлевается автоматически. К вышеуказанным документам относятся: визы, разрешения на временное проживание, виды на жительство, миграционные карты, а также проставленные в ней отметки с истекающими сроками действия, удостоверения беженца, свидетельства о рассмотрении ходатайства о признании беженцем на территории Российской Федерации по существу, свидетельства о предоставлении временного убежища на территории Российской Федерации, свидетельства участника Государственной программы, разрешения на работу, патенты, разрешения на привлечение и использование иностранных работников.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9088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9557"/>
            <a:ext cx="10515600" cy="57074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Работодатели имеют право при соблюдении ограничений, направленных на санитарно-эпидемиологическое благополучие населения, продолжать привлекать к трудовой деятельности иностранных граждан без необходимости оформления им разрешений на работу или патентов. При этом для приема на работу граждан, прибывших в Российскую Федерацию в порядке, требующем получения визы, необходимо наличие у работодателя разрешения на временное привлечение иностранных работников.</a:t>
            </a:r>
          </a:p>
          <a:p>
            <a:pPr marL="0" indent="0">
              <a:buNone/>
            </a:pPr>
            <a:r>
              <a:rPr lang="ru-RU" dirty="0"/>
              <a:t>В соответствии с названным Указом в период с 15 марта по 15 июня 2020 года в отношении иностранных граждан не будут приниматься решения о нежелательности пребывания, об административном выдворении, депортации, </a:t>
            </a:r>
            <a:r>
              <a:rPr lang="ru-RU" dirty="0" err="1"/>
              <a:t>реадмиссии</a:t>
            </a:r>
            <a:r>
              <a:rPr lang="ru-RU" dirty="0"/>
              <a:t>, лишении статуса беженца или временного убежища, об аннулировании ранее выданных виз, разрешений на временное проживание, видов на жительство, разрешений на работу, патентов и свидетельств участника Госпрограммы переселения соотечественников. Если такие решения были приняты до 15 марта 2020 года, то их исполнение приостанавливается на указанный период.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3726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Оплата ЖКХ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 6 апреля 2020 года до 1 января 2021 года не начисляются неустойки (штрафы, пени) за просрочку или неполную оплату жилья и коммунальных услуг, взносов на капремонт. Управляющие компании тоже защищены от штрафных санкций за неисполнение обязательств перед поставщиками коммунальных </a:t>
            </a:r>
            <a:r>
              <a:rPr lang="ru-RU" dirty="0" smtClean="0"/>
              <a:t>ресурсов.</a:t>
            </a:r>
          </a:p>
          <a:p>
            <a:pPr marL="0" indent="0">
              <a:buNone/>
            </a:pPr>
            <a:r>
              <a:rPr lang="ru-RU" dirty="0" smtClean="0"/>
              <a:t>Постановление Правительства РФ </a:t>
            </a:r>
            <a:r>
              <a:rPr lang="ru-RU" dirty="0"/>
              <a:t>от 2 апреля 2020 г. N 424 </a:t>
            </a:r>
            <a:r>
              <a:rPr lang="ru-RU" dirty="0" smtClean="0"/>
              <a:t> (в Приложении).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72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Программа льготной ипотеки под 6,5% для новостроек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Одна из мер поддержки строительной отрасли — предоставление населению ипотечных кредитов на выгодных условиях. Этот инструмент успешно зарекомендовал себя в предыдущие кризисы, показав, что дешевая ипотека способна эффективно стимулировать спрос на жилье. Но если прежде ставка по госпрограмме находилась на уровне 12%, то сейчас она опустилась до беспрецедентных 6,5%. Постановление Правительства РФ от 23.04.2020 № 566 «Об утверждении Правил возмещения кредитным и иным организациям недополученных доходов по жилищным (ипотечным) кредитам (займам), выданным гражданам Российской Федерации в 2020 году» начало действовать со 2 мая.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Помимо размера ставки, документ регламентирует максимальный размер ипотечного кредита. Так, для Москвы, Санкт-Петербурга, Московской и Ленинградской областей верхняя планка кредита установлена на уровне 8 млн руб., для остальных регионов — 3 млн руб. Минимальный первоначальный взнос по этой программе составляет 20%. Пониженная ставка действует в течение всего срока кредитования, однако сроки действия программы ограничены — до 1 ноября 2020 г.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965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681" y="2482250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Проекты поддержки религиозных организаций и 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242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Налог</a:t>
            </a:r>
            <a:r>
              <a:rPr lang="ru-RU" dirty="0"/>
              <a:t>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22 мая 2020 года Государственной Думой Федерального Собрания Российской Федерации в третьем (заключительном) чтении принят законопроект № 959325-7 «О внесении изменений в часть вторую Налогового кодекса Российской Федерации», устанавливающий меры государственной поддержки для религиозных организаций в связи с распространением </a:t>
            </a:r>
            <a:r>
              <a:rPr lang="ru-RU" dirty="0" err="1"/>
              <a:t>коронавирусной</a:t>
            </a:r>
            <a:r>
              <a:rPr lang="ru-RU" dirty="0"/>
              <a:t> инфекции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Епархии и канонические подразделения, входящие в их структуру, социально ориентированные некоммерческие организации, учредителями которых являются епархии или религиозные организации, входящие в их структуру, освобождаются от исполнения обязанности уплатить </a:t>
            </a:r>
            <a:r>
              <a:rPr lang="ru-RU" dirty="0" smtClean="0"/>
              <a:t>некоторые </a:t>
            </a:r>
            <a:r>
              <a:rPr lang="ru-RU" dirty="0"/>
              <a:t>налоги, авансовые платежи по налогам, </a:t>
            </a:r>
            <a:r>
              <a:rPr lang="ru-RU" dirty="0" smtClean="0"/>
              <a:t>сборам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https://sozd.duma.gov.ru/bill/959325-7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6619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5989"/>
            <a:ext cx="10515600" cy="58309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1) по налогу на прибыль организаций — в части ежемесячных авансовых платежей, подлежащих уплате во втором квартале 2020 года; авансовых платежей, подлежащих уплате в бюджет за отчетные периоды четыре месяца, пять месяцев, шесть месяцев 2020 года, за минусом ранее начисленных сумм авансовых платежей за отчетный период три месяца; авансовых платежей, подлежащих уплате в бюджет за полугодие 2020 года, за минусом ранее начисленных сумм авансовых платежей за первый квартал;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по акцизам — в части налога за налоговые периоды апрель, май, июнь 2020 года;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по водному налогу — в части налога за налоговый период второй квартал 2020 года;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по налогу на добычу полезных ископаемых — в части налога за налоговые периоды апрель, май, июнь 2020 года;</a:t>
            </a:r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по единому сельскохозяйственному налогу — в части авансового платежа за отчетный период полугодие 2020 года. Указанный авансовый платеж засчитывается в счет уплаты единого сельскохозяйственного налога по итогам налогового периода 2020 года;</a:t>
            </a:r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) по налогу, уплачиваемому в связи с применением упрощенной системы налогообложения, — в части авансового платежа за отчетный период полугодие 2020 года, уменьшенного на сумму авансового платежа за отчетный период первый квартал 2020 года;</a:t>
            </a:r>
          </a:p>
        </p:txBody>
      </p:sp>
    </p:spTree>
    <p:extLst>
      <p:ext uri="{BB962C8B-B14F-4D97-AF65-F5344CB8AC3E}">
        <p14:creationId xmlns:p14="http://schemas.microsoft.com/office/powerpoint/2010/main" val="20037121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5989"/>
            <a:ext cx="10515600" cy="583097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7) по единому налогу на вмененный доход для отдельных видов деятельности — в части налога за второй квартал 2020 года;</a:t>
            </a:r>
          </a:p>
          <a:p>
            <a:pPr marL="0" indent="0">
              <a:buNone/>
            </a:pPr>
            <a:r>
              <a:rPr lang="ru-RU" dirty="0" smtClean="0"/>
              <a:t>8</a:t>
            </a:r>
            <a:r>
              <a:rPr lang="ru-RU" dirty="0"/>
              <a:t>) по транспортному налогу — в части налога и авансовых платежей по этому налогу за период владения объектом налогообложения с 1 апреля по 30 июня 2020 года в отношении объектов налогообложения, используемых (предназначенных для использования) в предпринимательской и (или) уставной деятельности;</a:t>
            </a:r>
          </a:p>
          <a:p>
            <a:pPr marL="0" indent="0">
              <a:buNone/>
            </a:pPr>
            <a:r>
              <a:rPr lang="ru-RU" dirty="0" smtClean="0"/>
              <a:t>9</a:t>
            </a:r>
            <a:r>
              <a:rPr lang="ru-RU" dirty="0"/>
              <a:t>) по налогу на имущество организаций — в части налога и авансовых платежей по этому налогу за период владения объектом налогообложения с 1 апреля по 30 июня 2020 года;</a:t>
            </a:r>
          </a:p>
          <a:p>
            <a:pPr marL="0" indent="0">
              <a:buNone/>
            </a:pPr>
            <a:r>
              <a:rPr lang="ru-RU" dirty="0" smtClean="0"/>
              <a:t>10</a:t>
            </a:r>
            <a:r>
              <a:rPr lang="ru-RU" dirty="0"/>
              <a:t>) по земельному налогу — в части налога и авансовых платежей по этому налогу за период владения объектом налогообложения с 1 апреля по 30 июня 2020 года в отношении объектов налогообложения, используемых (предназначенных для использования) в предпринимательской и (или) уставной деятельности;</a:t>
            </a:r>
          </a:p>
          <a:p>
            <a:pPr marL="0" indent="0">
              <a:buNone/>
            </a:pPr>
            <a:r>
              <a:rPr lang="ru-RU" dirty="0" smtClean="0"/>
              <a:t>11</a:t>
            </a:r>
            <a:r>
              <a:rPr lang="ru-RU" dirty="0"/>
              <a:t>) по налогу на имущество физических лиц — в части налога за период владения объектом налогообложения с 1 апреля по 30 июня 2020 года в отношении объектов налогообложения, используемых (предназначенных для использования) в предпринимательской деятельности;</a:t>
            </a:r>
          </a:p>
          <a:p>
            <a:pPr marL="0" indent="0">
              <a:buNone/>
            </a:pPr>
            <a:r>
              <a:rPr lang="ru-RU" dirty="0" smtClean="0"/>
              <a:t>12</a:t>
            </a:r>
            <a:r>
              <a:rPr lang="ru-RU" dirty="0"/>
              <a:t>) по налогу на доходы физических лиц, исчисляемому и уплачиваемому в соответствии с пунктом 1 статьи 227 Налогового кодекса Российской Федерации, — в части авансового платежа, исчисленного за полугодие 2020 года, уменьшенного на сумму авансового платежа, исчисленного за первый квартал 2020 года;</a:t>
            </a:r>
          </a:p>
          <a:p>
            <a:pPr marL="0" indent="0">
              <a:buNone/>
            </a:pPr>
            <a:r>
              <a:rPr lang="ru-RU" dirty="0" smtClean="0"/>
              <a:t>13</a:t>
            </a:r>
            <a:r>
              <a:rPr lang="ru-RU" dirty="0"/>
              <a:t>) по торговому сбору — в части сбора, исчисленного за второй квартал 2020 года.</a:t>
            </a:r>
          </a:p>
        </p:txBody>
      </p:sp>
    </p:spTree>
    <p:extLst>
      <p:ext uri="{BB962C8B-B14F-4D97-AF65-F5344CB8AC3E}">
        <p14:creationId xmlns:p14="http://schemas.microsoft.com/office/powerpoint/2010/main" val="558796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5989"/>
            <a:ext cx="10515600" cy="5830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До 20 </a:t>
            </a:r>
            <a:r>
              <a:rPr lang="ru-RU" dirty="0"/>
              <a:t>июня 2020 года централизованные религиозные организации представляют в электронной форме сведения (с указанием идентификационного номера налогоплательщика) </a:t>
            </a:r>
            <a:r>
              <a:rPr lang="ru-RU" b="1" dirty="0"/>
              <a:t>о религиозных организациях, входящих в их структуру, и о социально ориентированных некоммерческих организациях</a:t>
            </a:r>
            <a:r>
              <a:rPr lang="ru-RU" dirty="0"/>
              <a:t>, учредителями которых являются такие централизованные религиозные организации и (или) религиозные организации, входящие в структуру таких централизованных религиозных организаций, в уполномоченный Правительством Российской Федерации федеральный орган исполнительной власти</a:t>
            </a:r>
          </a:p>
        </p:txBody>
      </p:sp>
    </p:spTree>
    <p:extLst>
      <p:ext uri="{BB962C8B-B14F-4D97-AF65-F5344CB8AC3E}">
        <p14:creationId xmlns:p14="http://schemas.microsoft.com/office/powerpoint/2010/main" val="2855799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Страховые взносы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отношении выплат и иных вознаграждений в пользу физических лиц, начисленных за апрель, май, июнь 2020 года, в пределах установленной предельной величины базы для исчисления страховых взносов по соответствующему виду страхования и свыше установленной предельной величины базы для исчисления страховых взносов по соответствующему виду страхования применяются следующие пониженные тарифы страховых взносов: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на обязательное пенсионное страхование — в размере 0,0 процента;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на обязательное социальное страхование на случай временной нетрудоспособности и в связи с материнством — в размере 0,0 процента;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на обязательное медицинское страхование — в размере 0,0 процента.</a:t>
            </a:r>
          </a:p>
        </p:txBody>
      </p:sp>
    </p:spTree>
    <p:extLst>
      <p:ext uri="{BB962C8B-B14F-4D97-AF65-F5344CB8AC3E}">
        <p14:creationId xmlns:p14="http://schemas.microsoft.com/office/powerpoint/2010/main" val="10992387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Уменьшение налоговой базы для благотворителей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статью 265 Налогового кодекса РФ вносится пункт 19.6), в соответствии с которым расходы в виде стоимости имущества (включая денежные средства), безвозмездно переданного (пожертвованного) указанным в пункте 1 организациям, включаются в состав внереализационных расходов жертвователя, что уменьшает его налоговую базу по налогу на прибыль. Указанные расходы для целей налогообложения признаются в размере, не превышающем 1 процента выручки от реализации, определяемой в соответствии со статьей 249 Налогового кодекса РФ.</a:t>
            </a:r>
          </a:p>
        </p:txBody>
      </p:sp>
    </p:spTree>
    <p:extLst>
      <p:ext uri="{BB962C8B-B14F-4D97-AF65-F5344CB8AC3E}">
        <p14:creationId xmlns:p14="http://schemas.microsoft.com/office/powerpoint/2010/main" val="19398771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1506827"/>
            <a:ext cx="10916992" cy="17644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05" y="3425781"/>
            <a:ext cx="6635182" cy="1782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V="1">
            <a:off x="12072011" y="0"/>
            <a:ext cx="136946" cy="6858000"/>
          </a:xfrm>
          <a:prstGeom prst="rect">
            <a:avLst/>
          </a:prstGeom>
          <a:solidFill>
            <a:srgbClr val="2E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899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4530</Words>
  <Application>Microsoft Office PowerPoint</Application>
  <PresentationFormat>Произвольный</PresentationFormat>
  <Paragraphs>159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Пандемия: изменения в законодательстве и меры поддержки  Старинова Наталья Львовна руководитель юридической службы Отдела по церковной благотворительности и социальному служению Русской Православной Церкви </vt:lpstr>
      <vt:lpstr>Официальные ресурсы  по мерам в связи с пандемией</vt:lpstr>
      <vt:lpstr>Официальные ресурсы  по мерам в связи с пандемией</vt:lpstr>
      <vt:lpstr>Официальные ресурсы  по мерам в связи с пандемией</vt:lpstr>
      <vt:lpstr>ОБЩИЕ МЕРЫ ДЛЯ ОРГАНИЗАЦИЙ</vt:lpstr>
      <vt:lpstr>Перенос сроков сдачи отчетности</vt:lpstr>
      <vt:lpstr> Сокращение проверок</vt:lpstr>
      <vt:lpstr>Презентация PowerPoint</vt:lpstr>
      <vt:lpstr>Расходы на меры дезинфекции</vt:lpstr>
      <vt:lpstr>Продление лицензий</vt:lpstr>
      <vt:lpstr>Приостановка мер по взысканию налоговых платежей (пока не продлена)</vt:lpstr>
      <vt:lpstr>Освобождение от таможенных пошлин и налогов при ввозе некоторых товаров первой необходимости</vt:lpstr>
      <vt:lpstr>Уменьшение арендной платы и отсрочка платежей по договорам аренды недвижимого имущества</vt:lpstr>
      <vt:lpstr>Организация работы и кадровые вопросы в связи с пандемией</vt:lpstr>
      <vt:lpstr>Профилактика вируса на рабочем месте</vt:lpstr>
      <vt:lpstr>Презентация PowerPoint</vt:lpstr>
      <vt:lpstr>Перевод сотрудников на удаленную (дистанционную) работу</vt:lpstr>
      <vt:lpstr>Презентация PowerPoint</vt:lpstr>
      <vt:lpstr>Господдержка физических лиц и ограничения в условиях коронавируса</vt:lpstr>
      <vt:lpstr>Основные меры для заемщиков</vt:lpstr>
      <vt:lpstr>Презентация PowerPoint</vt:lpstr>
      <vt:lpstr>Презентация PowerPoint</vt:lpstr>
      <vt:lpstr>Презентация PowerPoint</vt:lpstr>
      <vt:lpstr>Меры для безработных, соискателей и трудящихся</vt:lpstr>
      <vt:lpstr>Презентация PowerPoint</vt:lpstr>
      <vt:lpstr>Презентация PowerPoint</vt:lpstr>
      <vt:lpstr>Дополнительная выплата на детей до 3 лет</vt:lpstr>
      <vt:lpstr>Автоматическое продление ежемесячных выплат на ребенка</vt:lpstr>
      <vt:lpstr>Единовременная выплата  на детей от 3 до 16 лет</vt:lpstr>
      <vt:lpstr>Выплата на детей от 3 до 7 лет</vt:lpstr>
      <vt:lpstr>Меры поддержки людям с инвалидностью</vt:lpstr>
      <vt:lpstr>Выдача (продление) документов российским гражданам</vt:lpstr>
      <vt:lpstr>Выдача (продление) документов иностранным гражданам</vt:lpstr>
      <vt:lpstr>Презентация PowerPoint</vt:lpstr>
      <vt:lpstr>Оплата ЖКХ</vt:lpstr>
      <vt:lpstr>Программа льготной ипотеки под 6,5% для новостроек</vt:lpstr>
      <vt:lpstr>Проекты поддержки религиозных организаций и НКО</vt:lpstr>
      <vt:lpstr>Налоги</vt:lpstr>
      <vt:lpstr>Презентация PowerPoint</vt:lpstr>
      <vt:lpstr>Презентация PowerPoint</vt:lpstr>
      <vt:lpstr>Презентация PowerPoint</vt:lpstr>
      <vt:lpstr>Страховые взносы</vt:lpstr>
      <vt:lpstr>Уменьшение налоговой базы для благотворителей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Русской Православной Церкви в реализации закона о «распределенной опеке», возможности и перспективы</dc:title>
  <dc:creator>Наталья Львовна Старинова</dc:creator>
  <cp:lastModifiedBy>Наталья Львовна Старинова</cp:lastModifiedBy>
  <cp:revision>54</cp:revision>
  <dcterms:created xsi:type="dcterms:W3CDTF">2019-06-30T09:41:20Z</dcterms:created>
  <dcterms:modified xsi:type="dcterms:W3CDTF">2020-06-02T23:40:20Z</dcterms:modified>
</cp:coreProperties>
</file>