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65" r:id="rId4"/>
    <p:sldId id="266" r:id="rId5"/>
    <p:sldId id="267" r:id="rId6"/>
    <p:sldId id="268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-540" y="-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8140701" y="0"/>
            <a:ext cx="40513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72085" y="3337560"/>
            <a:ext cx="8640064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77400" y="1544812"/>
            <a:ext cx="8640064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01.06.2020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01.06.2020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8140701" y="0"/>
            <a:ext cx="40513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583838"/>
            <a:ext cx="88392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2485800"/>
            <a:ext cx="88392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01.06.2020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48768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689600" y="1600201"/>
            <a:ext cx="48768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01.06.2020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5486400"/>
            <a:ext cx="5386917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5486400"/>
            <a:ext cx="5389033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1516912"/>
            <a:ext cx="5386917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1516912"/>
            <a:ext cx="5389033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01.06.2020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320"/>
            <a:ext cx="9960864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01.06.2020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01.06.2020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85528"/>
            <a:ext cx="42672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214424"/>
            <a:ext cx="36576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94488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01.06.2020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875264" y="6422065"/>
            <a:ext cx="1016000" cy="365125"/>
          </a:xfrm>
        </p:spPr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08976" y="1705709"/>
            <a:ext cx="4071824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420837" y="1019907"/>
            <a:ext cx="54864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408979" y="2998765"/>
            <a:ext cx="4071821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09600" y="6422065"/>
            <a:ext cx="2844800" cy="365125"/>
          </a:xfrm>
        </p:spPr>
        <p:txBody>
          <a:bodyPr/>
          <a:lstStyle/>
          <a:p>
            <a:fld id="{2EB345BD-1F81-4402-80D9-E61F2A7D1C2D}" type="datetimeFigureOut">
              <a:rPr lang="ru-RU" smtClean="0"/>
              <a:pPr/>
              <a:t>01.06.2020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01.06.2020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01.06.2020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9753600" y="0"/>
            <a:ext cx="24384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995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09600" y="6422065"/>
            <a:ext cx="28448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EB345BD-1F81-4402-80D9-E61F2A7D1C2D}" type="datetimeFigureOut">
              <a:rPr lang="ru-RU" smtClean="0"/>
              <a:pPr/>
              <a:t>01.06.2020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165600" y="6422065"/>
            <a:ext cx="38608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0871200" y="6422065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eperhunova.miloserdie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1EC6A93-A08D-4695-8169-9198B46FD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6093" y="922760"/>
            <a:ext cx="9144000" cy="1196254"/>
          </a:xfrm>
        </p:spPr>
        <p:txBody>
          <a:bodyPr>
            <a:normAutofit fontScale="90000"/>
          </a:bodyPr>
          <a:lstStyle/>
          <a:p>
            <a:pPr algn="l"/>
            <a:r>
              <a:rPr lang="ru-RU" sz="7200" b="1" dirty="0"/>
              <a:t>Работа с </a:t>
            </a:r>
            <a:r>
              <a:rPr lang="ru-RU" sz="7200" b="1" dirty="0" smtClean="0"/>
              <a:t>просителями в период пандемии</a:t>
            </a:r>
            <a:endParaRPr lang="ru-RU" sz="7200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80F2470-677E-4228-9416-7146063DE661}"/>
              </a:ext>
            </a:extLst>
          </p:cNvPr>
          <p:cNvSpPr txBox="1"/>
          <p:nvPr/>
        </p:nvSpPr>
        <p:spPr>
          <a:xfrm>
            <a:off x="5899550" y="4304519"/>
            <a:ext cx="61283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Перхунова Елена </a:t>
            </a:r>
            <a:endParaRPr lang="ru-RU" sz="2000" dirty="0"/>
          </a:p>
          <a:p>
            <a:r>
              <a:rPr lang="ru-RU" sz="2000" dirty="0"/>
              <a:t>руководитель Группы работы с просителями </a:t>
            </a:r>
            <a:br>
              <a:rPr lang="ru-RU" sz="2000" dirty="0"/>
            </a:br>
            <a:r>
              <a:rPr lang="ru-RU" sz="2000" dirty="0"/>
              <a:t>совместного проекта </a:t>
            </a:r>
            <a:br>
              <a:rPr lang="ru-RU" sz="2000" dirty="0"/>
            </a:br>
            <a:r>
              <a:rPr lang="ru-RU" sz="2000" dirty="0"/>
              <a:t>православной службы помощи «Милосердие» </a:t>
            </a:r>
            <a:br>
              <a:rPr lang="ru-RU" sz="2000" dirty="0"/>
            </a:br>
            <a:r>
              <a:rPr lang="ru-RU" sz="2000" dirty="0"/>
              <a:t>и Марфо-Мариинской Обители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890AA03-530D-463B-8B22-EDF67469246F}"/>
              </a:ext>
            </a:extLst>
          </p:cNvPr>
          <p:cNvSpPr txBox="1"/>
          <p:nvPr/>
        </p:nvSpPr>
        <p:spPr>
          <a:xfrm>
            <a:off x="10539048" y="5973067"/>
            <a:ext cx="9580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2020 </a:t>
            </a:r>
            <a:r>
              <a:rPr lang="ru-RU" sz="2000" dirty="0"/>
              <a:t>г.</a:t>
            </a:r>
          </a:p>
        </p:txBody>
      </p:sp>
    </p:spTree>
    <p:extLst>
      <p:ext uri="{BB962C8B-B14F-4D97-AF65-F5344CB8AC3E}">
        <p14:creationId xmlns="" xmlns:p14="http://schemas.microsoft.com/office/powerpoint/2010/main" val="1560997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1EC6A93-A08D-4695-8169-9198B46FD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783" y="450493"/>
            <a:ext cx="10177669" cy="938043"/>
          </a:xfrm>
        </p:spPr>
        <p:txBody>
          <a:bodyPr>
            <a:normAutofit fontScale="90000"/>
          </a:bodyPr>
          <a:lstStyle/>
          <a:p>
            <a:pPr algn="l"/>
            <a:r>
              <a:rPr lang="ru-RU" sz="5400" b="1" dirty="0"/>
              <a:t>Группа работы с </a:t>
            </a:r>
            <a:r>
              <a:rPr lang="ru-RU" sz="5400" b="1" dirty="0" smtClean="0"/>
              <a:t>просителями</a:t>
            </a:r>
            <a:br>
              <a:rPr lang="ru-RU" sz="5400" b="1" dirty="0" smtClean="0"/>
            </a:br>
            <a:endParaRPr lang="ru-RU" sz="5400" dirty="0"/>
          </a:p>
        </p:txBody>
      </p:sp>
      <p:pic>
        <p:nvPicPr>
          <p:cNvPr id="8" name="Рисунок 7" descr="Изображение выглядит как объект, внутренний, часы&#10;&#10;Описание создано с очень высокой степенью достоверности">
            <a:extLst>
              <a:ext uri="{FF2B5EF4-FFF2-40B4-BE49-F238E27FC236}">
                <a16:creationId xmlns="" xmlns:a16="http://schemas.microsoft.com/office/drawing/2014/main" id="{EB65E860-A457-4418-81D7-D79D9A1654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631" y="2316022"/>
            <a:ext cx="3142669" cy="765861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EE114F84-15B9-4B43-82DC-D2F2E4215C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8312" b="22494"/>
          <a:stretch/>
        </p:blipFill>
        <p:spPr>
          <a:xfrm>
            <a:off x="1242091" y="2295212"/>
            <a:ext cx="3215609" cy="783636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E28B1AEA-C020-4778-9DFA-38BCF0A44D96}"/>
              </a:ext>
            </a:extLst>
          </p:cNvPr>
          <p:cNvSpPr/>
          <p:nvPr/>
        </p:nvSpPr>
        <p:spPr>
          <a:xfrm>
            <a:off x="1000791" y="4067630"/>
            <a:ext cx="970782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Принимаем </a:t>
            </a:r>
            <a:r>
              <a:rPr lang="ru-RU" sz="2800" dirty="0"/>
              <a:t>около 1000 просителей ежемесячно</a:t>
            </a:r>
            <a:r>
              <a:rPr lang="ru-RU" sz="2800" dirty="0" smtClean="0"/>
              <a:t>:</a:t>
            </a:r>
          </a:p>
          <a:p>
            <a:endParaRPr lang="ru-RU" sz="1500" dirty="0"/>
          </a:p>
          <a:p>
            <a:r>
              <a:rPr lang="ru-RU" sz="2800" dirty="0" smtClean="0"/>
              <a:t>1) Через сайт и электронную почту 300 обращений из разных регионов</a:t>
            </a:r>
          </a:p>
          <a:p>
            <a:endParaRPr lang="ru-RU" sz="1500" dirty="0" smtClean="0"/>
          </a:p>
          <a:p>
            <a:r>
              <a:rPr lang="ru-RU" sz="2800" dirty="0" smtClean="0"/>
              <a:t>2) На личный приём приходят около 700 посетителей</a:t>
            </a:r>
            <a:endParaRPr lang="ru-RU" sz="2800" dirty="0"/>
          </a:p>
          <a:p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3832089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1EC6A93-A08D-4695-8169-9198B46FD942}"/>
              </a:ext>
            </a:extLst>
          </p:cNvPr>
          <p:cNvSpPr txBox="1">
            <a:spLocks/>
          </p:cNvSpPr>
          <p:nvPr/>
        </p:nvSpPr>
        <p:spPr>
          <a:xfrm>
            <a:off x="1075083" y="501293"/>
            <a:ext cx="10177669" cy="93804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900" b="1" cap="all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rPr>
              <a:t>Проблемы, возникающие в период пандемии</a:t>
            </a:r>
            <a:br>
              <a:rPr lang="ru-RU" sz="4900" b="1" cap="all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4900" b="1" cap="all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30300" y="3097936"/>
            <a:ext cx="10312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800" dirty="0" smtClean="0"/>
              <a:t> Безопасность сотрудников и </a:t>
            </a:r>
            <a:r>
              <a:rPr lang="ru-RU" sz="2800" dirty="0" smtClean="0"/>
              <a:t>подопечных</a:t>
            </a:r>
            <a:endParaRPr lang="ru-RU" sz="2800" dirty="0" smtClean="0"/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800" dirty="0" smtClean="0"/>
              <a:t> Возросшее в разы число нуждающихся в помощи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800" dirty="0" smtClean="0"/>
              <a:t> Трудности в привлечении дополнительных средств </a:t>
            </a:r>
            <a:endParaRPr lang="ru-RU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1EC6A93-A08D-4695-8169-9198B46FD942}"/>
              </a:ext>
            </a:extLst>
          </p:cNvPr>
          <p:cNvSpPr txBox="1">
            <a:spLocks/>
          </p:cNvSpPr>
          <p:nvPr/>
        </p:nvSpPr>
        <p:spPr>
          <a:xfrm>
            <a:off x="1075083" y="501293"/>
            <a:ext cx="10393017" cy="169580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900" b="1" cap="all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rPr>
              <a:t>Безопасность сотрудников и подопечных</a:t>
            </a:r>
            <a:br>
              <a:rPr lang="ru-RU" sz="4900" b="1" cap="all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4900" b="1" cap="all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30300" y="2094636"/>
            <a:ext cx="10731500" cy="45481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800" dirty="0" smtClean="0"/>
              <a:t> </a:t>
            </a:r>
            <a:r>
              <a:rPr lang="ru-RU" sz="2300" dirty="0" smtClean="0"/>
              <a:t>Минимизировать количество сотрудников на рабочих местах: удаленная работа, дежурства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300" dirty="0" smtClean="0"/>
              <a:t> Минимизировать количество подопечных: разделить личный прием и доставку на дом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300" dirty="0" smtClean="0"/>
              <a:t> Обеспечить СИЗ сотрудников и по возможности подопечных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300" dirty="0" smtClean="0"/>
              <a:t> Организовать личный прием с соблюдением всех санитарных норм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300" dirty="0" smtClean="0"/>
              <a:t> Организовать бесконтактную доставку помощи на дом для подопечных категорий риска </a:t>
            </a:r>
            <a:endParaRPr lang="ru-RU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1EC6A93-A08D-4695-8169-9198B46FD942}"/>
              </a:ext>
            </a:extLst>
          </p:cNvPr>
          <p:cNvSpPr txBox="1">
            <a:spLocks/>
          </p:cNvSpPr>
          <p:nvPr/>
        </p:nvSpPr>
        <p:spPr>
          <a:xfrm>
            <a:off x="1075083" y="501293"/>
            <a:ext cx="10393017" cy="169580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900" b="1" cap="all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rPr>
              <a:t>Возросшее число нуждающихся</a:t>
            </a:r>
            <a:r>
              <a:rPr lang="ru-RU" sz="4900" b="1" cap="all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4900" b="1" cap="all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4900" b="1" cap="all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04900" y="2539136"/>
            <a:ext cx="10591800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300" dirty="0" smtClean="0"/>
              <a:t>Определить </a:t>
            </a:r>
            <a:r>
              <a:rPr lang="ru-RU" sz="2300" dirty="0" smtClean="0"/>
              <a:t>для себя </a:t>
            </a:r>
            <a:r>
              <a:rPr lang="ru-RU" sz="2300" dirty="0" smtClean="0"/>
              <a:t>направления и объемы антикризисной помощи</a:t>
            </a:r>
            <a:endParaRPr lang="ru-RU" sz="23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300" dirty="0" smtClean="0"/>
              <a:t>Определить критерии нуждаемости в новых реалиях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300" dirty="0" smtClean="0"/>
              <a:t>Скорректировать механизм проверки нуждаемости с учетом соблюдения мер безопасности</a:t>
            </a:r>
            <a:endParaRPr lang="ru-RU" sz="23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300" dirty="0" smtClean="0"/>
              <a:t>Уточнить </a:t>
            </a:r>
            <a:r>
              <a:rPr lang="ru-RU" sz="2300" dirty="0" smtClean="0"/>
              <a:t>возможность оказания государственной </a:t>
            </a:r>
            <a:r>
              <a:rPr lang="ru-RU" sz="2300" dirty="0" smtClean="0"/>
              <a:t>поддержки, при необходимости дать справку, как получить помощь от государства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1EC6A93-A08D-4695-8169-9198B46FD942}"/>
              </a:ext>
            </a:extLst>
          </p:cNvPr>
          <p:cNvSpPr txBox="1">
            <a:spLocks/>
          </p:cNvSpPr>
          <p:nvPr/>
        </p:nvSpPr>
        <p:spPr>
          <a:xfrm>
            <a:off x="1075083" y="501293"/>
            <a:ext cx="10393017" cy="169580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900" b="1" cap="all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4900" b="1" cap="all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4900" b="1" cap="all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92200" y="2640736"/>
            <a:ext cx="105918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800" dirty="0" smtClean="0"/>
              <a:t> </a:t>
            </a:r>
            <a:r>
              <a:rPr lang="ru-RU" sz="2800" dirty="0" smtClean="0"/>
              <a:t>Активизировать </a:t>
            </a:r>
            <a:r>
              <a:rPr lang="ru-RU" sz="2800" dirty="0" smtClean="0"/>
              <a:t>общение с благотворителями в </a:t>
            </a:r>
            <a:r>
              <a:rPr lang="ru-RU" sz="2800" dirty="0" err="1" smtClean="0"/>
              <a:t>соц</a:t>
            </a:r>
            <a:r>
              <a:rPr lang="ru-RU" sz="2800" dirty="0" smtClean="0"/>
              <a:t> сетях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800" dirty="0" smtClean="0"/>
              <a:t> Рассказывать о своей работе, своих проблемах</a:t>
            </a:r>
          </a:p>
          <a:p>
            <a:pPr marL="285750" indent="-285750">
              <a:lnSpc>
                <a:spcPct val="150000"/>
              </a:lnSpc>
            </a:pPr>
            <a:endParaRPr lang="ru-RU" sz="2800" dirty="0" smtClean="0"/>
          </a:p>
          <a:p>
            <a:pPr marL="285750" indent="-285750">
              <a:lnSpc>
                <a:spcPct val="150000"/>
              </a:lnSpc>
            </a:pPr>
            <a:r>
              <a:rPr lang="ru-RU" sz="2800" dirty="0" smtClean="0"/>
              <a:t>В критической ситуаци</a:t>
            </a:r>
            <a:r>
              <a:rPr lang="ru-RU" sz="2800" dirty="0" smtClean="0"/>
              <a:t>и люди хотят помогать. Нужно дать им эту возможность.</a:t>
            </a:r>
            <a:endParaRPr lang="ru-RU" sz="2300" dirty="0" smtClean="0"/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21EC6A93-A08D-4695-8169-9198B46FD942}"/>
              </a:ext>
            </a:extLst>
          </p:cNvPr>
          <p:cNvSpPr txBox="1">
            <a:spLocks/>
          </p:cNvSpPr>
          <p:nvPr/>
        </p:nvSpPr>
        <p:spPr>
          <a:xfrm>
            <a:off x="1227483" y="653693"/>
            <a:ext cx="10393017" cy="169580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900" b="1" cap="all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rPr>
              <a:t>ТРУДНОСТИ В ПРИВЛЕЧЕНИИ ДОПОЛНИТЕЛЬНЫХ средств</a:t>
            </a:r>
            <a:r>
              <a:rPr lang="ru-RU" sz="4900" b="1" cap="all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4900" b="1" cap="all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4900" b="1" cap="all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1EC6A93-A08D-4695-8169-9198B46FD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9987" y="2204185"/>
            <a:ext cx="9144000" cy="1449508"/>
          </a:xfrm>
        </p:spPr>
        <p:txBody>
          <a:bodyPr>
            <a:normAutofit fontScale="90000"/>
          </a:bodyPr>
          <a:lstStyle/>
          <a:p>
            <a:r>
              <a:rPr lang="ru-RU" sz="6000" b="1" dirty="0"/>
              <a:t>Спасибо </a:t>
            </a:r>
            <a:r>
              <a:rPr lang="ru-RU" sz="6000" b="1" dirty="0" smtClean="0"/>
              <a:t>за внимание</a:t>
            </a:r>
            <a:r>
              <a:rPr lang="ru-RU" sz="6000" b="1" dirty="0"/>
              <a:t>!</a:t>
            </a:r>
            <a:endParaRPr lang="ru-RU" sz="6000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80F2470-677E-4228-9416-7146063DE661}"/>
              </a:ext>
            </a:extLst>
          </p:cNvPr>
          <p:cNvSpPr txBox="1"/>
          <p:nvPr/>
        </p:nvSpPr>
        <p:spPr>
          <a:xfrm>
            <a:off x="6037385" y="4756391"/>
            <a:ext cx="51510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Перхунова Елена </a:t>
            </a:r>
            <a:endParaRPr lang="ru-RU" sz="2400" dirty="0"/>
          </a:p>
          <a:p>
            <a:r>
              <a:rPr lang="en-US" sz="2400" dirty="0">
                <a:hlinkClick r:id="rId2"/>
              </a:rPr>
              <a:t>e</a:t>
            </a:r>
            <a:r>
              <a:rPr lang="en-US" sz="2400" dirty="0" smtClean="0">
                <a:hlinkClick r:id="rId2"/>
              </a:rPr>
              <a:t>perhunova.miloserdie@gmail.com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8-9</a:t>
            </a:r>
            <a:r>
              <a:rPr lang="ru-RU" sz="2400" dirty="0" smtClean="0"/>
              <a:t>16</a:t>
            </a:r>
            <a:r>
              <a:rPr lang="en-US" sz="2400" dirty="0" smtClean="0"/>
              <a:t>-</a:t>
            </a:r>
            <a:r>
              <a:rPr lang="ru-RU" sz="2400" dirty="0" smtClean="0"/>
              <a:t>983</a:t>
            </a:r>
            <a:r>
              <a:rPr lang="en-US" sz="2400" dirty="0" smtClean="0"/>
              <a:t>-</a:t>
            </a:r>
            <a:r>
              <a:rPr lang="ru-RU" sz="2400" dirty="0" smtClean="0"/>
              <a:t>23</a:t>
            </a:r>
            <a:r>
              <a:rPr lang="en-US" sz="2400" dirty="0" smtClean="0"/>
              <a:t>-</a:t>
            </a:r>
            <a:r>
              <a:rPr lang="ru-RU" sz="2400" dirty="0" smtClean="0"/>
              <a:t>73</a:t>
            </a:r>
            <a:endParaRPr lang="ru-RU" sz="2400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E3393A4-74F2-482C-A71B-9261E3850DCF}"/>
              </a:ext>
            </a:extLst>
          </p:cNvPr>
          <p:cNvSpPr txBox="1"/>
          <p:nvPr/>
        </p:nvSpPr>
        <p:spPr>
          <a:xfrm>
            <a:off x="9448802" y="6230975"/>
            <a:ext cx="9580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2020 </a:t>
            </a:r>
            <a:r>
              <a:rPr lang="ru-RU" sz="2000" dirty="0"/>
              <a:t>г.</a:t>
            </a:r>
          </a:p>
        </p:txBody>
      </p:sp>
    </p:spTree>
    <p:extLst>
      <p:ext uri="{BB962C8B-B14F-4D97-AF65-F5344CB8AC3E}">
        <p14:creationId xmlns="" xmlns:p14="http://schemas.microsoft.com/office/powerpoint/2010/main" val="28872418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919</TotalTime>
  <Words>214</Words>
  <Application>Microsoft Office PowerPoint</Application>
  <PresentationFormat>Произвольный</PresentationFormat>
  <Paragraphs>35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Техническая</vt:lpstr>
      <vt:lpstr>Работа с просителями в период пандемии</vt:lpstr>
      <vt:lpstr>Группа работы с просителями </vt:lpstr>
      <vt:lpstr>Слайд 3</vt:lpstr>
      <vt:lpstr>Слайд 4</vt:lpstr>
      <vt:lpstr>Слайд 5</vt:lpstr>
      <vt:lpstr>Слайд 6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с просителями</dc:title>
  <dc:creator>Виктория</dc:creator>
  <cp:lastModifiedBy>Елена</cp:lastModifiedBy>
  <cp:revision>70</cp:revision>
  <dcterms:created xsi:type="dcterms:W3CDTF">2018-09-09T18:07:00Z</dcterms:created>
  <dcterms:modified xsi:type="dcterms:W3CDTF">2020-06-01T12:41:44Z</dcterms:modified>
</cp:coreProperties>
</file>