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7"/>
  </p:notesMasterIdLst>
  <p:handoutMasterIdLst>
    <p:handoutMasterId r:id="rId28"/>
  </p:handoutMasterIdLst>
  <p:sldIdLst>
    <p:sldId id="256" r:id="rId2"/>
    <p:sldId id="311" r:id="rId3"/>
    <p:sldId id="312" r:id="rId4"/>
    <p:sldId id="313" r:id="rId5"/>
    <p:sldId id="314" r:id="rId6"/>
    <p:sldId id="277" r:id="rId7"/>
    <p:sldId id="319" r:id="rId8"/>
    <p:sldId id="320" r:id="rId9"/>
    <p:sldId id="321" r:id="rId10"/>
    <p:sldId id="324" r:id="rId11"/>
    <p:sldId id="325" r:id="rId12"/>
    <p:sldId id="326" r:id="rId13"/>
    <p:sldId id="327" r:id="rId14"/>
    <p:sldId id="275" r:id="rId15"/>
    <p:sldId id="329" r:id="rId16"/>
    <p:sldId id="282" r:id="rId17"/>
    <p:sldId id="315" r:id="rId18"/>
    <p:sldId id="316" r:id="rId19"/>
    <p:sldId id="317" r:id="rId20"/>
    <p:sldId id="318" r:id="rId21"/>
    <p:sldId id="322" r:id="rId22"/>
    <p:sldId id="331" r:id="rId23"/>
    <p:sldId id="330" r:id="rId24"/>
    <p:sldId id="323" r:id="rId25"/>
    <p:sldId id="30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425" autoAdjust="0"/>
  </p:normalViewPr>
  <p:slideViewPr>
    <p:cSldViewPr>
      <p:cViewPr>
        <p:scale>
          <a:sx n="90" d="100"/>
          <a:sy n="90" d="100"/>
        </p:scale>
        <p:origin x="-224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Малопьющие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Алкогольная пирамида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"Умеренно пьющие"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Алкогольная пирамида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Алкоголики I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Алкогольная пирамида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Алкоголики II+III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Алкогольная пирамида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shape val="pyramid"/>
        <c:axId val="102454016"/>
        <c:axId val="104706048"/>
        <c:axId val="0"/>
      </c:bar3DChart>
      <c:catAx>
        <c:axId val="102454016"/>
        <c:scaling>
          <c:orientation val="minMax"/>
        </c:scaling>
        <c:axPos val="b"/>
        <c:tickLblPos val="nextTo"/>
        <c:crossAx val="104706048"/>
        <c:crosses val="autoZero"/>
        <c:auto val="1"/>
        <c:lblAlgn val="ctr"/>
        <c:lblOffset val="100"/>
      </c:catAx>
      <c:valAx>
        <c:axId val="104706048"/>
        <c:scaling>
          <c:orientation val="minMax"/>
        </c:scaling>
        <c:axPos val="l"/>
        <c:majorGridlines/>
        <c:numFmt formatCode="0%" sourceLinked="1"/>
        <c:tickLblPos val="nextTo"/>
        <c:crossAx val="102454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798049164260963"/>
          <c:y val="0.23280589926259221"/>
          <c:w val="0.30929293872135583"/>
          <c:h val="0.2821822272215973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6"/>
  <c:chart>
    <c:title>
      <c:tx>
        <c:rich>
          <a:bodyPr/>
          <a:lstStyle/>
          <a:p>
            <a:pPr>
              <a:defRPr/>
            </a:pPr>
            <a:r>
              <a:rPr lang="ru-RU"/>
              <a:t>Алкогольная </a:t>
            </a:r>
          </a:p>
          <a:p>
            <a:pPr>
              <a:defRPr/>
            </a:pPr>
            <a:r>
              <a:rPr lang="ru-RU"/>
              <a:t>смертность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Алкогольная смертность</c:v>
                </c:pt>
              </c:strCache>
            </c:strRef>
          </c:tx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30.5</c:v>
                </c:pt>
                <c:pt idx="1">
                  <c:v>69.5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76135733716193044"/>
          <c:y val="0.60989313047041593"/>
          <c:w val="7.3458803437946349E-2"/>
          <c:h val="0.21548310168512358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Убытки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Алкогольные доходы и потери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648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Алкогольные доходы и потери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183</c:v>
                </c:pt>
              </c:numCache>
            </c:numRef>
          </c:val>
        </c:ser>
        <c:gapWidth val="75"/>
        <c:overlap val="-25"/>
        <c:axId val="109986560"/>
        <c:axId val="109988096"/>
      </c:barChart>
      <c:catAx>
        <c:axId val="109986560"/>
        <c:scaling>
          <c:orientation val="minMax"/>
        </c:scaling>
        <c:axPos val="b"/>
        <c:majorTickMark val="none"/>
        <c:tickLblPos val="nextTo"/>
        <c:crossAx val="109988096"/>
        <c:crosses val="autoZero"/>
        <c:auto val="1"/>
        <c:lblAlgn val="ctr"/>
        <c:lblOffset val="100"/>
      </c:catAx>
      <c:valAx>
        <c:axId val="10998809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09986560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1B526-3769-4EFD-B861-F826CCF8493E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C94E0B-1F2B-41BA-8032-0A87E784F8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902E7-E6B7-46C9-98E6-707AA0426081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664F4-BDE9-4806-96AC-8F182F10EDD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Есть два подхода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664F4-BDE9-4806-96AC-8F182F10EDD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Представим себе алкогольную пирамиду. Учтенные алкоголики </a:t>
            </a:r>
            <a:r>
              <a:rPr lang="ru-RU" baseline="0" dirty="0" smtClean="0"/>
              <a:t> -- </a:t>
            </a:r>
            <a:r>
              <a:rPr lang="en-US" dirty="0" smtClean="0"/>
              <a:t>II</a:t>
            </a:r>
            <a:r>
              <a:rPr lang="ru-RU" dirty="0" smtClean="0"/>
              <a:t> стадия: </a:t>
            </a:r>
            <a:r>
              <a:rPr lang="ru-RU" baseline="0" dirty="0" smtClean="0"/>
              <a:t> их даже не видно.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664F4-BDE9-4806-96AC-8F182F10EDD7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Алкогольная смертность и алкогольные убытки затрагивают </a:t>
            </a:r>
            <a:r>
              <a:rPr lang="ru-RU" b="1" dirty="0" smtClean="0"/>
              <a:t>все</a:t>
            </a:r>
            <a:r>
              <a:rPr lang="ru-RU" dirty="0" smtClean="0"/>
              <a:t> </a:t>
            </a:r>
            <a:r>
              <a:rPr lang="ru-RU" b="1" dirty="0" smtClean="0"/>
              <a:t>слои</a:t>
            </a:r>
            <a:r>
              <a:rPr lang="ru-RU" dirty="0" smtClean="0"/>
              <a:t> населения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664F4-BDE9-4806-96AC-8F182F10EDD7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Антиалкогольная пропаганда работает только на алкоголиков </a:t>
            </a:r>
            <a:r>
              <a:rPr lang="en-US" dirty="0" smtClean="0"/>
              <a:t>II</a:t>
            </a:r>
            <a:r>
              <a:rPr lang="ru-RU" dirty="0" smtClean="0"/>
              <a:t>. Утверждение трезвости работает </a:t>
            </a:r>
            <a:r>
              <a:rPr lang="ru-RU" b="1" dirty="0" smtClean="0"/>
              <a:t>на всех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664F4-BDE9-4806-96AC-8F182F10EDD7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Антиалкогольная пропаганда </a:t>
            </a:r>
            <a:r>
              <a:rPr lang="ru-RU" dirty="0" err="1" smtClean="0"/>
              <a:t>неэфективна</a:t>
            </a:r>
            <a:r>
              <a:rPr lang="ru-RU" baseline="0" dirty="0" smtClean="0"/>
              <a:t> ни для профилактики для взрослых (а Васька слушает и ест), на для профилактики среди подростков (пить много или мало), ни для профилактики срывов у алкоголиков (бросить </a:t>
            </a:r>
            <a:r>
              <a:rPr lang="ru-RU" baseline="0" dirty="0" err="1" smtClean="0"/>
              <a:t>пть</a:t>
            </a:r>
            <a:r>
              <a:rPr lang="ru-RU" baseline="0" dirty="0" smtClean="0"/>
              <a:t>, чтобы пить?).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664F4-BDE9-4806-96AC-8F182F10EDD7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круге</a:t>
            </a:r>
            <a:r>
              <a:rPr lang="ru-RU" baseline="0" dirty="0" smtClean="0"/>
              <a:t> общепризнанные ценности. Трезвость вне и ее признают ценностью только для алкоголиков </a:t>
            </a:r>
            <a:r>
              <a:rPr lang="en-US" baseline="0" dirty="0" smtClean="0"/>
              <a:t>II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664F4-BDE9-4806-96AC-8F182F10EDD7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Статью про окна </a:t>
            </a:r>
            <a:r>
              <a:rPr lang="ru-RU" dirty="0" err="1" smtClean="0"/>
              <a:t>Овертона</a:t>
            </a:r>
            <a:r>
              <a:rPr lang="ru-RU" dirty="0" smtClean="0"/>
              <a:t> ищите сами.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воспользоваться системой стадий общественного мнения в модели «окон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Овертона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»: Немыслимо – Радикально – Приемлемо – Разумно – Популярно – Норма,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 можно сказать, что наше общество находится на второй стадии («радикально») общественного мнения по отношению к трезвости («Мол, трезвенники – это немного ненормальные люди, это бывшие алкоголики, либо язвенники, либо сектанты. А все нормальные люди пьют умеренно и не занимаются ерундой») . Поскольку мы можем изменить общественное мнение (сдвинуть «окно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Овертона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») только на одну позицию, то эффективная социальная реклама на данном этапе должна ставить задачу добиться, чтобы трезвость стала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приемлемой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664F4-BDE9-4806-96AC-8F182F10EDD7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Мы верим, что настоящее место трезвости</a:t>
            </a:r>
            <a:r>
              <a:rPr lang="ru-RU" baseline="0" dirty="0" smtClean="0"/>
              <a:t> – она фундамент для всех остальных ценностей.</a:t>
            </a:r>
          </a:p>
          <a:p>
            <a:r>
              <a:rPr lang="ru-RU" baseline="0" dirty="0" smtClean="0"/>
              <a:t>Именно поэтому ее трудно рекламировать. На фундаменте можно построить и плохое здание (трезвый может быть и блудником). Но хорошее здание без фундамента не построишь.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664F4-BDE9-4806-96AC-8F182F10EDD7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664F4-BDE9-4806-96AC-8F182F10EDD7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664F4-BDE9-4806-96AC-8F182F10EDD7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664F4-BDE9-4806-96AC-8F182F10EDD7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664F4-BDE9-4806-96AC-8F182F10EDD7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664F4-BDE9-4806-96AC-8F182F10EDD7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442690-D8A9-47B8-8702-C839637B2AA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3419B1-2583-4D98-AF80-667D2B88CD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442690-D8A9-47B8-8702-C839637B2AA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3419B1-2583-4D98-AF80-667D2B88CD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442690-D8A9-47B8-8702-C839637B2AA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3419B1-2583-4D98-AF80-667D2B88CD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442690-D8A9-47B8-8702-C839637B2AA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3419B1-2583-4D98-AF80-667D2B88CD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442690-D8A9-47B8-8702-C839637B2AA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3419B1-2583-4D98-AF80-667D2B88CD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442690-D8A9-47B8-8702-C839637B2AA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3419B1-2583-4D98-AF80-667D2B88CD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442690-D8A9-47B8-8702-C839637B2AA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3419B1-2583-4D98-AF80-667D2B88CD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442690-D8A9-47B8-8702-C839637B2AA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3419B1-2583-4D98-AF80-667D2B88CD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442690-D8A9-47B8-8702-C839637B2AA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3419B1-2583-4D98-AF80-667D2B88CD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442690-D8A9-47B8-8702-C839637B2AA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3419B1-2583-4D98-AF80-667D2B88CD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442690-D8A9-47B8-8702-C839637B2AA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3419B1-2583-4D98-AF80-667D2B88CD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9442690-D8A9-47B8-8702-C839637B2AA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63419B1-2583-4D98-AF80-667D2B88CD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Учебник трезвости </a:t>
            </a:r>
            <a:br>
              <a:rPr lang="ru-RU" dirty="0" smtClean="0"/>
            </a:br>
            <a:r>
              <a:rPr lang="ru-RU" dirty="0" smtClean="0"/>
              <a:t>для воскресных школ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pPr algn="r"/>
            <a:r>
              <a:rPr lang="ru-RU" dirty="0" smtClean="0"/>
              <a:t>Протоиерей Илия Шугаев,</a:t>
            </a:r>
          </a:p>
          <a:p>
            <a:pPr algn="r"/>
            <a:r>
              <a:rPr lang="ru-RU" dirty="0" smtClean="0"/>
              <a:t>Храм Архангела Михаила</a:t>
            </a:r>
          </a:p>
          <a:p>
            <a:pPr algn="r"/>
            <a:r>
              <a:rPr lang="ru-RU" dirty="0" smtClean="0"/>
              <a:t>города Талдом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b="1" baseline="30000" dirty="0" smtClean="0"/>
              <a:t>Глава 1.  Концептуальные основы работы  с детьми и молодежью  по утверждению трезвости.	7</a:t>
            </a:r>
          </a:p>
          <a:p>
            <a:r>
              <a:rPr lang="ru-RU" sz="3600" baseline="30000" dirty="0" smtClean="0"/>
              <a:t>1.1. Актуальность утверждения трезвости.	9</a:t>
            </a:r>
          </a:p>
          <a:p>
            <a:r>
              <a:rPr lang="ru-RU" sz="3600" baseline="30000" dirty="0" smtClean="0"/>
              <a:t>1.2. Цели и задачи уроков трезвости.	10</a:t>
            </a:r>
          </a:p>
          <a:p>
            <a:r>
              <a:rPr lang="ru-RU" sz="3600" baseline="30000" dirty="0" smtClean="0"/>
              <a:t>1.3. Основные методические подходы к организации и проведению уроков трезвости.	13</a:t>
            </a:r>
          </a:p>
          <a:p>
            <a:r>
              <a:rPr lang="ru-RU" sz="3600" baseline="30000" dirty="0" smtClean="0"/>
              <a:t>1.4. Формы обучения.	18</a:t>
            </a:r>
          </a:p>
          <a:p>
            <a:r>
              <a:rPr lang="ru-RU" sz="3600" baseline="30000" dirty="0" smtClean="0"/>
              <a:t>1.5. Методы обучения.	18</a:t>
            </a:r>
          </a:p>
          <a:p>
            <a:r>
              <a:rPr lang="ru-RU" sz="3600" baseline="30000" dirty="0" smtClean="0"/>
              <a:t>1.6. Средства обучения	22</a:t>
            </a:r>
          </a:p>
          <a:p>
            <a:r>
              <a:rPr lang="ru-RU" sz="3600" baseline="30000" dirty="0" smtClean="0"/>
              <a:t>1.7. Основные понятия	22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b="1" baseline="30000" dirty="0" smtClean="0"/>
              <a:t>Глава 2.  Примерные занятия с детьми второй (8-10 лет) и третьей (11-13 лет) возрастных категорий</a:t>
            </a:r>
          </a:p>
          <a:p>
            <a:pPr>
              <a:buNone/>
            </a:pPr>
            <a:endParaRPr lang="ru-RU" sz="3200" b="1" baseline="30000" dirty="0" smtClean="0"/>
          </a:p>
          <a:p>
            <a:r>
              <a:rPr lang="ru-RU" sz="3200" baseline="30000" dirty="0" smtClean="0"/>
              <a:t>2.1. Занятие по теме «Трезвость и </a:t>
            </a:r>
            <a:r>
              <a:rPr lang="ru-RU" sz="3200" baseline="30000" dirty="0" err="1" smtClean="0"/>
              <a:t>трезвение</a:t>
            </a:r>
            <a:r>
              <a:rPr lang="ru-RU" sz="3200" baseline="30000" dirty="0" smtClean="0"/>
              <a:t>»</a:t>
            </a:r>
          </a:p>
          <a:p>
            <a:r>
              <a:rPr lang="ru-RU" sz="3200" baseline="30000" dirty="0" smtClean="0"/>
              <a:t>2.2. Занятие по теме «От </a:t>
            </a:r>
            <a:r>
              <a:rPr lang="ru-RU" sz="3200" baseline="30000" dirty="0" err="1" smtClean="0"/>
              <a:t>прилога</a:t>
            </a:r>
            <a:r>
              <a:rPr lang="ru-RU" sz="3200" baseline="30000" dirty="0" smtClean="0"/>
              <a:t> к страсти»</a:t>
            </a:r>
          </a:p>
          <a:p>
            <a:r>
              <a:rPr lang="ru-RU" sz="3200" baseline="30000" dirty="0" smtClean="0"/>
              <a:t>2.3. Занятие по теме «Путешествие в страну Радости»</a:t>
            </a:r>
          </a:p>
          <a:p>
            <a:r>
              <a:rPr lang="ru-RU" sz="3200" baseline="30000" dirty="0" smtClean="0"/>
              <a:t>2.4. Занятие по теме «Что лечит исповедь?»</a:t>
            </a:r>
          </a:p>
          <a:p>
            <a:r>
              <a:rPr lang="ru-RU" sz="3200" baseline="30000" dirty="0" smtClean="0"/>
              <a:t>2.5. Занятие по теме «</a:t>
            </a:r>
            <a:r>
              <a:rPr lang="ru-RU" sz="3200" baseline="30000" dirty="0" err="1" smtClean="0"/>
              <a:t>Неупиваемая</a:t>
            </a:r>
            <a:r>
              <a:rPr lang="ru-RU" sz="3200" baseline="30000" dirty="0" smtClean="0"/>
              <a:t> Чаша благодати»</a:t>
            </a:r>
          </a:p>
          <a:p>
            <a:r>
              <a:rPr lang="ru-RU" sz="3200" baseline="30000" dirty="0" smtClean="0"/>
              <a:t>2.6. Занятие по теме «Хам и Ной»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baseline="30000" dirty="0" smtClean="0"/>
              <a:t>Глава 3.  Примерные занятия  с детьми третьей (11-13 лет) и четвертой (14-17 лет) возрастных категорий</a:t>
            </a:r>
          </a:p>
          <a:p>
            <a:endParaRPr lang="ru-RU" sz="3200" b="1" baseline="30000" dirty="0" smtClean="0"/>
          </a:p>
          <a:p>
            <a:r>
              <a:rPr lang="ru-RU" sz="3200" baseline="30000" dirty="0" smtClean="0"/>
              <a:t>3.1. Занятие по теме «Мы – внуки победителей»</a:t>
            </a:r>
          </a:p>
          <a:p>
            <a:r>
              <a:rPr lang="ru-RU" sz="3200" baseline="30000" dirty="0" smtClean="0"/>
              <a:t>3.2.Занятие по теме «Что такое счастье?»</a:t>
            </a:r>
          </a:p>
          <a:p>
            <a:r>
              <a:rPr lang="ru-RU" sz="3200" baseline="30000" dirty="0" smtClean="0"/>
              <a:t>3.3. Занятие по теме «Что такое свобода?»</a:t>
            </a:r>
          </a:p>
          <a:p>
            <a:r>
              <a:rPr lang="ru-RU" sz="3200" baseline="30000" dirty="0" smtClean="0"/>
              <a:t>3.4. Занятие по теме «Мой жизненный путь»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baseline="30000" dirty="0" smtClean="0"/>
              <a:t>Глава 4.  Примерные занятия проектной деятельностью с детьми третьей (11-13 лет) и четвертой (14-17 лет) возрастных категорий.</a:t>
            </a:r>
          </a:p>
          <a:p>
            <a:endParaRPr lang="ru-RU" sz="3200" b="1" baseline="30000" dirty="0" smtClean="0"/>
          </a:p>
          <a:p>
            <a:r>
              <a:rPr lang="ru-RU" sz="3200" baseline="30000" dirty="0" smtClean="0"/>
              <a:t>4.1. Информационные тематические стенды</a:t>
            </a:r>
          </a:p>
          <a:p>
            <a:r>
              <a:rPr lang="ru-RU" sz="3200" baseline="30000" dirty="0" smtClean="0"/>
              <a:t>4.2. Творческий проект-спектакль</a:t>
            </a:r>
          </a:p>
          <a:p>
            <a:r>
              <a:rPr lang="ru-RU" baseline="30000" dirty="0" smtClean="0"/>
              <a:t> 4.3 Организация дидактической игры для младших классов</a:t>
            </a:r>
            <a:endParaRPr lang="ru-RU" baseline="30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71414"/>
            <a:ext cx="7498080" cy="1143000"/>
          </a:xfrm>
        </p:spPr>
        <p:txBody>
          <a:bodyPr/>
          <a:lstStyle/>
          <a:p>
            <a:r>
              <a:rPr lang="ru-RU" dirty="0" smtClean="0"/>
              <a:t>Современный научный подход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14414" y="1524000"/>
            <a:ext cx="3878794" cy="519114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3600" dirty="0" smtClean="0"/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r>
              <a:rPr lang="ru-RU" sz="3600" dirty="0" smtClean="0"/>
              <a:t>Антиалкогольная пропаганда</a:t>
            </a:r>
            <a:endParaRPr lang="ru-RU" sz="3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/>
              <a:t>Утверждение трезвости</a:t>
            </a:r>
          </a:p>
          <a:p>
            <a:pPr>
              <a:buNone/>
            </a:pPr>
            <a:endParaRPr lang="ru-RU" sz="4000" dirty="0"/>
          </a:p>
        </p:txBody>
      </p:sp>
      <p:pic>
        <p:nvPicPr>
          <p:cNvPr id="5" name="Рисунок 4" descr="big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3042" y="1428307"/>
            <a:ext cx="2428892" cy="3786643"/>
          </a:xfrm>
          <a:prstGeom prst="rect">
            <a:avLst/>
          </a:prstGeom>
        </p:spPr>
      </p:pic>
      <p:pic>
        <p:nvPicPr>
          <p:cNvPr id="6" name="Рисунок 5" descr="4.2.Хочу учиться, работать, создать семью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91195" y="3000372"/>
            <a:ext cx="2309829" cy="34647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трезвость?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43608" y="1524000"/>
            <a:ext cx="4049600" cy="466344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Вариант 1</a:t>
            </a:r>
          </a:p>
          <a:p>
            <a:r>
              <a:rPr lang="ru-RU" dirty="0" smtClean="0"/>
              <a:t>Трезвость – </a:t>
            </a:r>
          </a:p>
          <a:p>
            <a:pPr>
              <a:buNone/>
            </a:pPr>
            <a:r>
              <a:rPr lang="ru-RU" dirty="0" smtClean="0"/>
              <a:t>состояние организма, «не опьянение»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Существуют трезвые блудники, трезвые воры…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Вариант 2</a:t>
            </a:r>
          </a:p>
          <a:p>
            <a:r>
              <a:rPr lang="ru-RU" dirty="0" smtClean="0"/>
              <a:t>Трезвость –</a:t>
            </a:r>
          </a:p>
          <a:p>
            <a:pPr>
              <a:buNone/>
            </a:pPr>
            <a:r>
              <a:rPr lang="ru-RU" dirty="0" smtClean="0"/>
              <a:t>христианская добродетель, подобная целомудрию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Трезвость – добродетель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15616" y="1524000"/>
            <a:ext cx="3977592" cy="4663440"/>
          </a:xfrm>
        </p:spPr>
        <p:txBody>
          <a:bodyPr>
            <a:normAutofit/>
          </a:bodyPr>
          <a:lstStyle/>
          <a:p>
            <a:r>
              <a:rPr lang="ru-RU" dirty="0" smtClean="0"/>
              <a:t>Трезвость</a:t>
            </a:r>
          </a:p>
          <a:p>
            <a:pPr>
              <a:buNone/>
            </a:pPr>
            <a:r>
              <a:rPr lang="ru-RU" dirty="0" smtClean="0"/>
              <a:t>Нужна и трезвенникам, и тем, кто не принимал обет трезвости.</a:t>
            </a:r>
          </a:p>
          <a:p>
            <a:pPr marL="0" indent="82550">
              <a:buNone/>
            </a:pPr>
            <a:r>
              <a:rPr lang="ru-RU" sz="2600" dirty="0" smtClean="0"/>
              <a:t>Подозревать трезвенников в ереси, то же что рассматривать монашество как ересь</a:t>
            </a:r>
            <a:endParaRPr lang="ru-RU" sz="2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Целомудрие:</a:t>
            </a:r>
          </a:p>
          <a:p>
            <a:pPr>
              <a:buNone/>
            </a:pPr>
            <a:r>
              <a:rPr lang="ru-RU" dirty="0" smtClean="0"/>
              <a:t>Нужно и монахам, и семейным</a:t>
            </a:r>
          </a:p>
          <a:p>
            <a:pPr marL="0" indent="82550">
              <a:buNone/>
            </a:pPr>
            <a:endParaRPr lang="ru-RU" sz="2600" dirty="0" smtClean="0"/>
          </a:p>
          <a:p>
            <a:pPr marL="0" indent="82550">
              <a:buNone/>
            </a:pPr>
            <a:r>
              <a:rPr lang="ru-RU" sz="2600" dirty="0" smtClean="0"/>
              <a:t>Монах, гнушающийся браком подпадает под </a:t>
            </a:r>
            <a:r>
              <a:rPr lang="ru-RU" sz="2600" dirty="0" err="1" smtClean="0"/>
              <a:t>прещение</a:t>
            </a:r>
            <a:r>
              <a:rPr lang="ru-RU" sz="2600" dirty="0" smtClean="0"/>
              <a:t> канонов, </a:t>
            </a:r>
            <a:r>
              <a:rPr lang="ru-RU" sz="2600" dirty="0" err="1" smtClean="0"/>
              <a:t>такж</a:t>
            </a:r>
            <a:r>
              <a:rPr lang="ru-RU" sz="2600" dirty="0" smtClean="0"/>
              <a:t> и трезвенник презирающий людей, употребляющих вино.</a:t>
            </a:r>
            <a:endParaRPr lang="ru-RU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Трезвость – добродетель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ТЕЛО – трезвость (как состояние тела)</a:t>
            </a:r>
          </a:p>
          <a:p>
            <a:r>
              <a:rPr lang="ru-RU" dirty="0" smtClean="0"/>
              <a:t>ДУША:</a:t>
            </a:r>
          </a:p>
          <a:p>
            <a:pPr lvl="1"/>
            <a:r>
              <a:rPr lang="ru-RU" dirty="0" smtClean="0"/>
              <a:t>Ум – </a:t>
            </a:r>
            <a:r>
              <a:rPr lang="ru-RU" dirty="0" err="1" smtClean="0"/>
              <a:t>трезвомыслие</a:t>
            </a:r>
            <a:r>
              <a:rPr lang="ru-RU" dirty="0" smtClean="0"/>
              <a:t> (</a:t>
            </a:r>
            <a:r>
              <a:rPr lang="ru-RU" dirty="0" err="1" smtClean="0"/>
              <a:t>ум</a:t>
            </a:r>
            <a:r>
              <a:rPr lang="ru-RU" dirty="0" smtClean="0"/>
              <a:t> может обслуживать страсти, человек может быть опьянен своими идеями).</a:t>
            </a:r>
          </a:p>
          <a:p>
            <a:pPr lvl="1"/>
            <a:r>
              <a:rPr lang="ru-RU" dirty="0" smtClean="0"/>
              <a:t>Воля – бодрствование (расслабление воли на все доброе, легкость подъема на злое) </a:t>
            </a:r>
          </a:p>
          <a:p>
            <a:pPr lvl="1"/>
            <a:r>
              <a:rPr lang="ru-RU" dirty="0" smtClean="0"/>
              <a:t>Чувства – управляемость (влюбленность, </a:t>
            </a:r>
            <a:r>
              <a:rPr lang="ru-RU" dirty="0" err="1" smtClean="0"/>
              <a:t>ИоЗл</a:t>
            </a:r>
            <a:r>
              <a:rPr lang="ru-RU" dirty="0" smtClean="0"/>
              <a:t>: человек может быть опьянен гневом)</a:t>
            </a:r>
          </a:p>
          <a:p>
            <a:r>
              <a:rPr lang="ru-RU" dirty="0" smtClean="0"/>
              <a:t>ДУХ – ТРЕЗВЕНИЕ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Современный научный подход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ирамид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1168400"/>
            <a:ext cx="3276600" cy="56896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Современный научный подход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42976" y="1524000"/>
            <a:ext cx="3657600" cy="4663440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 flipV="1">
            <a:off x="2500298" y="1500174"/>
            <a:ext cx="2357454" cy="15716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 flipV="1">
            <a:off x="2643174" y="1785926"/>
            <a:ext cx="2071702" cy="1428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 flipV="1">
            <a:off x="3000364" y="3500438"/>
            <a:ext cx="1143008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V="1">
            <a:off x="2893207" y="4250537"/>
            <a:ext cx="1000132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Диаграмма 10"/>
          <p:cNvGraphicFramePr/>
          <p:nvPr/>
        </p:nvGraphicFramePr>
        <p:xfrm>
          <a:off x="0" y="2143116"/>
          <a:ext cx="4286280" cy="3143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5" name="Содержимое 24"/>
          <p:cNvGraphicFramePr>
            <a:graphicFrameLocks noGrp="1"/>
          </p:cNvGraphicFramePr>
          <p:nvPr>
            <p:ph sz="half" idx="2"/>
          </p:nvPr>
        </p:nvGraphicFramePr>
        <p:xfrm>
          <a:off x="6419826" y="1500174"/>
          <a:ext cx="2724174" cy="466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27" name="Прямая со стрелкой 26"/>
          <p:cNvCxnSpPr/>
          <p:nvPr/>
        </p:nvCxnSpPr>
        <p:spPr>
          <a:xfrm>
            <a:off x="5000628" y="1500174"/>
            <a:ext cx="2143140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000628" y="1785926"/>
            <a:ext cx="2143140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5572132" y="2928934"/>
            <a:ext cx="1500198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5400000" flipH="1" flipV="1">
            <a:off x="6000760" y="3786190"/>
            <a:ext cx="1143008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Пирамид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1168400"/>
            <a:ext cx="3276600" cy="5689600"/>
          </a:xfrm>
          <a:prstGeom prst="rect">
            <a:avLst/>
          </a:prstGeom>
        </p:spPr>
      </p:pic>
      <p:pic>
        <p:nvPicPr>
          <p:cNvPr id="4" name="Рисунок 3" descr="Пирамид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1168400"/>
            <a:ext cx="3276600" cy="56896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Современный научный подход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42976" y="1524000"/>
            <a:ext cx="3657600" cy="466344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Антиалкогольная</a:t>
            </a:r>
          </a:p>
          <a:p>
            <a:pPr>
              <a:buNone/>
            </a:pPr>
            <a:r>
              <a:rPr lang="ru-RU" dirty="0" smtClean="0"/>
              <a:t> пропаганда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r">
              <a:buNone/>
            </a:pPr>
            <a:r>
              <a:rPr lang="ru-RU" dirty="0" smtClean="0"/>
              <a:t>Утверждение трезвости</a:t>
            </a: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3500430" y="1500174"/>
            <a:ext cx="1357322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0800000">
            <a:off x="5000628" y="1500174"/>
            <a:ext cx="1714512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>
            <a:off x="5000628" y="1785926"/>
            <a:ext cx="1714512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 flipV="1">
            <a:off x="5357818" y="2143116"/>
            <a:ext cx="1500198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5214942" y="3143248"/>
            <a:ext cx="2643206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385754"/>
          <a:ext cx="8720168" cy="6257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0084"/>
                <a:gridCol w="4360084"/>
              </a:tblGrid>
              <a:tr h="501378">
                <a:tc>
                  <a:txBody>
                    <a:bodyPr/>
                    <a:lstStyle/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Антиалкогольная пропаганда 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Утверждение трезвости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93651">
                <a:tc>
                  <a:txBody>
                    <a:bodyPr/>
                    <a:lstStyle/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Calibri"/>
                          <a:ea typeface="Calibri"/>
                          <a:cs typeface="Times New Roman"/>
                        </a:rPr>
                        <a:t>А Васька слушает да ест…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Каждый </a:t>
                      </a: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пьющий прекрасно </a:t>
                      </a: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знает, что пить много – вредно. Поэтому он продолжает пить «умеренно».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Calibri"/>
                          <a:ea typeface="Calibri"/>
                          <a:cs typeface="Times New Roman"/>
                        </a:rPr>
                        <a:t>Васька не </a:t>
                      </a:r>
                      <a:r>
                        <a:rPr lang="ru-RU" sz="2400" b="1" dirty="0" smtClean="0">
                          <a:latin typeface="Calibri"/>
                          <a:ea typeface="Calibri"/>
                          <a:cs typeface="Times New Roman"/>
                        </a:rPr>
                        <a:t>знает о трезвости!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Трезвость – это прекрасный образ жизни. Это счастливая семья, интересная </a:t>
                      </a: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работа</a:t>
                      </a: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, сильная Родина…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69276">
                <a:tc>
                  <a:txBody>
                    <a:bodyPr/>
                    <a:lstStyle/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Calibri"/>
                          <a:ea typeface="Calibri"/>
                          <a:cs typeface="Times New Roman"/>
                        </a:rPr>
                        <a:t>Пить </a:t>
                      </a:r>
                      <a:r>
                        <a:rPr lang="ru-RU" sz="2400" b="1" dirty="0">
                          <a:latin typeface="Calibri"/>
                          <a:ea typeface="Calibri"/>
                          <a:cs typeface="Times New Roman"/>
                        </a:rPr>
                        <a:t>много или </a:t>
                      </a:r>
                      <a:r>
                        <a:rPr lang="ru-RU" sz="2400" b="1" dirty="0" smtClean="0">
                          <a:latin typeface="Calibri"/>
                          <a:ea typeface="Calibri"/>
                          <a:cs typeface="Times New Roman"/>
                        </a:rPr>
                        <a:t>мало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Любой подросток </a:t>
                      </a: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прекрасно </a:t>
                      </a: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знает о вреде алкоголя. И поэтому он выбирает – пить мало.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Calibri"/>
                          <a:ea typeface="Calibri"/>
                          <a:cs typeface="Times New Roman"/>
                        </a:rPr>
                        <a:t>Пить </a:t>
                      </a:r>
                      <a:r>
                        <a:rPr lang="ru-RU" sz="2400" b="1" dirty="0">
                          <a:latin typeface="Calibri"/>
                          <a:ea typeface="Calibri"/>
                          <a:cs typeface="Times New Roman"/>
                        </a:rPr>
                        <a:t>или не </a:t>
                      </a:r>
                      <a:r>
                        <a:rPr lang="ru-RU" sz="2400" b="1" dirty="0" smtClean="0">
                          <a:latin typeface="Calibri"/>
                          <a:ea typeface="Calibri"/>
                          <a:cs typeface="Times New Roman"/>
                        </a:rPr>
                        <a:t>пить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Если взрослых, </a:t>
                      </a: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соблюдающих </a:t>
                      </a: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трезвость, много, то </a:t>
                      </a:r>
                      <a:r>
                        <a:rPr lang="ru-RU" sz="2400" dirty="0" err="1" smtClean="0">
                          <a:latin typeface="Calibri"/>
                          <a:ea typeface="Calibri"/>
                          <a:cs typeface="Times New Roman"/>
                        </a:rPr>
                        <a:t>большин-ство</a:t>
                      </a: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молодых </a:t>
                      </a: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людей </a:t>
                      </a: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выбирает лучшее – </a:t>
                      </a: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трезвость</a:t>
                      </a: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93651">
                <a:tc>
                  <a:txBody>
                    <a:bodyPr/>
                    <a:lstStyle/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Calibri"/>
                          <a:ea typeface="Calibri"/>
                          <a:cs typeface="Times New Roman"/>
                        </a:rPr>
                        <a:t>Бросить пить, чтобы пить?..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Большинство алкоголиков хотят избавиться от своей болезни. Но для чего? Чтобы научиться пить понемногу…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Calibri"/>
                          <a:ea typeface="Calibri"/>
                          <a:cs typeface="Times New Roman"/>
                        </a:rPr>
                        <a:t>Трезвость – норма жизни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Быть трезвым и не иметь потребности пить – вот признак свободного здорового </a:t>
                      </a:r>
                      <a:r>
                        <a:rPr lang="ru-RU" sz="2400" dirty="0" err="1" smtClean="0">
                          <a:latin typeface="Calibri"/>
                          <a:ea typeface="Calibri"/>
                          <a:cs typeface="Times New Roman"/>
                        </a:rPr>
                        <a:t>челове-ка</a:t>
                      </a: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. Это должно стать нормой.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4643438" y="2564904"/>
            <a:ext cx="1500198" cy="428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Пирамид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2636912"/>
            <a:ext cx="2221580" cy="3857628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1643042" y="2636912"/>
            <a:ext cx="3643338" cy="35719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38416" y="971128"/>
            <a:ext cx="7498080" cy="54102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Исследование проблемы показало, что в современном российском обществе трезвость не является общепринятой  ценностью, но маргинальной.</a:t>
            </a:r>
          </a:p>
          <a:p>
            <a:pPr>
              <a:buNone/>
            </a:pPr>
            <a:r>
              <a:rPr lang="ru-RU" sz="2400" dirty="0" smtClean="0"/>
              <a:t>                                                   Трезвость</a:t>
            </a:r>
          </a:p>
          <a:p>
            <a:pPr>
              <a:buNone/>
            </a:pPr>
            <a:r>
              <a:rPr lang="ru-RU" sz="2400" dirty="0" smtClean="0"/>
              <a:t>                Любовь</a:t>
            </a:r>
          </a:p>
          <a:p>
            <a:pPr>
              <a:buNone/>
            </a:pPr>
            <a:r>
              <a:rPr lang="ru-RU" sz="2400" dirty="0" smtClean="0"/>
              <a:t>         Семья             Успех</a:t>
            </a:r>
          </a:p>
          <a:p>
            <a:pPr>
              <a:buNone/>
            </a:pPr>
            <a:r>
              <a:rPr lang="ru-RU" sz="2400" dirty="0" smtClean="0"/>
              <a:t>           Надежда </a:t>
            </a:r>
          </a:p>
          <a:p>
            <a:pPr>
              <a:buNone/>
            </a:pPr>
            <a:r>
              <a:rPr lang="ru-RU" sz="2400" dirty="0" smtClean="0"/>
              <a:t>    Радость               Доверие</a:t>
            </a:r>
          </a:p>
          <a:p>
            <a:pPr>
              <a:buNone/>
            </a:pPr>
            <a:r>
              <a:rPr lang="ru-RU" sz="2400" dirty="0" smtClean="0"/>
              <a:t>            Родина      Счастье</a:t>
            </a:r>
          </a:p>
          <a:p>
            <a:pPr>
              <a:buNone/>
            </a:pPr>
            <a:r>
              <a:rPr lang="ru-RU" sz="2400" dirty="0" smtClean="0"/>
              <a:t>                   Праздник</a:t>
            </a:r>
            <a:endParaRPr lang="ru-RU" sz="2400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6300192" y="2852936"/>
            <a:ext cx="864096" cy="1456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5357818" y="3643314"/>
            <a:ext cx="1285884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357818" y="4643446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357818" y="5072074"/>
            <a:ext cx="785818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389827397_img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38723" y="0"/>
            <a:ext cx="3905277" cy="292895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2225668"/>
          </a:xfrm>
        </p:spPr>
        <p:txBody>
          <a:bodyPr>
            <a:normAutofit/>
          </a:bodyPr>
          <a:lstStyle/>
          <a:p>
            <a:r>
              <a:rPr lang="ru-RU" dirty="0" smtClean="0"/>
              <a:t>Окна </a:t>
            </a:r>
            <a:r>
              <a:rPr lang="ru-RU" dirty="0" err="1" smtClean="0"/>
              <a:t>Овертона</a:t>
            </a:r>
            <a:r>
              <a:rPr lang="ru-RU" dirty="0" smtClean="0"/>
              <a:t>…</a:t>
            </a:r>
            <a:br>
              <a:rPr lang="ru-RU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3200" dirty="0" smtClean="0"/>
              <a:t>Возможны ли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200" dirty="0" err="1" smtClean="0"/>
              <a:t>Анти-ОкнаОвертона</a:t>
            </a:r>
            <a:r>
              <a:rPr lang="ru-RU" sz="3200" dirty="0" smtClean="0"/>
              <a:t>?</a:t>
            </a:r>
            <a:endParaRPr lang="ru-RU" sz="3200" dirty="0"/>
          </a:p>
        </p:txBody>
      </p:sp>
      <p:pic>
        <p:nvPicPr>
          <p:cNvPr id="4" name="Содержимое 3" descr="4233860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57158" y="2679621"/>
            <a:ext cx="6929486" cy="385452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31640" y="5000636"/>
            <a:ext cx="3744416" cy="13806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1259632" y="1428736"/>
            <a:ext cx="3643338" cy="35719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8456" y="44624"/>
            <a:ext cx="5193824" cy="1143000"/>
          </a:xfrm>
        </p:spPr>
        <p:txBody>
          <a:bodyPr/>
          <a:lstStyle/>
          <a:p>
            <a:r>
              <a:rPr lang="ru-RU" dirty="0" smtClean="0"/>
              <a:t>Роль трезвости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467180"/>
            <a:ext cx="3993648" cy="5058164"/>
          </a:xfrm>
        </p:spPr>
        <p:txBody>
          <a:bodyPr>
            <a:normAutofit/>
          </a:bodyPr>
          <a:lstStyle/>
          <a:p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                Любовь</a:t>
            </a:r>
          </a:p>
          <a:p>
            <a:pPr>
              <a:buNone/>
            </a:pPr>
            <a:r>
              <a:rPr lang="ru-RU" sz="2400" dirty="0" smtClean="0"/>
              <a:t>         Семья             Успех</a:t>
            </a:r>
          </a:p>
          <a:p>
            <a:pPr>
              <a:buNone/>
            </a:pPr>
            <a:r>
              <a:rPr lang="ru-RU" sz="2400" dirty="0" smtClean="0"/>
              <a:t>           Надежда </a:t>
            </a:r>
          </a:p>
          <a:p>
            <a:pPr>
              <a:buNone/>
            </a:pPr>
            <a:r>
              <a:rPr lang="ru-RU" sz="2400" dirty="0" smtClean="0"/>
              <a:t>    Радость               Доверие</a:t>
            </a:r>
          </a:p>
          <a:p>
            <a:pPr>
              <a:buNone/>
            </a:pPr>
            <a:r>
              <a:rPr lang="ru-RU" sz="2400" dirty="0" smtClean="0"/>
              <a:t>            Родина      Счастье</a:t>
            </a:r>
          </a:p>
          <a:p>
            <a:pPr>
              <a:buNone/>
            </a:pPr>
            <a:r>
              <a:rPr lang="ru-RU" sz="2400" dirty="0" smtClean="0"/>
              <a:t>                   Праздник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                 Трезвость</a:t>
            </a:r>
          </a:p>
          <a:p>
            <a:pPr marL="0" indent="0" algn="ctr">
              <a:buNone/>
            </a:pPr>
            <a:r>
              <a:rPr lang="ru-RU" sz="2400" dirty="0" smtClean="0"/>
              <a:t>Это фундамент  (цемент) всех остальных ценностей</a:t>
            </a:r>
            <a:endParaRPr lang="ru-RU" sz="2400" dirty="0"/>
          </a:p>
        </p:txBody>
      </p:sp>
      <p:pic>
        <p:nvPicPr>
          <p:cNvPr id="10" name="Рисунок 9" descr="original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3500438"/>
            <a:ext cx="3714744" cy="2786058"/>
          </a:xfrm>
          <a:prstGeom prst="rect">
            <a:avLst/>
          </a:prstGeom>
        </p:spPr>
      </p:pic>
      <p:pic>
        <p:nvPicPr>
          <p:cNvPr id="12" name="Рисунок 11" descr="ukreplenie-fundament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1357298"/>
            <a:ext cx="3714777" cy="27860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Глава 1. Младшие классы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980728"/>
            <a:ext cx="7498080" cy="5267672"/>
          </a:xfrm>
        </p:spPr>
        <p:txBody>
          <a:bodyPr/>
          <a:lstStyle/>
          <a:p>
            <a:r>
              <a:rPr lang="ru-RU" dirty="0" smtClean="0"/>
              <a:t>Трезвость и </a:t>
            </a:r>
            <a:r>
              <a:rPr lang="ru-RU" dirty="0" err="1" smtClean="0"/>
              <a:t>трезвение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Урок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1772816"/>
            <a:ext cx="6840760" cy="483934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Глава 1. Младшие классы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980728"/>
            <a:ext cx="7498080" cy="5267672"/>
          </a:xfrm>
        </p:spPr>
        <p:txBody>
          <a:bodyPr/>
          <a:lstStyle/>
          <a:p>
            <a:r>
              <a:rPr lang="ru-RU" dirty="0" smtClean="0"/>
              <a:t>От </a:t>
            </a:r>
            <a:r>
              <a:rPr lang="ru-RU" dirty="0" err="1" smtClean="0"/>
              <a:t>прилога</a:t>
            </a:r>
            <a:r>
              <a:rPr lang="ru-RU" dirty="0" smtClean="0"/>
              <a:t> к страсти</a:t>
            </a:r>
          </a:p>
          <a:p>
            <a:endParaRPr lang="ru-RU" dirty="0"/>
          </a:p>
        </p:txBody>
      </p:sp>
      <p:pic>
        <p:nvPicPr>
          <p:cNvPr id="5" name="Рисунок 4" descr="Туктук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1700808"/>
            <a:ext cx="7040846" cy="492859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Глава 1. Младшие классы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980728"/>
            <a:ext cx="7498080" cy="5267672"/>
          </a:xfrm>
        </p:spPr>
        <p:txBody>
          <a:bodyPr/>
          <a:lstStyle/>
          <a:p>
            <a:r>
              <a:rPr lang="ru-RU" sz="2800" dirty="0" smtClean="0"/>
              <a:t>Хам и Ной</a:t>
            </a:r>
          </a:p>
          <a:p>
            <a:endParaRPr lang="ru-RU" dirty="0"/>
          </a:p>
        </p:txBody>
      </p:sp>
      <p:pic>
        <p:nvPicPr>
          <p:cNvPr id="6" name="Рисунок 5" descr="Ной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1700808"/>
            <a:ext cx="7367418" cy="51571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Глава 1. Младшие классы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980728"/>
            <a:ext cx="7498080" cy="5267672"/>
          </a:xfrm>
        </p:spPr>
        <p:txBody>
          <a:bodyPr/>
          <a:lstStyle/>
          <a:p>
            <a:r>
              <a:rPr lang="ru-RU" sz="2800" dirty="0" smtClean="0"/>
              <a:t>Хам и Ной</a:t>
            </a:r>
          </a:p>
          <a:p>
            <a:endParaRPr lang="ru-RU" dirty="0"/>
          </a:p>
        </p:txBody>
      </p:sp>
      <p:pic>
        <p:nvPicPr>
          <p:cNvPr id="5" name="Рисунок 4" descr="Ной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625555"/>
            <a:ext cx="7411173" cy="518782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Глава 2. Средние классы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84784"/>
            <a:ext cx="7498080" cy="4763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6000" baseline="30000" dirty="0" smtClean="0"/>
              <a:t>«Мы – внуки победителей»</a:t>
            </a:r>
          </a:p>
          <a:p>
            <a:pPr>
              <a:buNone/>
            </a:pPr>
            <a:r>
              <a:rPr lang="ru-RU" sz="6000" baseline="30000" dirty="0" smtClean="0"/>
              <a:t>«Что такое </a:t>
            </a:r>
            <a:r>
              <a:rPr lang="ru-RU" sz="6000" baseline="30000" smtClean="0"/>
              <a:t>счастье?»</a:t>
            </a:r>
          </a:p>
          <a:p>
            <a:pPr>
              <a:buNone/>
            </a:pPr>
            <a:r>
              <a:rPr lang="ru-RU" sz="6000" baseline="30000" smtClean="0"/>
              <a:t> </a:t>
            </a:r>
            <a:r>
              <a:rPr lang="ru-RU" sz="6000" baseline="30000" dirty="0" smtClean="0"/>
              <a:t>«Что такое свобода?»</a:t>
            </a:r>
          </a:p>
          <a:p>
            <a:pPr>
              <a:buNone/>
            </a:pPr>
            <a:r>
              <a:rPr lang="ru-RU" sz="6000" baseline="30000" dirty="0" smtClean="0"/>
              <a:t>«Мой жизненный путь»</a:t>
            </a:r>
            <a:endParaRPr lang="ru-RU" sz="6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«Что такое счастье?»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ctr"/>
            <a:r>
              <a:rPr lang="ru-RU" b="1" i="1" dirty="0" smtClean="0"/>
              <a:t>Задачи</a:t>
            </a:r>
            <a:r>
              <a:rPr lang="ru-RU" b="1" i="1" dirty="0" smtClean="0"/>
              <a:t>:</a:t>
            </a:r>
            <a:endParaRPr lang="ru-RU" dirty="0" smtClean="0"/>
          </a:p>
          <a:p>
            <a:pPr fontAlgn="ctr"/>
            <a:r>
              <a:rPr lang="ru-RU" dirty="0" smtClean="0"/>
              <a:t>сформировать у учащихся представление о счастье как состоянии внутреннего мира с собой и близкими, о невозможности вызвать его извне;</a:t>
            </a:r>
          </a:p>
          <a:p>
            <a:pPr fontAlgn="ctr"/>
            <a:r>
              <a:rPr lang="ru-RU" dirty="0" smtClean="0"/>
              <a:t>сформировать у учащихся представление о возможности сохранять счастье в скорбях.</a:t>
            </a:r>
          </a:p>
          <a:p>
            <a:pPr fontAlgn="ctr"/>
            <a:r>
              <a:rPr lang="ru-RU" b="1" i="1" dirty="0" smtClean="0"/>
              <a:t>Ключевые понятия</a:t>
            </a:r>
            <a:r>
              <a:rPr lang="ru-RU" dirty="0" smtClean="0"/>
              <a:t>: счастье, радость, удовольствие, «кайф», «пить с горя».</a:t>
            </a:r>
          </a:p>
          <a:p>
            <a:pPr fontAlgn="ctr"/>
            <a:r>
              <a:rPr lang="ru-RU" b="1" i="1" dirty="0" smtClean="0"/>
              <a:t>Демонстрационные материалы</a:t>
            </a:r>
            <a:r>
              <a:rPr lang="ru-RU" dirty="0" smtClean="0"/>
              <a:t>: видеофильмы о безруком гитаристе Тони </a:t>
            </a:r>
            <a:r>
              <a:rPr lang="ru-RU" dirty="0" err="1" smtClean="0"/>
              <a:t>Меледнесе</a:t>
            </a:r>
            <a:r>
              <a:rPr lang="ru-RU" dirty="0" smtClean="0"/>
              <a:t> и о Нике </a:t>
            </a:r>
            <a:r>
              <a:rPr lang="ru-RU" dirty="0" err="1" smtClean="0"/>
              <a:t>Вучиче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«Что такое свобода?»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ctr"/>
            <a:r>
              <a:rPr lang="ru-RU" b="1" i="1" dirty="0" smtClean="0"/>
              <a:t>Задачи</a:t>
            </a:r>
            <a:r>
              <a:rPr lang="ru-RU" b="1" i="1" dirty="0" smtClean="0"/>
              <a:t>:</a:t>
            </a:r>
            <a:endParaRPr lang="ru-RU" dirty="0" smtClean="0"/>
          </a:p>
          <a:p>
            <a:pPr fontAlgn="ctr"/>
            <a:r>
              <a:rPr lang="ru-RU" dirty="0" smtClean="0"/>
              <a:t>сформировать у учащихся представление о внутренней и внешней свободе;</a:t>
            </a:r>
          </a:p>
          <a:p>
            <a:pPr fontAlgn="ctr"/>
            <a:r>
              <a:rPr lang="ru-RU" dirty="0" smtClean="0"/>
              <a:t>сформировать у учащихся представление о истинной свободе как свободе от страстей;</a:t>
            </a:r>
          </a:p>
          <a:p>
            <a:pPr fontAlgn="ctr"/>
            <a:r>
              <a:rPr lang="ru-RU" dirty="0" smtClean="0"/>
              <a:t>сформировать у учащихся представление о трезвости (душевной и телесной) как условии истинной свободы</a:t>
            </a:r>
            <a:r>
              <a:rPr lang="ru-RU" dirty="0" smtClean="0"/>
              <a:t>.</a:t>
            </a:r>
          </a:p>
          <a:p>
            <a:pPr fontAlgn="ctr"/>
            <a:r>
              <a:rPr lang="ru-RU" b="1" i="1" dirty="0" smtClean="0"/>
              <a:t>Ключевые понятия</a:t>
            </a:r>
            <a:r>
              <a:rPr lang="ru-RU" b="1" dirty="0" smtClean="0"/>
              <a:t>: </a:t>
            </a:r>
            <a:r>
              <a:rPr lang="ru-RU" dirty="0" smtClean="0"/>
              <a:t>свобода внутренняя и внешняя, зависимость, манипулирование человеком, свобода до и после выбора, свобода от страстей.</a:t>
            </a:r>
          </a:p>
          <a:p>
            <a:pPr fontAlgn="ctr"/>
            <a:r>
              <a:rPr lang="ru-RU" b="1" i="1" dirty="0" smtClean="0"/>
              <a:t>Демонстрационные материалы</a:t>
            </a:r>
            <a:r>
              <a:rPr lang="ru-RU" dirty="0" smtClean="0"/>
              <a:t>: видеоролик «Лифт».</a:t>
            </a:r>
          </a:p>
          <a:p>
            <a:pPr fontAlgn="ctr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Глава 3. Старшие классы</a:t>
            </a:r>
            <a:endParaRPr lang="ru-RU" sz="3600" dirty="0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000" baseline="30000" dirty="0" smtClean="0"/>
              <a:t>Информационные тематические стенды</a:t>
            </a:r>
          </a:p>
          <a:p>
            <a:r>
              <a:rPr lang="ru-RU" sz="6000" baseline="30000" dirty="0" smtClean="0"/>
              <a:t>Творческий проект-спектакль</a:t>
            </a:r>
          </a:p>
          <a:p>
            <a:r>
              <a:rPr lang="ru-RU" sz="6000" baseline="30000" dirty="0" smtClean="0"/>
              <a:t>Обучающая игра</a:t>
            </a:r>
          </a:p>
          <a:p>
            <a:endParaRPr lang="ru-RU" sz="6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926226"/>
          </a:xfrm>
        </p:spPr>
        <p:txBody>
          <a:bodyPr/>
          <a:lstStyle/>
          <a:p>
            <a:pPr algn="ctr"/>
            <a:r>
              <a:rPr lang="ru-RU" dirty="0" smtClean="0"/>
              <a:t>Благодарю за внимание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2963</TotalTime>
  <Words>1072</Words>
  <Application>Microsoft Office PowerPoint</Application>
  <PresentationFormat>Экран (4:3)</PresentationFormat>
  <Paragraphs>166</Paragraphs>
  <Slides>25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Солнцестояние</vt:lpstr>
      <vt:lpstr>Учебник трезвости  для воскресных школ</vt:lpstr>
      <vt:lpstr>Содержание</vt:lpstr>
      <vt:lpstr>Содержание</vt:lpstr>
      <vt:lpstr>Содержание</vt:lpstr>
      <vt:lpstr>Содержание</vt:lpstr>
      <vt:lpstr>Современный научный подход</vt:lpstr>
      <vt:lpstr>Что такое трезвость?</vt:lpstr>
      <vt:lpstr>Трезвость – добродетель</vt:lpstr>
      <vt:lpstr>Трезвость – добродетель</vt:lpstr>
      <vt:lpstr>Современный научный подход</vt:lpstr>
      <vt:lpstr>Современный научный подход</vt:lpstr>
      <vt:lpstr>Современный научный подход</vt:lpstr>
      <vt:lpstr>Слайд 13</vt:lpstr>
      <vt:lpstr>Слайд 14</vt:lpstr>
      <vt:lpstr>Окна Овертона…  Возможны ли Анти-ОкнаОвертона?</vt:lpstr>
      <vt:lpstr>Роль трезвости</vt:lpstr>
      <vt:lpstr>Глава 1. Младшие классы</vt:lpstr>
      <vt:lpstr>Глава 1. Младшие классы</vt:lpstr>
      <vt:lpstr>Глава 1. Младшие классы</vt:lpstr>
      <vt:lpstr>Глава 1. Младшие классы</vt:lpstr>
      <vt:lpstr>Глава 2. Средние классы</vt:lpstr>
      <vt:lpstr>«Что такое счастье?»</vt:lpstr>
      <vt:lpstr>«Что такое свобода?»</vt:lpstr>
      <vt:lpstr>Глава 3. Старшие классы</vt:lpstr>
      <vt:lpstr>Благодарю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«Трезвый город»</dc:title>
  <dc:creator>Папа</dc:creator>
  <cp:lastModifiedBy>Пользователь Windows</cp:lastModifiedBy>
  <cp:revision>88</cp:revision>
  <dcterms:created xsi:type="dcterms:W3CDTF">2015-03-25T19:01:54Z</dcterms:created>
  <dcterms:modified xsi:type="dcterms:W3CDTF">2020-03-26T22:24:02Z</dcterms:modified>
</cp:coreProperties>
</file>