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60" r:id="rId5"/>
    <p:sldId id="287" r:id="rId6"/>
    <p:sldId id="264" r:id="rId7"/>
    <p:sldId id="268" r:id="rId8"/>
    <p:sldId id="269" r:id="rId9"/>
    <p:sldId id="265" r:id="rId10"/>
    <p:sldId id="266" r:id="rId11"/>
    <p:sldId id="270" r:id="rId12"/>
    <p:sldId id="261" r:id="rId13"/>
    <p:sldId id="272" r:id="rId14"/>
    <p:sldId id="273" r:id="rId15"/>
    <p:sldId id="274" r:id="rId16"/>
    <p:sldId id="271" r:id="rId17"/>
    <p:sldId id="259" r:id="rId18"/>
    <p:sldId id="279" r:id="rId19"/>
    <p:sldId id="282" r:id="rId20"/>
    <p:sldId id="276" r:id="rId21"/>
    <p:sldId id="283" r:id="rId22"/>
    <p:sldId id="292" r:id="rId23"/>
    <p:sldId id="277" r:id="rId24"/>
    <p:sldId id="288" r:id="rId25"/>
    <p:sldId id="284" r:id="rId26"/>
    <p:sldId id="286" r:id="rId27"/>
    <p:sldId id="285" r:id="rId28"/>
    <p:sldId id="275" r:id="rId29"/>
    <p:sldId id="280" r:id="rId30"/>
    <p:sldId id="281" r:id="rId31"/>
    <p:sldId id="290" r:id="rId32"/>
    <p:sldId id="291" r:id="rId33"/>
    <p:sldId id="289" r:id="rId34"/>
    <p:sldId id="262" r:id="rId35"/>
    <p:sldId id="295" r:id="rId36"/>
    <p:sldId id="296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DC3BE-EA0C-417A-ADF2-55AAD59128E2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D955F-73C5-4A2B-9EE2-7CB75141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47132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от акцизов.</a:t>
            </a:r>
            <a:r>
              <a:rPr lang="ru-RU" baseline="0" dirty="0" smtClean="0"/>
              <a:t> В потерях указано две цифры, поскольку имеются две разных оценки. Если нужны ссылки на исследования, пришлю.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E933FE6-0611-4006-B5FC-AB0679547E5F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743CCEC-E21D-4ED0-8E44-41883CFC0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1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6.png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6.png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20.jpeg"/><Relationship Id="rId5" Type="http://schemas.openxmlformats.org/officeDocument/2006/relationships/image" Target="../media/image9.jpeg"/><Relationship Id="rId10" Type="http://schemas.openxmlformats.org/officeDocument/2006/relationships/image" Target="../media/image19.jpeg"/><Relationship Id="rId4" Type="http://schemas.openxmlformats.org/officeDocument/2006/relationships/image" Target="../media/image14.jpeg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8;&#1088;&#1077;&#1079;&#1074;&#1077;&#1085;&#1080;&#1077;\9%20&#1084;&#1072;&#1103;\&#1069;&#1082;&#1086;&#1085;&#1086;&#1084;%20&#1074;&#1086;&#1081;&#1085;&#1072;\&#1059;&#1082;&#1088;&#1072;&#1080;&#1085;&#1089;&#1082;&#1080;&#1077;%20&#1084;&#1077;&#1090;&#1086;&#1076;&#1099;%20&#1072;&#1075;&#1080;&#1090;&#1072;&#1094;&#1080;&#1080;%20&#1087;&#1091;&#1075;&#1072;&#1102;&#1090;%20&#1077;&#1074;&#1088;&#1086;&#1087;&#1077;&#1081;&#1094;&#1077;&#1074;%20(1)%20(online-video-cutter.com).mp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8;&#1088;&#1077;&#1079;&#1074;&#1077;&#1085;&#1080;&#1077;\9%20&#1084;&#1072;&#1103;\&#1060;&#1088;&#1086;&#1085;&#1090;&#1086;&#1074;&#1099;&#1077;%20&#1089;&#1090;&#1086;%20&#1075;&#1088;&#1072;&#1084;&#1084;%20&#1073;&#1086;&#1083;.mp4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8;&#1088;&#1077;&#1079;&#1074;&#1077;&#1085;&#1080;&#1077;\9%20&#1084;&#1072;&#1103;\conformism-lift.avi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530347"/>
            <a:ext cx="8229600" cy="1470025"/>
          </a:xfrm>
        </p:spPr>
        <p:txBody>
          <a:bodyPr>
            <a:noAutofit/>
          </a:bodyPr>
          <a:lstStyle/>
          <a:p>
            <a:r>
              <a:rPr lang="ru-RU" sz="6000" dirty="0" smtClean="0"/>
              <a:t>Мы внуки победителей</a:t>
            </a:r>
            <a:endParaRPr lang="ru-RU" sz="6000" dirty="0"/>
          </a:p>
        </p:txBody>
      </p:sp>
      <p:pic>
        <p:nvPicPr>
          <p:cNvPr id="4" name="Содержимое 4" descr="50fa398c6c5bbddc9a759b6b2efaeda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209470" y="3285249"/>
            <a:ext cx="4648546" cy="328702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dirty="0" smtClean="0"/>
              <a:t>Виды войн</a:t>
            </a:r>
            <a:endParaRPr lang="ru-RU" sz="8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3952896"/>
          </a:xfrm>
        </p:spPr>
        <p:txBody>
          <a:bodyPr>
            <a:normAutofit lnSpcReduction="10000"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Горячие войны</a:t>
            </a:r>
          </a:p>
          <a:p>
            <a:r>
              <a:rPr lang="ru-RU" sz="4800" dirty="0" smtClean="0">
                <a:solidFill>
                  <a:srgbClr val="FF0000"/>
                </a:solidFill>
              </a:rPr>
              <a:t>Экономические войны</a:t>
            </a:r>
          </a:p>
          <a:p>
            <a:r>
              <a:rPr lang="ru-RU" sz="4800" dirty="0" smtClean="0">
                <a:solidFill>
                  <a:srgbClr val="FF0000"/>
                </a:solidFill>
              </a:rPr>
              <a:t>«Химические» </a:t>
            </a:r>
            <a:r>
              <a:rPr lang="ru-RU" sz="3000" dirty="0" smtClean="0">
                <a:solidFill>
                  <a:srgbClr val="FF0000"/>
                </a:solidFill>
              </a:rPr>
              <a:t>(алкогольно-табачные и наркотические) </a:t>
            </a:r>
            <a:r>
              <a:rPr lang="ru-RU" sz="4800" dirty="0" smtClean="0">
                <a:solidFill>
                  <a:srgbClr val="FF0000"/>
                </a:solidFill>
              </a:rPr>
              <a:t>войны</a:t>
            </a:r>
          </a:p>
          <a:p>
            <a:r>
              <a:rPr lang="ru-RU" sz="4800" dirty="0" smtClean="0">
                <a:solidFill>
                  <a:srgbClr val="FF0000"/>
                </a:solidFill>
              </a:rPr>
              <a:t>Информационные войны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42852"/>
            <a:ext cx="7772400" cy="857256"/>
          </a:xfrm>
        </p:spPr>
        <p:txBody>
          <a:bodyPr>
            <a:normAutofit fontScale="90000"/>
          </a:bodyPr>
          <a:lstStyle/>
          <a:p>
            <a:pPr algn="r"/>
            <a:r>
              <a:rPr lang="ru-RU" sz="5400" dirty="0" smtClean="0"/>
              <a:t>Виды войн</a:t>
            </a:r>
            <a:endParaRPr lang="ru-RU" sz="5400" dirty="0"/>
          </a:p>
        </p:txBody>
      </p:sp>
      <p:pic>
        <p:nvPicPr>
          <p:cNvPr id="9" name="Содержимое 8" descr="Экономическая фойна.jpe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786314" y="1071545"/>
            <a:ext cx="3870409" cy="2576373"/>
          </a:xfrm>
        </p:spPr>
      </p:pic>
      <p:pic>
        <p:nvPicPr>
          <p:cNvPr id="8" name="Содержимое 7" descr="bb7206ccc9b57eba93b81ce714d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05012" y="285728"/>
            <a:ext cx="3944697" cy="2889940"/>
          </a:xfrm>
        </p:spPr>
      </p:pic>
      <p:pic>
        <p:nvPicPr>
          <p:cNvPr id="11" name="Рисунок 10" descr="Пиво оружи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3286124"/>
            <a:ext cx="4000528" cy="3348656"/>
          </a:xfrm>
          <a:prstGeom prst="rect">
            <a:avLst/>
          </a:prstGeom>
        </p:spPr>
      </p:pic>
      <p:pic>
        <p:nvPicPr>
          <p:cNvPr id="12" name="Рисунок 11" descr="Телевизор зомбирует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7686" y="3714752"/>
            <a:ext cx="4215384" cy="2944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309673"/>
            <a:ext cx="3900502" cy="520066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1414"/>
            <a:ext cx="77724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Горячие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447800"/>
            <a:ext cx="8401080" cy="4572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Самые быстрые</a:t>
            </a:r>
          </a:p>
          <a:p>
            <a:r>
              <a:rPr lang="ru-RU" sz="3200" dirty="0" smtClean="0"/>
              <a:t>Самые затратные</a:t>
            </a:r>
          </a:p>
          <a:p>
            <a:r>
              <a:rPr lang="ru-RU" sz="3200" dirty="0" smtClean="0"/>
              <a:t>Вызывают мощное </a:t>
            </a:r>
            <a:br>
              <a:rPr lang="ru-RU" sz="3200" dirty="0" smtClean="0"/>
            </a:br>
            <a:r>
              <a:rPr lang="ru-RU" sz="3200" dirty="0" smtClean="0"/>
              <a:t>сопротивление</a:t>
            </a:r>
            <a:br>
              <a:rPr lang="ru-RU" sz="3200" dirty="0" smtClean="0"/>
            </a:br>
            <a:r>
              <a:rPr lang="ru-RU" sz="3200" dirty="0" smtClean="0"/>
              <a:t>и сплочение народа</a:t>
            </a:r>
          </a:p>
          <a:p>
            <a:r>
              <a:rPr lang="ru-RU" sz="3200" dirty="0" smtClean="0"/>
              <a:t>Даже при внешней </a:t>
            </a:r>
            <a:br>
              <a:rPr lang="ru-RU" sz="3200" dirty="0" smtClean="0"/>
            </a:br>
            <a:r>
              <a:rPr lang="ru-RU" sz="3200" dirty="0" smtClean="0"/>
              <a:t>победе остаются </a:t>
            </a:r>
            <a:br>
              <a:rPr lang="ru-RU" sz="3200" dirty="0" smtClean="0"/>
            </a:br>
            <a:r>
              <a:rPr lang="ru-RU" sz="3200" dirty="0" smtClean="0"/>
              <a:t>проблемы 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8" name="Содержимое 8" descr="Экономическая фойна.jpe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39552" y="1071545"/>
            <a:ext cx="8117171" cy="54032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4645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714356"/>
            <a:ext cx="2571768" cy="2798083"/>
          </a:xfrm>
          <a:prstGeom prst="rect">
            <a:avLst/>
          </a:prstGeom>
        </p:spPr>
      </p:pic>
      <p:pic>
        <p:nvPicPr>
          <p:cNvPr id="6" name="Рисунок 5" descr="4algvota8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857232"/>
            <a:ext cx="1747574" cy="2643206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3357554" y="1428736"/>
            <a:ext cx="2428892" cy="142876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57188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8860" y="857232"/>
            <a:ext cx="806037" cy="928694"/>
          </a:xfrm>
          <a:prstGeom prst="rect">
            <a:avLst/>
          </a:prstGeom>
        </p:spPr>
      </p:pic>
      <p:pic>
        <p:nvPicPr>
          <p:cNvPr id="14" name="Рисунок 13" descr="post-21504007-0-02180300-141654172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8" y="2571744"/>
            <a:ext cx="708308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714356"/>
            <a:ext cx="2571768" cy="2798083"/>
          </a:xfrm>
          <a:prstGeom prst="rect">
            <a:avLst/>
          </a:prstGeom>
        </p:spPr>
      </p:pic>
      <p:pic>
        <p:nvPicPr>
          <p:cNvPr id="6" name="Рисунок 5" descr="4algvota8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857232"/>
            <a:ext cx="1747574" cy="2643206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3571868" y="1500174"/>
            <a:ext cx="2071702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57188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2500306"/>
            <a:ext cx="806037" cy="928694"/>
          </a:xfrm>
          <a:prstGeom prst="rect">
            <a:avLst/>
          </a:prstGeom>
        </p:spPr>
      </p:pic>
      <p:pic>
        <p:nvPicPr>
          <p:cNvPr id="12" name="Рисунок 11" descr="JbzvTT0qy_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43570" y="928670"/>
            <a:ext cx="716746" cy="857256"/>
          </a:xfrm>
          <a:prstGeom prst="rect">
            <a:avLst/>
          </a:prstGeom>
        </p:spPr>
      </p:pic>
      <p:pic>
        <p:nvPicPr>
          <p:cNvPr id="14" name="Рисунок 13" descr="post-21504007-0-02180300-141654172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43174" y="1000108"/>
            <a:ext cx="708308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714356"/>
            <a:ext cx="2571768" cy="2798083"/>
          </a:xfrm>
          <a:prstGeom prst="rect">
            <a:avLst/>
          </a:prstGeom>
        </p:spPr>
      </p:pic>
      <p:pic>
        <p:nvPicPr>
          <p:cNvPr id="6" name="Рисунок 5" descr="4algvota8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857232"/>
            <a:ext cx="1747574" cy="2643206"/>
          </a:xfrm>
          <a:prstGeom prst="rect">
            <a:avLst/>
          </a:prstGeom>
        </p:spPr>
      </p:pic>
      <p:pic>
        <p:nvPicPr>
          <p:cNvPr id="12" name="Рисунок 11" descr="JbzvTT0qy_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3174" y="1000108"/>
            <a:ext cx="716746" cy="857256"/>
          </a:xfrm>
          <a:prstGeom prst="rect">
            <a:avLst/>
          </a:prstGeom>
        </p:spPr>
      </p:pic>
      <p:pic>
        <p:nvPicPr>
          <p:cNvPr id="14" name="Рисунок 13" descr="post-21504007-0-02180300-141654172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72132" y="1142984"/>
            <a:ext cx="708308" cy="857256"/>
          </a:xfrm>
          <a:prstGeom prst="rect">
            <a:avLst/>
          </a:prstGeom>
        </p:spPr>
      </p:pic>
      <p:pic>
        <p:nvPicPr>
          <p:cNvPr id="9" name="Рисунок 8" descr="57188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43174" y="2500306"/>
            <a:ext cx="806037" cy="928694"/>
          </a:xfrm>
          <a:prstGeom prst="rect">
            <a:avLst/>
          </a:prstGeom>
        </p:spPr>
      </p:pic>
      <p:pic>
        <p:nvPicPr>
          <p:cNvPr id="13" name="Рисунок 12" descr="img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43240" y="4143380"/>
            <a:ext cx="3071802" cy="2303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714356"/>
            <a:ext cx="2571768" cy="2798083"/>
          </a:xfrm>
          <a:prstGeom prst="rect">
            <a:avLst/>
          </a:prstGeom>
        </p:spPr>
      </p:pic>
      <p:pic>
        <p:nvPicPr>
          <p:cNvPr id="5" name="Рисунок 4" descr="krestxjanin_17_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4214818"/>
            <a:ext cx="1736834" cy="2515133"/>
          </a:xfrm>
          <a:prstGeom prst="rect">
            <a:avLst/>
          </a:prstGeom>
        </p:spPr>
      </p:pic>
      <p:pic>
        <p:nvPicPr>
          <p:cNvPr id="6" name="Рисунок 5" descr="4algvota8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857232"/>
            <a:ext cx="1747574" cy="2643206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3357554" y="1714488"/>
            <a:ext cx="2357454" cy="107157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57188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28860" y="857232"/>
            <a:ext cx="806037" cy="928694"/>
          </a:xfrm>
          <a:prstGeom prst="rect">
            <a:avLst/>
          </a:prstGeom>
        </p:spPr>
      </p:pic>
      <p:pic>
        <p:nvPicPr>
          <p:cNvPr id="14" name="Рисунок 13" descr="post-21504007-0-02180300-141654172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5008" y="2571744"/>
            <a:ext cx="708308" cy="857256"/>
          </a:xfrm>
          <a:prstGeom prst="rect">
            <a:avLst/>
          </a:prstGeom>
        </p:spPr>
      </p:pic>
      <p:pic>
        <p:nvPicPr>
          <p:cNvPr id="17" name="Рисунок 16" descr="57188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1670" y="4286256"/>
            <a:ext cx="806037" cy="928694"/>
          </a:xfrm>
          <a:prstGeom prst="rect">
            <a:avLst/>
          </a:prstGeom>
        </p:spPr>
      </p:pic>
      <p:cxnSp>
        <p:nvCxnSpPr>
          <p:cNvPr id="23" name="Прямая со стрелкой 22"/>
          <p:cNvCxnSpPr>
            <a:stCxn id="17" idx="3"/>
          </p:cNvCxnSpPr>
          <p:nvPr/>
        </p:nvCxnSpPr>
        <p:spPr>
          <a:xfrm flipV="1">
            <a:off x="2877707" y="3286124"/>
            <a:ext cx="2837301" cy="1464479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 descr="orange-question-mark-clipart-RTG8MrzTL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86182" y="2405110"/>
            <a:ext cx="990563" cy="1238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714356"/>
            <a:ext cx="2571768" cy="2798083"/>
          </a:xfrm>
          <a:prstGeom prst="rect">
            <a:avLst/>
          </a:prstGeom>
        </p:spPr>
      </p:pic>
      <p:pic>
        <p:nvPicPr>
          <p:cNvPr id="4" name="Рисунок 3" descr="kuzne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4000504"/>
            <a:ext cx="2714620" cy="2714620"/>
          </a:xfrm>
          <a:prstGeom prst="rect">
            <a:avLst/>
          </a:prstGeom>
        </p:spPr>
      </p:pic>
      <p:pic>
        <p:nvPicPr>
          <p:cNvPr id="5" name="Рисунок 4" descr="krestxjanin_17_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4214818"/>
            <a:ext cx="1736834" cy="2515133"/>
          </a:xfrm>
          <a:prstGeom prst="rect">
            <a:avLst/>
          </a:prstGeom>
        </p:spPr>
      </p:pic>
      <p:pic>
        <p:nvPicPr>
          <p:cNvPr id="6" name="Рисунок 5" descr="4algvota8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48" y="857232"/>
            <a:ext cx="1747574" cy="2643206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2928926" y="4714884"/>
            <a:ext cx="3071834" cy="35719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57188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8860" y="857232"/>
            <a:ext cx="806037" cy="928694"/>
          </a:xfrm>
          <a:prstGeom prst="rect">
            <a:avLst/>
          </a:prstGeom>
        </p:spPr>
      </p:pic>
      <p:pic>
        <p:nvPicPr>
          <p:cNvPr id="17" name="Рисунок 16" descr="57188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00694" y="2500306"/>
            <a:ext cx="806037" cy="928694"/>
          </a:xfrm>
          <a:prstGeom prst="rect">
            <a:avLst/>
          </a:prstGeom>
        </p:spPr>
      </p:pic>
      <p:pic>
        <p:nvPicPr>
          <p:cNvPr id="18" name="Рисунок 17" descr="JbzvTT0qy_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72198" y="4071942"/>
            <a:ext cx="716746" cy="857256"/>
          </a:xfrm>
          <a:prstGeom prst="rect">
            <a:avLst/>
          </a:prstGeom>
        </p:spPr>
      </p:pic>
      <p:pic>
        <p:nvPicPr>
          <p:cNvPr id="19" name="Рисунок 18" descr="post-21504007-0-02180300-141654172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14546" y="5643578"/>
            <a:ext cx="653213" cy="790575"/>
          </a:xfrm>
          <a:prstGeom prst="rect">
            <a:avLst/>
          </a:prstGeom>
        </p:spPr>
      </p:pic>
      <p:pic>
        <p:nvPicPr>
          <p:cNvPr id="21" name="Рисунок 20" descr="JbzvTT0qy_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00760" y="1000108"/>
            <a:ext cx="716746" cy="857256"/>
          </a:xfrm>
          <a:prstGeom prst="rect">
            <a:avLst/>
          </a:prstGeom>
        </p:spPr>
      </p:pic>
      <p:pic>
        <p:nvPicPr>
          <p:cNvPr id="23" name="Рисунок 22" descr="post-21504007-0-02180300-141654172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14546" y="4643446"/>
            <a:ext cx="653213" cy="790575"/>
          </a:xfrm>
          <a:prstGeom prst="rect">
            <a:avLst/>
          </a:prstGeom>
        </p:spPr>
      </p:pic>
      <p:pic>
        <p:nvPicPr>
          <p:cNvPr id="24" name="Рисунок 23" descr="JbzvTT0qy_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57884" y="5214950"/>
            <a:ext cx="716746" cy="857256"/>
          </a:xfrm>
          <a:prstGeom prst="rect">
            <a:avLst/>
          </a:prstGeom>
        </p:spPr>
      </p:pic>
      <p:cxnSp>
        <p:nvCxnSpPr>
          <p:cNvPr id="26" name="Прямая со стрелкой 25"/>
          <p:cNvCxnSpPr/>
          <p:nvPr/>
        </p:nvCxnSpPr>
        <p:spPr>
          <a:xfrm flipV="1">
            <a:off x="3000364" y="5715016"/>
            <a:ext cx="2643206" cy="285752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714356"/>
            <a:ext cx="2571768" cy="2798083"/>
          </a:xfrm>
          <a:prstGeom prst="rect">
            <a:avLst/>
          </a:prstGeom>
        </p:spPr>
      </p:pic>
      <p:pic>
        <p:nvPicPr>
          <p:cNvPr id="4" name="Рисунок 3" descr="kuzne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4000504"/>
            <a:ext cx="2714620" cy="2714620"/>
          </a:xfrm>
          <a:prstGeom prst="rect">
            <a:avLst/>
          </a:prstGeom>
        </p:spPr>
      </p:pic>
      <p:pic>
        <p:nvPicPr>
          <p:cNvPr id="5" name="Рисунок 4" descr="krestxjanin_17_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4214818"/>
            <a:ext cx="1736834" cy="2515133"/>
          </a:xfrm>
          <a:prstGeom prst="rect">
            <a:avLst/>
          </a:prstGeom>
        </p:spPr>
      </p:pic>
      <p:pic>
        <p:nvPicPr>
          <p:cNvPr id="6" name="Рисунок 5" descr="4algvota8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48" y="857232"/>
            <a:ext cx="1747574" cy="2643206"/>
          </a:xfrm>
          <a:prstGeom prst="rect">
            <a:avLst/>
          </a:prstGeom>
        </p:spPr>
      </p:pic>
      <p:pic>
        <p:nvPicPr>
          <p:cNvPr id="11" name="Рисунок 10" descr="57188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8860" y="857232"/>
            <a:ext cx="806037" cy="928694"/>
          </a:xfrm>
          <a:prstGeom prst="rect">
            <a:avLst/>
          </a:prstGeom>
        </p:spPr>
      </p:pic>
      <p:pic>
        <p:nvPicPr>
          <p:cNvPr id="18" name="Рисунок 17" descr="JbzvTT0qy_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3108" y="5643578"/>
            <a:ext cx="716746" cy="857256"/>
          </a:xfrm>
          <a:prstGeom prst="rect">
            <a:avLst/>
          </a:prstGeom>
        </p:spPr>
      </p:pic>
      <p:pic>
        <p:nvPicPr>
          <p:cNvPr id="19" name="Рисунок 18" descr="post-21504007-0-02180300-141654172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86446" y="4281499"/>
            <a:ext cx="653213" cy="790575"/>
          </a:xfrm>
          <a:prstGeom prst="rect">
            <a:avLst/>
          </a:prstGeom>
        </p:spPr>
      </p:pic>
      <p:pic>
        <p:nvPicPr>
          <p:cNvPr id="21" name="Рисунок 20" descr="JbzvTT0qy_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00760" y="1000108"/>
            <a:ext cx="716746" cy="857256"/>
          </a:xfrm>
          <a:prstGeom prst="rect">
            <a:avLst/>
          </a:prstGeom>
        </p:spPr>
      </p:pic>
      <p:cxnSp>
        <p:nvCxnSpPr>
          <p:cNvPr id="14" name="Прямая со стрелкой 13"/>
          <p:cNvCxnSpPr/>
          <p:nvPr/>
        </p:nvCxnSpPr>
        <p:spPr>
          <a:xfrm>
            <a:off x="3357554" y="1500174"/>
            <a:ext cx="2500330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 descr="img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00430" y="4929198"/>
            <a:ext cx="2214578" cy="1660933"/>
          </a:xfrm>
          <a:prstGeom prst="rect">
            <a:avLst/>
          </a:prstGeom>
        </p:spPr>
      </p:pic>
      <p:pic>
        <p:nvPicPr>
          <p:cNvPr id="22" name="Рисунок 21" descr="hqdefault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29058" y="2000240"/>
            <a:ext cx="1235084" cy="1143008"/>
          </a:xfrm>
          <a:prstGeom prst="rect">
            <a:avLst/>
          </a:prstGeom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4143372" y="1214422"/>
            <a:ext cx="642942" cy="571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4179091" y="1250141"/>
            <a:ext cx="571504" cy="5000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 descr="post-21504007-0-02180300-141654172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57884" y="5286388"/>
            <a:ext cx="653213" cy="790575"/>
          </a:xfrm>
          <a:prstGeom prst="rect">
            <a:avLst/>
          </a:prstGeom>
        </p:spPr>
      </p:pic>
      <p:pic>
        <p:nvPicPr>
          <p:cNvPr id="28" name="Рисунок 27" descr="JbzvTT0qy_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3108" y="4643446"/>
            <a:ext cx="716746" cy="857256"/>
          </a:xfrm>
          <a:prstGeom prst="rect">
            <a:avLst/>
          </a:prstGeom>
        </p:spPr>
      </p:pic>
      <p:cxnSp>
        <p:nvCxnSpPr>
          <p:cNvPr id="29" name="Прямая со стрелкой 28"/>
          <p:cNvCxnSpPr/>
          <p:nvPr/>
        </p:nvCxnSpPr>
        <p:spPr>
          <a:xfrm>
            <a:off x="3143240" y="4786322"/>
            <a:ext cx="2500330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 descr="i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500430" y="1928802"/>
            <a:ext cx="2000264" cy="1498456"/>
          </a:xfrm>
          <a:prstGeom prst="rect">
            <a:avLst/>
          </a:prstGeom>
        </p:spPr>
      </p:pic>
      <p:cxnSp>
        <p:nvCxnSpPr>
          <p:cNvPr id="31" name="Прямая со стрелкой 30"/>
          <p:cNvCxnSpPr/>
          <p:nvPr/>
        </p:nvCxnSpPr>
        <p:spPr>
          <a:xfrm>
            <a:off x="5143504" y="3500438"/>
            <a:ext cx="785818" cy="71438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285860"/>
            <a:ext cx="8543956" cy="4733940"/>
          </a:xfrm>
        </p:spPr>
        <p:txBody>
          <a:bodyPr>
            <a:normAutofit/>
          </a:bodyPr>
          <a:lstStyle/>
          <a:p>
            <a:endParaRPr lang="ru-RU" sz="3200" dirty="0"/>
          </a:p>
        </p:txBody>
      </p:sp>
      <p:pic>
        <p:nvPicPr>
          <p:cNvPr id="4" name="Рисунок 3" descr="1443684402_755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1214422"/>
            <a:ext cx="5856292" cy="5111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30" name="Рисунок 29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428736"/>
            <a:ext cx="2000264" cy="1498456"/>
          </a:xfrm>
          <a:prstGeom prst="rect">
            <a:avLst/>
          </a:prstGeom>
        </p:spPr>
      </p:pic>
      <p:pic>
        <p:nvPicPr>
          <p:cNvPr id="23" name="Рисунок 22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4572008"/>
            <a:ext cx="2000264" cy="1498456"/>
          </a:xfrm>
          <a:prstGeom prst="rect">
            <a:avLst/>
          </a:prstGeom>
        </p:spPr>
      </p:pic>
      <p:pic>
        <p:nvPicPr>
          <p:cNvPr id="25" name="Рисунок 24" descr="post-21504007-0-02180300-141654172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2428868"/>
            <a:ext cx="653213" cy="790575"/>
          </a:xfrm>
          <a:prstGeom prst="rect">
            <a:avLst/>
          </a:prstGeom>
        </p:spPr>
      </p:pic>
      <p:pic>
        <p:nvPicPr>
          <p:cNvPr id="32" name="Рисунок 31" descr="vector-heavy-industries-plant-material_728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1285860"/>
            <a:ext cx="2552697" cy="1614805"/>
          </a:xfrm>
          <a:prstGeom prst="rect">
            <a:avLst/>
          </a:prstGeom>
        </p:spPr>
      </p:pic>
      <p:pic>
        <p:nvPicPr>
          <p:cNvPr id="19" name="Рисунок 18" descr="post-21504007-0-02180300-141654172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142984"/>
            <a:ext cx="653213" cy="790575"/>
          </a:xfrm>
          <a:prstGeom prst="rect">
            <a:avLst/>
          </a:prstGeom>
        </p:spPr>
      </p:pic>
      <p:pic>
        <p:nvPicPr>
          <p:cNvPr id="33" name="Рисунок 32" descr="post-21504007-0-02180300-141654172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5572140"/>
            <a:ext cx="653213" cy="790575"/>
          </a:xfrm>
          <a:prstGeom prst="rect">
            <a:avLst/>
          </a:prstGeom>
        </p:spPr>
      </p:pic>
      <p:pic>
        <p:nvPicPr>
          <p:cNvPr id="34" name="Рисунок 33" descr="vector-heavy-industries-plant-material_728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2" y="4500570"/>
            <a:ext cx="2552697" cy="1614805"/>
          </a:xfrm>
          <a:prstGeom prst="rect">
            <a:avLst/>
          </a:prstGeom>
        </p:spPr>
      </p:pic>
      <p:pic>
        <p:nvPicPr>
          <p:cNvPr id="35" name="Рисунок 34" descr="consum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5206" y="1714488"/>
            <a:ext cx="1550799" cy="1151109"/>
          </a:xfrm>
          <a:prstGeom prst="rect">
            <a:avLst/>
          </a:prstGeom>
        </p:spPr>
      </p:pic>
      <p:cxnSp>
        <p:nvCxnSpPr>
          <p:cNvPr id="31" name="Прямая со стрелкой 30"/>
          <p:cNvCxnSpPr/>
          <p:nvPr/>
        </p:nvCxnSpPr>
        <p:spPr>
          <a:xfrm>
            <a:off x="6072198" y="2285992"/>
            <a:ext cx="1571636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2857488" y="2071678"/>
            <a:ext cx="500066" cy="21585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2786050" y="4643446"/>
            <a:ext cx="4071966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3714744" y="3643314"/>
            <a:ext cx="5072098" cy="35719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 descr="consum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2928934"/>
            <a:ext cx="1550799" cy="1151109"/>
          </a:xfrm>
          <a:prstGeom prst="rect">
            <a:avLst/>
          </a:prstGeom>
        </p:spPr>
      </p:pic>
      <p:cxnSp>
        <p:nvCxnSpPr>
          <p:cNvPr id="50" name="Прямая со стрелкой 49"/>
          <p:cNvCxnSpPr/>
          <p:nvPr/>
        </p:nvCxnSpPr>
        <p:spPr>
          <a:xfrm rot="5400000">
            <a:off x="5143504" y="2928934"/>
            <a:ext cx="428628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Рисунок 52" descr="post-21504007-0-02180300-141654172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1285860"/>
            <a:ext cx="653213" cy="790575"/>
          </a:xfrm>
          <a:prstGeom prst="rect">
            <a:avLst/>
          </a:prstGeom>
        </p:spPr>
      </p:pic>
      <p:cxnSp>
        <p:nvCxnSpPr>
          <p:cNvPr id="44" name="Прямая со стрелкой 43"/>
          <p:cNvCxnSpPr/>
          <p:nvPr/>
        </p:nvCxnSpPr>
        <p:spPr>
          <a:xfrm>
            <a:off x="5715008" y="3714752"/>
            <a:ext cx="2071702" cy="571504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59" idx="0"/>
          </p:cNvCxnSpPr>
          <p:nvPr/>
        </p:nvCxnSpPr>
        <p:spPr>
          <a:xfrm rot="16200000" flipH="1">
            <a:off x="7378509" y="3122820"/>
            <a:ext cx="1714512" cy="755235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Рисунок 57" descr="post-21504007-0-02180300-141654172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3834" y="4214818"/>
            <a:ext cx="653213" cy="790575"/>
          </a:xfrm>
          <a:prstGeom prst="rect">
            <a:avLst/>
          </a:prstGeom>
        </p:spPr>
      </p:pic>
      <p:pic>
        <p:nvPicPr>
          <p:cNvPr id="59" name="Рисунок 58" descr="post-21504007-0-02180300-141654172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6776" y="4357694"/>
            <a:ext cx="653213" cy="79057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2714612" y="6215082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Где производство, там и деньги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W-041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928670"/>
            <a:ext cx="5445319" cy="40088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4429132"/>
            <a:ext cx="285752" cy="100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14810" y="4429132"/>
            <a:ext cx="285752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2214554"/>
            <a:ext cx="142876" cy="221457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2714620"/>
            <a:ext cx="71438" cy="17145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14348" y="1285860"/>
            <a:ext cx="471490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>
              <a:latin typeface="+mj-lt"/>
            </a:endParaRPr>
          </a:p>
          <a:p>
            <a:endParaRPr lang="ru-RU" sz="4800" dirty="0" smtClean="0">
              <a:latin typeface="+mj-lt"/>
            </a:endParaRPr>
          </a:p>
          <a:p>
            <a:r>
              <a:rPr lang="ru-RU" sz="2000" dirty="0" smtClean="0">
                <a:solidFill>
                  <a:srgbClr val="00B0F0"/>
                </a:solidFill>
                <a:latin typeface="+mj-lt"/>
              </a:rPr>
              <a:t>20 см</a:t>
            </a:r>
          </a:p>
          <a:p>
            <a:endParaRPr lang="ru-RU" sz="3200" dirty="0" smtClean="0">
              <a:solidFill>
                <a:srgbClr val="00B0F0"/>
              </a:solidFill>
              <a:latin typeface="+mj-lt"/>
            </a:endParaRPr>
          </a:p>
          <a:p>
            <a:pPr algn="r"/>
            <a:r>
              <a:rPr lang="ru-RU" dirty="0" smtClean="0">
                <a:solidFill>
                  <a:srgbClr val="00B0F0"/>
                </a:solidFill>
                <a:latin typeface="+mj-lt"/>
              </a:rPr>
              <a:t>10 см</a:t>
            </a:r>
          </a:p>
          <a:p>
            <a:endParaRPr lang="ru-RU" sz="2800" dirty="0" smtClean="0">
              <a:latin typeface="+mj-lt"/>
            </a:endParaRPr>
          </a:p>
          <a:p>
            <a:endParaRPr lang="ru-RU" sz="2000" dirty="0" smtClean="0">
              <a:latin typeface="+mj-lt"/>
            </a:endParaRPr>
          </a:p>
          <a:p>
            <a:pPr algn="r"/>
            <a:endParaRPr lang="ru-RU" sz="2000" dirty="0" smtClean="0">
              <a:latin typeface="+mj-lt"/>
            </a:endParaRPr>
          </a:p>
          <a:p>
            <a:pPr algn="r"/>
            <a:r>
              <a:rPr lang="ru-RU" sz="2000" dirty="0" smtClean="0">
                <a:solidFill>
                  <a:srgbClr val="FF0000"/>
                </a:solidFill>
                <a:latin typeface="+mj-lt"/>
              </a:rPr>
              <a:t>40 см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+mj-lt"/>
              </a:rPr>
              <a:t>180 см</a:t>
            </a:r>
          </a:p>
          <a:p>
            <a:endParaRPr lang="ru-RU" sz="2800" dirty="0" smtClean="0">
              <a:latin typeface="+mj-lt"/>
            </a:endParaRPr>
          </a:p>
          <a:p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     Россия		Германия</a:t>
            </a:r>
            <a:endParaRPr lang="ru-RU" sz="2800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1428728" y="2500306"/>
            <a:ext cx="357190" cy="214314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0800000" flipV="1">
            <a:off x="4500562" y="3500438"/>
            <a:ext cx="285752" cy="142876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1071538" y="4929198"/>
            <a:ext cx="1000132" cy="158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4465637" y="4678371"/>
            <a:ext cx="357190" cy="158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 descr="potato_harvest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16" y="2017703"/>
            <a:ext cx="1428760" cy="889006"/>
          </a:xfrm>
          <a:prstGeom prst="rect">
            <a:avLst/>
          </a:prstGeom>
        </p:spPr>
      </p:pic>
      <p:cxnSp>
        <p:nvCxnSpPr>
          <p:cNvPr id="22" name="Прямая соединительная линия 21"/>
          <p:cNvCxnSpPr/>
          <p:nvPr/>
        </p:nvCxnSpPr>
        <p:spPr>
          <a:xfrm rot="5400000">
            <a:off x="2857488" y="3857628"/>
            <a:ext cx="5429288" cy="1588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215074" y="1500174"/>
            <a:ext cx="122104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Россия</a:t>
            </a:r>
          </a:p>
          <a:p>
            <a:endParaRPr lang="ru-RU" sz="2800" dirty="0" smtClean="0">
              <a:solidFill>
                <a:srgbClr val="FF0000"/>
              </a:solidFill>
              <a:latin typeface="+mj-lt"/>
            </a:endParaRPr>
          </a:p>
          <a:p>
            <a:endParaRPr lang="ru-RU" sz="2800" dirty="0" smtClean="0">
              <a:solidFill>
                <a:srgbClr val="FF0000"/>
              </a:solidFill>
              <a:latin typeface="+mj-lt"/>
            </a:endParaRPr>
          </a:p>
          <a:p>
            <a:endParaRPr lang="ru-RU" sz="2800" dirty="0" smtClean="0">
              <a:solidFill>
                <a:srgbClr val="FF0000"/>
              </a:solidFill>
              <a:latin typeface="+mj-lt"/>
            </a:endParaRPr>
          </a:p>
          <a:p>
            <a:endParaRPr lang="ru-RU" sz="2800" dirty="0" smtClean="0">
              <a:solidFill>
                <a:srgbClr val="FF0000"/>
              </a:solidFill>
              <a:latin typeface="+mj-lt"/>
            </a:endParaRPr>
          </a:p>
          <a:p>
            <a:endParaRPr lang="ru-RU" sz="2800" dirty="0" smtClean="0">
              <a:solidFill>
                <a:srgbClr val="FF0000"/>
              </a:solidFill>
              <a:latin typeface="+mj-lt"/>
            </a:endParaRPr>
          </a:p>
          <a:p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Египет</a:t>
            </a:r>
            <a:endParaRPr lang="ru-RU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7" name="Рисунок 26" descr="potato_harvesting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8" y="4714884"/>
            <a:ext cx="2960998" cy="1403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000108"/>
            <a:ext cx="8543956" cy="128588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Купишь ли ты отечественную продукцию, если она дороже?</a:t>
            </a:r>
          </a:p>
        </p:txBody>
      </p:sp>
      <p:pic>
        <p:nvPicPr>
          <p:cNvPr id="7" name="Украинские методы агитации пугают европейцев (1) (online-video-cutter.com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048000" y="2285999"/>
            <a:ext cx="5667404" cy="42505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4282" y="2214554"/>
            <a:ext cx="271464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Голландцы покупают в 10 раз дороже!!!</a:t>
            </a:r>
          </a:p>
          <a:p>
            <a:endParaRPr lang="ru-RU" sz="1200" dirty="0" smtClean="0"/>
          </a:p>
          <a:p>
            <a:r>
              <a:rPr lang="ru-RU" sz="2400" dirty="0" smtClean="0"/>
              <a:t>Украинская курица - 100 </a:t>
            </a:r>
            <a:r>
              <a:rPr lang="ru-RU" sz="2400" dirty="0" err="1" smtClean="0"/>
              <a:t>руб</a:t>
            </a:r>
            <a:endParaRPr lang="ru-RU" sz="2400" dirty="0" smtClean="0"/>
          </a:p>
          <a:p>
            <a:endParaRPr lang="ru-RU" sz="1200" dirty="0" smtClean="0"/>
          </a:p>
          <a:p>
            <a:r>
              <a:rPr lang="ru-RU" sz="2400" dirty="0" smtClean="0"/>
              <a:t>Голландская курица - 1000 </a:t>
            </a:r>
            <a:r>
              <a:rPr lang="ru-RU" sz="2400" dirty="0" err="1" smtClean="0"/>
              <a:t>руб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3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4"/>
            <a:ext cx="7772400" cy="9890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Экономические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285860"/>
            <a:ext cx="8543956" cy="542928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Защита отечественного </a:t>
            </a:r>
            <a:br>
              <a:rPr lang="ru-RU" sz="3200" dirty="0" smtClean="0"/>
            </a:br>
            <a:r>
              <a:rPr lang="ru-RU" sz="3200" dirty="0" smtClean="0"/>
              <a:t>производителя</a:t>
            </a:r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r>
              <a:rPr lang="ru-RU" sz="3200" dirty="0" smtClean="0"/>
              <a:t>Запрет на продажу</a:t>
            </a:r>
            <a:br>
              <a:rPr lang="ru-RU" sz="3200" dirty="0" smtClean="0"/>
            </a:br>
            <a:r>
              <a:rPr lang="ru-RU" sz="3200" dirty="0" smtClean="0"/>
              <a:t>сырья,</a:t>
            </a:r>
            <a:br>
              <a:rPr lang="ru-RU" sz="3200" dirty="0" smtClean="0"/>
            </a:br>
            <a:r>
              <a:rPr lang="ru-RU" sz="3200" dirty="0" smtClean="0"/>
              <a:t>продавать только </a:t>
            </a:r>
            <a:br>
              <a:rPr lang="ru-RU" sz="3200" dirty="0" smtClean="0"/>
            </a:br>
            <a:r>
              <a:rPr lang="ru-RU" sz="3200" dirty="0" smtClean="0"/>
              <a:t>готовую продукцию</a:t>
            </a:r>
            <a:endParaRPr lang="ru-RU" sz="3200" dirty="0"/>
          </a:p>
        </p:txBody>
      </p:sp>
      <p:pic>
        <p:nvPicPr>
          <p:cNvPr id="4" name="Рисунок 3" descr="1443684402_755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1285860"/>
            <a:ext cx="3240170" cy="2828350"/>
          </a:xfrm>
          <a:prstGeom prst="rect">
            <a:avLst/>
          </a:prstGeom>
        </p:spPr>
      </p:pic>
      <p:pic>
        <p:nvPicPr>
          <p:cNvPr id="5" name="Рисунок 4" descr="vector-heavy-industries-plant-material_728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06100" y="4357694"/>
            <a:ext cx="3575920" cy="2262083"/>
          </a:xfrm>
          <a:prstGeom prst="rect">
            <a:avLst/>
          </a:prstGeom>
        </p:spPr>
      </p:pic>
      <p:pic>
        <p:nvPicPr>
          <p:cNvPr id="6" name="Рисунок 5" descr="post-21504007-0-02180300-141654172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10629" y="4503548"/>
            <a:ext cx="915047" cy="11074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85800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«Химические» </a:t>
            </a:r>
            <a:r>
              <a:rPr lang="ru-RU" dirty="0" smtClean="0">
                <a:solidFill>
                  <a:srgbClr val="FF0000"/>
                </a:solidFill>
              </a:rPr>
              <a:t>(алкогольно-табачные и наркотические</a:t>
            </a:r>
            <a:r>
              <a:rPr lang="ru-RU" sz="5400" dirty="0" smtClean="0">
                <a:solidFill>
                  <a:srgbClr val="FF0000"/>
                </a:solidFill>
              </a:rPr>
              <a:t>)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Пиво оруж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3832" y="1680713"/>
            <a:ext cx="6014472" cy="50344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«Химические»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Миф 1: Продажа алкоголя выгодна</a:t>
            </a:r>
          </a:p>
          <a:p>
            <a:r>
              <a:rPr lang="ru-RU" sz="3600" dirty="0" smtClean="0"/>
              <a:t>Миф 2: Русские всегда пили</a:t>
            </a:r>
          </a:p>
          <a:p>
            <a:r>
              <a:rPr lang="ru-RU" sz="3600" dirty="0" smtClean="0"/>
              <a:t>Миф 3: Алкоголь дает храбрость</a:t>
            </a:r>
          </a:p>
          <a:p>
            <a:r>
              <a:rPr lang="ru-RU" sz="3600" dirty="0" smtClean="0"/>
              <a:t>Миф 4: Алкоголь веселит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250733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Химические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Миф 1: Продажа алкоголя выгодна</a:t>
            </a:r>
            <a:endParaRPr lang="ru-RU" sz="3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2357430"/>
          <a:ext cx="850112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8140"/>
                <a:gridCol w="1338140"/>
                <a:gridCol w="4329276"/>
                <a:gridCol w="1495566"/>
              </a:tblGrid>
              <a:tr h="3286148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Доходы</a:t>
                      </a:r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Акцизы</a:t>
                      </a:r>
                    </a:p>
                    <a:p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НДС</a:t>
                      </a:r>
                    </a:p>
                    <a:p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Розница</a:t>
                      </a:r>
                    </a:p>
                    <a:p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Завод</a:t>
                      </a:r>
                    </a:p>
                    <a:p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Логистика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195 </a:t>
                      </a:r>
                      <a:r>
                        <a:rPr kumimoji="0" lang="ru-RU" sz="2400" b="1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руб</a:t>
                      </a:r>
                      <a:endParaRPr kumimoji="0" lang="ru-RU" sz="2400" b="1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100 </a:t>
                      </a:r>
                      <a:r>
                        <a:rPr kumimoji="0" lang="ru-RU" sz="2400" b="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руб</a:t>
                      </a:r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25 </a:t>
                      </a:r>
                      <a:r>
                        <a:rPr kumimoji="0" lang="ru-RU" sz="2400" b="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руб</a:t>
                      </a:r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60 </a:t>
                      </a:r>
                      <a:r>
                        <a:rPr kumimoji="0" lang="ru-RU" sz="2400" b="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руб</a:t>
                      </a:r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ru-RU" sz="2400" b="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руб</a:t>
                      </a:r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ru-RU" sz="2400" b="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руб</a:t>
                      </a:r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Потери:</a:t>
                      </a:r>
                    </a:p>
                    <a:p>
                      <a:pPr marL="0" algn="l" rtl="0" eaLnBrk="1" latinLnBrk="0" hangingPunct="1"/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Смертность</a:t>
                      </a:r>
                    </a:p>
                    <a:p>
                      <a:pPr marL="0" algn="l" rtl="0" eaLnBrk="1" latinLnBrk="0" hangingPunct="1"/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Потеря производительности</a:t>
                      </a:r>
                    </a:p>
                    <a:p>
                      <a:pPr marL="0" algn="l" rtl="0" eaLnBrk="1" latinLnBrk="0" hangingPunct="1"/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Выплаты</a:t>
                      </a:r>
                      <a:r>
                        <a:rPr kumimoji="0" lang="ru-RU" sz="24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больничных</a:t>
                      </a:r>
                    </a:p>
                    <a:p>
                      <a:pPr marL="0" algn="l" rtl="0" eaLnBrk="1" latinLnBrk="0" hangingPunct="1"/>
                      <a:r>
                        <a:rPr kumimoji="0" lang="ru-RU" sz="24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Лечение алкоголиков</a:t>
                      </a:r>
                    </a:p>
                    <a:p>
                      <a:pPr marL="0" algn="l" rtl="0" eaLnBrk="1" latinLnBrk="0" hangingPunct="1"/>
                      <a:r>
                        <a:rPr kumimoji="0" lang="ru-RU" sz="24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Содержание тюрем</a:t>
                      </a:r>
                    </a:p>
                    <a:p>
                      <a:pPr marL="0" algn="l" rtl="0" eaLnBrk="1" latinLnBrk="0" hangingPunct="1"/>
                      <a:r>
                        <a:rPr kumimoji="0" lang="ru-RU" sz="24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Содержание детей-инвалидов</a:t>
                      </a:r>
                    </a:p>
                    <a:p>
                      <a:pPr marL="0" algn="l" rtl="0" eaLnBrk="1" latinLnBrk="0" hangingPunct="1"/>
                      <a:r>
                        <a:rPr kumimoji="0" lang="ru-RU" sz="24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Содержание детей-сирот</a:t>
                      </a:r>
                    </a:p>
                    <a:p>
                      <a:pPr marL="0" algn="l" rtl="0" eaLnBrk="1" latinLnBrk="0" hangingPunct="1"/>
                      <a:r>
                        <a:rPr kumimoji="0" lang="ru-RU" sz="24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Деформация ценностей</a:t>
                      </a:r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300</a:t>
                      </a:r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-1000</a:t>
                      </a:r>
                    </a:p>
                    <a:p>
                      <a:pPr marL="0" algn="l" rtl="0" eaLnBrk="1" latinLnBrk="0" hangingPunct="1"/>
                      <a:r>
                        <a:rPr kumimoji="0" lang="ru-RU" sz="24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рублей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j-lt"/>
                        </a:rPr>
                        <a:t>Затраты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35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руб</a:t>
                      </a:r>
                      <a:endParaRPr kumimoji="0" lang="ru-RU" sz="24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endParaRPr kumimoji="0" lang="ru-RU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4506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re-Credit-Card-Balance-Transfers-a-Good-Ide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2260620"/>
            <a:ext cx="7035800" cy="40259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15328" cy="107157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Химические войны</a:t>
            </a:r>
            <a:endParaRPr lang="ru-RU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28662" y="1357298"/>
            <a:ext cx="7498080" cy="50720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Доходы                                                  Потери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183</a:t>
            </a:r>
            <a:r>
              <a:rPr lang="ru-RU" sz="4000" dirty="0" smtClean="0"/>
              <a:t> </a:t>
            </a:r>
            <a:r>
              <a:rPr lang="ru-RU" dirty="0" smtClean="0"/>
              <a:t>млрд.</a:t>
            </a:r>
            <a:r>
              <a:rPr lang="ru-RU" baseline="30000" dirty="0" smtClean="0"/>
              <a:t>1</a:t>
            </a:r>
            <a:r>
              <a:rPr lang="ru-RU" dirty="0" smtClean="0"/>
              <a:t>                                      </a:t>
            </a:r>
            <a:r>
              <a:rPr lang="ru-RU" sz="4000" b="1" dirty="0" smtClean="0">
                <a:solidFill>
                  <a:srgbClr val="FF0000"/>
                </a:solidFill>
              </a:rPr>
              <a:t>648</a:t>
            </a:r>
            <a:r>
              <a:rPr lang="ru-RU" sz="4000" dirty="0" smtClean="0"/>
              <a:t> </a:t>
            </a:r>
            <a:r>
              <a:rPr lang="ru-RU" dirty="0" smtClean="0"/>
              <a:t>млрд.</a:t>
            </a:r>
            <a:r>
              <a:rPr lang="ru-RU" baseline="30000" dirty="0" smtClean="0"/>
              <a:t>2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руб</a:t>
            </a:r>
            <a:r>
              <a:rPr lang="ru-RU" dirty="0" smtClean="0"/>
              <a:t>/год                                             1.700 млрд.</a:t>
            </a:r>
            <a:r>
              <a:rPr lang="ru-RU" baseline="30000" dirty="0" smtClean="0"/>
              <a:t>3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   </a:t>
            </a:r>
            <a:r>
              <a:rPr lang="ru-RU" dirty="0" err="1" smtClean="0"/>
              <a:t>руб</a:t>
            </a:r>
            <a:r>
              <a:rPr lang="ru-RU" dirty="0" smtClean="0"/>
              <a:t>/год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1600" baseline="30000" dirty="0" smtClean="0"/>
              <a:t>1 </a:t>
            </a:r>
            <a:r>
              <a:rPr lang="ru-RU" sz="1600" dirty="0" smtClean="0"/>
              <a:t>Федеральное казначейство, 2010</a:t>
            </a:r>
          </a:p>
          <a:p>
            <a:pPr>
              <a:buNone/>
            </a:pPr>
            <a:r>
              <a:rPr lang="ru-RU" sz="1600" baseline="30000" dirty="0" smtClean="0"/>
              <a:t>2 </a:t>
            </a:r>
            <a:r>
              <a:rPr lang="ru-RU" sz="1600" dirty="0" smtClean="0"/>
              <a:t>Национальный научный центр наркологии </a:t>
            </a:r>
            <a:r>
              <a:rPr lang="ru-RU" sz="1600" dirty="0" err="1" smtClean="0"/>
              <a:t>Минздравсоцразвития</a:t>
            </a:r>
            <a:r>
              <a:rPr lang="ru-RU" sz="1600" dirty="0" smtClean="0"/>
              <a:t>, 2010</a:t>
            </a:r>
          </a:p>
          <a:p>
            <a:pPr>
              <a:buNone/>
            </a:pPr>
            <a:r>
              <a:rPr lang="ru-RU" sz="1600" baseline="30000" dirty="0" smtClean="0"/>
              <a:t>3</a:t>
            </a:r>
            <a:r>
              <a:rPr lang="ru-RU" sz="1600" dirty="0" smtClean="0"/>
              <a:t> Общественная палата РФ, 2009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Химические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857232"/>
            <a:ext cx="7772400" cy="4572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Миф 2: Русские всегда пили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650972"/>
            <a:ext cx="8501122" cy="50387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243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Химические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857232"/>
            <a:ext cx="7772400" cy="4572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Миф 2: Русские всегда пили</a:t>
            </a:r>
          </a:p>
        </p:txBody>
      </p:sp>
      <p:pic>
        <p:nvPicPr>
          <p:cNvPr id="5" name="Рисунок 4" descr="06c342a5ecc4d3ed4968e4970ca78d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6" y="1610564"/>
            <a:ext cx="8858280" cy="51045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243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" y="-142900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Химические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928670"/>
            <a:ext cx="7772400" cy="148113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Миф 3: фронтовые 100 грамм придавали храбрости</a:t>
            </a:r>
            <a:endParaRPr lang="ru-RU" sz="3600" dirty="0"/>
          </a:p>
        </p:txBody>
      </p:sp>
      <p:pic>
        <p:nvPicPr>
          <p:cNvPr id="5" name="Рисунок 4" descr="vodka3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620"/>
            <a:ext cx="5214974" cy="4484878"/>
          </a:xfrm>
          <a:prstGeom prst="rect">
            <a:avLst/>
          </a:prstGeom>
        </p:spPr>
      </p:pic>
      <p:pic>
        <p:nvPicPr>
          <p:cNvPr id="6" name="Рисунок 5" descr="3723162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2143116"/>
            <a:ext cx="3215674" cy="4500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Фронтовые сто грамм бол.mp4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399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" y="-142900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Химические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Химические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928670"/>
            <a:ext cx="7772400" cy="92869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Миф 4: Алкоголь веселит</a:t>
            </a:r>
            <a:endParaRPr lang="ru-RU" sz="3600" dirty="0"/>
          </a:p>
        </p:txBody>
      </p:sp>
      <p:pic>
        <p:nvPicPr>
          <p:cNvPr id="5" name="Рисунок 4" descr="img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571612"/>
            <a:ext cx="8128747" cy="50612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5707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Химические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77" y="928670"/>
            <a:ext cx="8204527" cy="6710326"/>
          </a:xfrm>
        </p:spPr>
      </p:pic>
    </p:spTree>
    <p:extLst>
      <p:ext uri="{BB962C8B-B14F-4D97-AF65-F5344CB8AC3E}">
        <p14:creationId xmlns="" xmlns:p14="http://schemas.microsoft.com/office/powerpoint/2010/main" val="225707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30" y="886928"/>
            <a:ext cx="8189535" cy="582822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Химические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707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Водка оружие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80342" y="571480"/>
            <a:ext cx="4334924" cy="614366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Химические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714488"/>
            <a:ext cx="38576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9388">
              <a:buFont typeface="Arial" pitchFamily="34" charset="0"/>
              <a:buChar char="•"/>
            </a:pPr>
            <a:r>
              <a:rPr lang="ru-RU" sz="3200" dirty="0" smtClean="0">
                <a:latin typeface="+mj-lt"/>
              </a:rPr>
              <a:t>Экономически</a:t>
            </a:r>
            <a:r>
              <a:rPr lang="ru-RU" sz="2800" dirty="0" smtClean="0">
                <a:latin typeface="+mj-lt"/>
              </a:rPr>
              <a:t> </a:t>
            </a:r>
            <a:r>
              <a:rPr lang="ru-RU" sz="3200" dirty="0" smtClean="0">
                <a:latin typeface="+mj-lt"/>
              </a:rPr>
              <a:t>выгодная война (человек сам платит за свое убийство)</a:t>
            </a:r>
          </a:p>
          <a:p>
            <a:pPr indent="179388">
              <a:buFont typeface="Arial" pitchFamily="34" charset="0"/>
              <a:buChar char="•"/>
            </a:pPr>
            <a:r>
              <a:rPr lang="ru-RU" sz="3200" dirty="0" smtClean="0">
                <a:latin typeface="+mj-lt"/>
              </a:rPr>
              <a:t>Сопровождается информационной войной</a:t>
            </a:r>
          </a:p>
          <a:p>
            <a:pPr indent="179388">
              <a:buFont typeface="Arial" pitchFamily="34" charset="0"/>
              <a:buChar char="•"/>
            </a:pPr>
            <a:endParaRPr lang="ru-RU" sz="32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77724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Информационные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Телевизор зомбирует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475" y="928670"/>
            <a:ext cx="8284367" cy="57864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136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14"/>
            <a:ext cx="77724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Информационные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Средства борьбы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000" dirty="0" smtClean="0">
                <a:solidFill>
                  <a:srgbClr val="FF0000"/>
                </a:solidFill>
              </a:rPr>
              <a:t>Промывка мозгов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dirty="0" smtClean="0"/>
              <a:t>(Поток информации, которую человек не успевает анализировать)</a:t>
            </a:r>
            <a:endParaRPr lang="ru-RU" sz="40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4000" dirty="0" smtClean="0">
                <a:solidFill>
                  <a:srgbClr val="FF0000"/>
                </a:solidFill>
              </a:rPr>
              <a:t>Ложный мир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dirty="0" smtClean="0"/>
              <a:t>(Мир, показываемый в СМИ, имеет свои законы и ценности)</a:t>
            </a:r>
            <a:endParaRPr lang="ru-RU" sz="4000" dirty="0" smtClean="0"/>
          </a:p>
          <a:p>
            <a:pPr marL="742950" indent="-742950">
              <a:buFont typeface="+mj-lt"/>
              <a:buAutoNum type="arabicPeriod"/>
            </a:pPr>
            <a:endParaRPr lang="ru-RU" sz="4000" dirty="0" smtClean="0"/>
          </a:p>
          <a:p>
            <a:pPr marL="742950" indent="-742950">
              <a:buFont typeface="+mj-lt"/>
              <a:buAutoNum type="arabicPeriod"/>
            </a:pPr>
            <a:endParaRPr lang="ru-RU" sz="4000" dirty="0" smtClean="0"/>
          </a:p>
        </p:txBody>
      </p:sp>
    </p:spTree>
    <p:extLst>
      <p:ext uri="{BB962C8B-B14F-4D97-AF65-F5344CB8AC3E}">
        <p14:creationId xmlns="" xmlns:p14="http://schemas.microsoft.com/office/powerpoint/2010/main" val="344881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14"/>
            <a:ext cx="77724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Информационные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sz="4000" dirty="0" smtClean="0">
                <a:solidFill>
                  <a:srgbClr val="FF0000"/>
                </a:solidFill>
              </a:rPr>
              <a:t>Промывка мозгов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 smtClean="0"/>
          </a:p>
          <a:p>
            <a:pPr marL="742950" indent="-742950">
              <a:buFont typeface="+mj-lt"/>
              <a:buAutoNum type="arabicPeriod"/>
            </a:pPr>
            <a:endParaRPr lang="ru-RU" sz="4000" dirty="0" smtClean="0"/>
          </a:p>
        </p:txBody>
      </p:sp>
      <p:pic>
        <p:nvPicPr>
          <p:cNvPr id="4" name="Рисунок 3" descr="20140509-3337_Butterfly_Symbolism_Mind_Control_Programming__MK_ultra_JPG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387" y="109537"/>
            <a:ext cx="9039225" cy="66389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4881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77724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Информационные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7290" y="1500174"/>
            <a:ext cx="692948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Давление ложного мира</a:t>
            </a:r>
          </a:p>
          <a:p>
            <a:pPr algn="r"/>
            <a:r>
              <a:rPr lang="ru-RU" sz="3600" dirty="0" smtClean="0"/>
              <a:t>Так поступают все…</a:t>
            </a:r>
          </a:p>
          <a:p>
            <a:pPr algn="r"/>
            <a:r>
              <a:rPr lang="ru-RU" sz="3600" dirty="0" smtClean="0"/>
              <a:t>Ученые советуют…</a:t>
            </a:r>
            <a:endParaRPr lang="ru-RU" sz="3600" dirty="0"/>
          </a:p>
        </p:txBody>
      </p:sp>
      <p:pic>
        <p:nvPicPr>
          <p:cNvPr id="7" name="conformism-lift.avi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-24"/>
            <a:ext cx="9144032" cy="68580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4881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1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14"/>
            <a:ext cx="77724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Информационные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214422"/>
            <a:ext cx="8572560" cy="5429288"/>
          </a:xfrm>
        </p:spPr>
        <p:txBody>
          <a:bodyPr>
            <a:normAutofit fontScale="92500" lnSpcReduction="10000"/>
          </a:bodyPr>
          <a:lstStyle/>
          <a:p>
            <a:r>
              <a:rPr lang="ru-RU" sz="4000" dirty="0" smtClean="0"/>
              <a:t>Примеры подмены понятий</a:t>
            </a:r>
          </a:p>
          <a:p>
            <a:endParaRPr lang="ru-RU" sz="1900" dirty="0" smtClean="0"/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ru-RU" sz="3600" dirty="0" smtClean="0">
                <a:solidFill>
                  <a:srgbClr val="0070C0"/>
                </a:solidFill>
                <a:latin typeface="+mj-lt"/>
              </a:rPr>
              <a:t>В жизни надо все попробовать</a:t>
            </a:r>
          </a:p>
          <a:p>
            <a:pPr marL="822960" lvl="3" indent="-274320" algn="r">
              <a:spcBef>
                <a:spcPts val="580"/>
              </a:spcBef>
              <a:buClr>
                <a:schemeClr val="accent1"/>
              </a:buClr>
              <a:buNone/>
            </a:pPr>
            <a:r>
              <a:rPr lang="ru-RU" sz="3000" dirty="0" smtClean="0">
                <a:latin typeface="+mj-lt"/>
              </a:rPr>
              <a:t>Вседозволенность вместо свободы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ru-RU" sz="3600" dirty="0" smtClean="0">
                <a:solidFill>
                  <a:srgbClr val="0070C0"/>
                </a:solidFill>
                <a:latin typeface="+mj-lt"/>
              </a:rPr>
              <a:t>Главное – здоровье, остальное приложится</a:t>
            </a:r>
          </a:p>
          <a:p>
            <a:pPr marL="548640" lvl="2" indent="-274320" algn="r">
              <a:spcBef>
                <a:spcPts val="580"/>
              </a:spcBef>
              <a:buClr>
                <a:schemeClr val="accent1"/>
              </a:buClr>
              <a:buNone/>
            </a:pPr>
            <a:r>
              <a:rPr lang="ru-RU" sz="3000" dirty="0" smtClean="0">
                <a:latin typeface="+mj-lt"/>
              </a:rPr>
              <a:t>Наши деды умирали за нас, </a:t>
            </a:r>
          </a:p>
          <a:p>
            <a:pPr marL="548640" lvl="2" indent="-274320" algn="r">
              <a:spcBef>
                <a:spcPts val="580"/>
              </a:spcBef>
              <a:buClr>
                <a:schemeClr val="accent1"/>
              </a:buClr>
              <a:buNone/>
            </a:pPr>
            <a:r>
              <a:rPr lang="ru-RU" sz="3000" dirty="0" smtClean="0">
                <a:latin typeface="+mj-lt"/>
              </a:rPr>
              <a:t>даже жизнь - не главное</a:t>
            </a:r>
            <a:endParaRPr lang="ru-RU" sz="3000" dirty="0" smtClean="0">
              <a:latin typeface="+mj-lt"/>
            </a:endParaRP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ru-RU" sz="3600" dirty="0" smtClean="0">
                <a:solidFill>
                  <a:srgbClr val="0070C0"/>
                </a:solidFill>
                <a:latin typeface="+mj-lt"/>
              </a:rPr>
              <a:t>Сердцу не прикажешь</a:t>
            </a:r>
          </a:p>
          <a:p>
            <a:pPr marL="548640" lvl="2" indent="-274320" algn="r">
              <a:spcBef>
                <a:spcPts val="580"/>
              </a:spcBef>
              <a:buClr>
                <a:schemeClr val="accent1"/>
              </a:buClr>
              <a:buNone/>
            </a:pPr>
            <a:r>
              <a:rPr lang="ru-RU" sz="3000" dirty="0" smtClean="0">
                <a:latin typeface="+mj-lt"/>
              </a:rPr>
              <a:t>Оправдание измены супругу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ru-RU" sz="3600" dirty="0" smtClean="0">
                <a:solidFill>
                  <a:srgbClr val="0070C0"/>
                </a:solidFill>
                <a:latin typeface="+mj-lt"/>
              </a:rPr>
              <a:t>Ребенок должен быть желанным</a:t>
            </a:r>
          </a:p>
          <a:p>
            <a:pPr marL="548640" lvl="2" indent="-274320" algn="r">
              <a:spcBef>
                <a:spcPts val="580"/>
              </a:spcBef>
              <a:buClr>
                <a:schemeClr val="accent1"/>
              </a:buClr>
              <a:buNone/>
            </a:pPr>
            <a:r>
              <a:rPr lang="ru-RU" sz="3000" dirty="0" smtClean="0">
                <a:latin typeface="+mj-lt"/>
              </a:rPr>
              <a:t>Оправдание детоубийства</a:t>
            </a:r>
          </a:p>
        </p:txBody>
      </p:sp>
    </p:spTree>
    <p:extLst>
      <p:ext uri="{BB962C8B-B14F-4D97-AF65-F5344CB8AC3E}">
        <p14:creationId xmlns="" xmlns:p14="http://schemas.microsoft.com/office/powerpoint/2010/main" val="344881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Информационные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600" dirty="0" smtClean="0"/>
              <a:t>Преимущества:</a:t>
            </a:r>
          </a:p>
          <a:p>
            <a:pPr lvl="1"/>
            <a:r>
              <a:rPr lang="ru-RU" sz="3600" dirty="0" smtClean="0"/>
              <a:t>Мощность вширь (охват)</a:t>
            </a:r>
          </a:p>
          <a:p>
            <a:pPr lvl="1"/>
            <a:r>
              <a:rPr lang="ru-RU" sz="3600" dirty="0" smtClean="0"/>
              <a:t>Мощность вглубь </a:t>
            </a:r>
          </a:p>
          <a:p>
            <a:pPr lvl="1" algn="r">
              <a:buNone/>
            </a:pPr>
            <a:r>
              <a:rPr lang="ru-RU" sz="3600" dirty="0" smtClean="0"/>
              <a:t>(можно навязать мысли </a:t>
            </a:r>
            <a:r>
              <a:rPr lang="ru-RU" sz="3600" dirty="0" smtClean="0"/>
              <a:t>и чувства)</a:t>
            </a:r>
          </a:p>
          <a:p>
            <a:r>
              <a:rPr lang="ru-RU" sz="3600" dirty="0" smtClean="0"/>
              <a:t>Слабости:</a:t>
            </a:r>
          </a:p>
          <a:p>
            <a:pPr lvl="1"/>
            <a:r>
              <a:rPr lang="ru-RU" sz="3600" dirty="0" smtClean="0"/>
              <a:t>Требует длительной подготовки</a:t>
            </a:r>
          </a:p>
          <a:p>
            <a:pPr lvl="1"/>
            <a:r>
              <a:rPr lang="ru-RU" sz="3600" dirty="0" smtClean="0"/>
              <a:t>Существует источник </a:t>
            </a:r>
            <a:r>
              <a:rPr lang="ru-RU" sz="3600" dirty="0" smtClean="0"/>
              <a:t>информации, </a:t>
            </a:r>
            <a:r>
              <a:rPr lang="ru-RU" sz="3600" dirty="0" err="1" smtClean="0"/>
              <a:t>котрый</a:t>
            </a:r>
            <a:r>
              <a:rPr lang="ru-RU" sz="3600" dirty="0" smtClean="0"/>
              <a:t> можно физически уничтожить</a:t>
            </a:r>
            <a:endParaRPr lang="ru-RU" sz="3600" dirty="0" smtClean="0"/>
          </a:p>
          <a:p>
            <a:pPr marL="0" indent="0"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24" y="-142900"/>
            <a:ext cx="77724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Информационные войны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Включи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2" y="1000108"/>
            <a:ext cx="5715040" cy="55969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530347"/>
            <a:ext cx="8229600" cy="1470025"/>
          </a:xfrm>
        </p:spPr>
        <p:txBody>
          <a:bodyPr>
            <a:noAutofit/>
          </a:bodyPr>
          <a:lstStyle/>
          <a:p>
            <a:r>
              <a:rPr lang="ru-RU" sz="6000" dirty="0" smtClean="0"/>
              <a:t>Желаем вам победы!</a:t>
            </a:r>
            <a:endParaRPr lang="ru-RU" sz="6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3071810"/>
            <a:ext cx="5715040" cy="376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5437</TotalTime>
  <Words>402</Words>
  <Application>Microsoft Office PowerPoint</Application>
  <PresentationFormat>Экран (4:3)</PresentationFormat>
  <Paragraphs>156</Paragraphs>
  <Slides>36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Справедливость</vt:lpstr>
      <vt:lpstr>Мы внуки победителей</vt:lpstr>
      <vt:lpstr>Виды войн</vt:lpstr>
      <vt:lpstr>Виды войн</vt:lpstr>
      <vt:lpstr>Горячие войны</vt:lpstr>
      <vt:lpstr>Экономические войны</vt:lpstr>
      <vt:lpstr>Экономические войны</vt:lpstr>
      <vt:lpstr>Экономические войны</vt:lpstr>
      <vt:lpstr>Экономические войны</vt:lpstr>
      <vt:lpstr>Экономические войны</vt:lpstr>
      <vt:lpstr>Экономические войны</vt:lpstr>
      <vt:lpstr>Экономические войны</vt:lpstr>
      <vt:lpstr>Экономические войны</vt:lpstr>
      <vt:lpstr>Экономические войны</vt:lpstr>
      <vt:lpstr>Экономические войны</vt:lpstr>
      <vt:lpstr>Экономические войны</vt:lpstr>
      <vt:lpstr>Экономические войны</vt:lpstr>
      <vt:lpstr>«Химические» (алкогольно-табачные и наркотические) войны</vt:lpstr>
      <vt:lpstr>«Химические» войны</vt:lpstr>
      <vt:lpstr>Химические войны</vt:lpstr>
      <vt:lpstr>Химические войны</vt:lpstr>
      <vt:lpstr>Химические войны</vt:lpstr>
      <vt:lpstr>Химические войны</vt:lpstr>
      <vt:lpstr>Химические войны</vt:lpstr>
      <vt:lpstr>Химические войны</vt:lpstr>
      <vt:lpstr>Химические войны</vt:lpstr>
      <vt:lpstr>Химические войны</vt:lpstr>
      <vt:lpstr>Химические войны</vt:lpstr>
      <vt:lpstr>Химические войны</vt:lpstr>
      <vt:lpstr>Информационные войны</vt:lpstr>
      <vt:lpstr>Информационные войны</vt:lpstr>
      <vt:lpstr>Информационные войны</vt:lpstr>
      <vt:lpstr>Информационные войны</vt:lpstr>
      <vt:lpstr>Информационные войны</vt:lpstr>
      <vt:lpstr>Информационные войны</vt:lpstr>
      <vt:lpstr>Информационные войны</vt:lpstr>
      <vt:lpstr>Желаем вам победы!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внуки победителей</dc:title>
  <dc:creator>Папа</dc:creator>
  <cp:lastModifiedBy>Папа</cp:lastModifiedBy>
  <cp:revision>63</cp:revision>
  <dcterms:created xsi:type="dcterms:W3CDTF">2016-04-13T22:20:28Z</dcterms:created>
  <dcterms:modified xsi:type="dcterms:W3CDTF">2017-12-29T13:48:29Z</dcterms:modified>
</cp:coreProperties>
</file>