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sldIdLst>
    <p:sldId id="261" r:id="rId4"/>
    <p:sldId id="262" r:id="rId5"/>
    <p:sldId id="259" r:id="rId6"/>
    <p:sldId id="265" r:id="rId7"/>
    <p:sldId id="260" r:id="rId8"/>
    <p:sldId id="257" r:id="rId9"/>
    <p:sldId id="258" r:id="rId10"/>
    <p:sldId id="263" r:id="rId11"/>
    <p:sldId id="264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302" r:id="rId35"/>
    <p:sldId id="293" r:id="rId36"/>
    <p:sldId id="294" r:id="rId37"/>
    <p:sldId id="295" r:id="rId38"/>
    <p:sldId id="296" r:id="rId39"/>
    <p:sldId id="289" r:id="rId40"/>
    <p:sldId id="297" r:id="rId41"/>
    <p:sldId id="290" r:id="rId42"/>
    <p:sldId id="291" r:id="rId43"/>
    <p:sldId id="292" r:id="rId44"/>
    <p:sldId id="299" r:id="rId45"/>
    <p:sldId id="288" r:id="rId46"/>
    <p:sldId id="301" r:id="rId47"/>
    <p:sldId id="300" r:id="rId4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8" Type="http://schemas.openxmlformats.org/officeDocument/2006/relationships/slide" Target="slides/slide5.xml"/><Relationship Id="rId51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955F4-0EFE-4CC4-9CD0-FA2B5EE50C1E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DA1464-5903-49E3-8A1B-15B86911E54D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C5955F4-0EFE-4CC4-9CD0-FA2B5EE50C1E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09DA1464-5903-49E3-8A1B-15B86911E54D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955F4-0EFE-4CC4-9CD0-FA2B5EE50C1E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A1464-5903-49E3-8A1B-15B86911E54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955F4-0EFE-4CC4-9CD0-FA2B5EE50C1E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A1464-5903-49E3-8A1B-15B86911E54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A1464-5903-49E3-8A1B-15B86911E54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955F4-0EFE-4CC4-9CD0-FA2B5EE50C1E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955F4-0EFE-4CC4-9CD0-FA2B5EE50C1E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A1464-5903-49E3-8A1B-15B86911E54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955F4-0EFE-4CC4-9CD0-FA2B5EE50C1E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A1464-5903-49E3-8A1B-15B86911E5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C5955F4-0EFE-4CC4-9CD0-FA2B5EE50C1E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9DA1464-5903-49E3-8A1B-15B86911E54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955F4-0EFE-4CC4-9CD0-FA2B5EE50C1E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DA1464-5903-49E3-8A1B-15B86911E54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955F4-0EFE-4CC4-9CD0-FA2B5EE50C1E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A1464-5903-49E3-8A1B-15B86911E5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955F4-0EFE-4CC4-9CD0-FA2B5EE50C1E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A1464-5903-49E3-8A1B-15B86911E5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5021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355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66287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4890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4315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6227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9112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22629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05323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7603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0094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79788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92563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59790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359169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41324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717518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90673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44912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50287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78223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5948-78FB-4856-BE63-437CF1974A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1079-00AB-413F-A91D-B4A8D83DBEA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287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C5955F4-0EFE-4CC4-9CD0-FA2B5EE50C1E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09DA1464-5903-49E3-8A1B-15B86911E54D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7E5948-78FB-4856-BE63-437CF1974A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9D1079-00AB-413F-A91D-B4A8D83DBEA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250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7E5948-78FB-4856-BE63-437CF1974A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9D1079-00AB-413F-A91D-B4A8D83DBEA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5730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94792" y="692696"/>
            <a:ext cx="8229600" cy="1219200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/>
              <a:t/>
            </a:r>
            <a:br>
              <a:rPr lang="ru-RU" sz="6000" dirty="0" smtClean="0"/>
            </a:br>
            <a:r>
              <a:rPr lang="ru-RU" sz="4000" dirty="0" smtClean="0"/>
              <a:t>Биологические </a:t>
            </a:r>
            <a:r>
              <a:rPr lang="ru-RU" sz="4000" dirty="0"/>
              <a:t>и медико-социальные последствия старения</a:t>
            </a:r>
          </a:p>
        </p:txBody>
      </p:sp>
      <p:pic>
        <p:nvPicPr>
          <p:cNvPr id="2050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7733" y="2276872"/>
            <a:ext cx="4824536" cy="385963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0016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712968" cy="6408712"/>
          </a:xfrm>
        </p:spPr>
        <p:txBody>
          <a:bodyPr>
            <a:normAutofit/>
          </a:bodyPr>
          <a:lstStyle/>
          <a:p>
            <a:pPr marL="180000" indent="457200">
              <a:buNone/>
            </a:pPr>
            <a:endParaRPr lang="ru-RU" sz="3200" dirty="0" smtClean="0"/>
          </a:p>
          <a:p>
            <a:pPr marL="180000" indent="457200">
              <a:buNone/>
            </a:pPr>
            <a:r>
              <a:rPr lang="ru-RU" sz="3200" dirty="0" smtClean="0"/>
              <a:t>Старение – возникновение в процессе жизни телесных, а затем и функциональных изменений. </a:t>
            </a:r>
          </a:p>
          <a:p>
            <a:pPr marL="180000" indent="457200">
              <a:buNone/>
            </a:pPr>
            <a:r>
              <a:rPr lang="ru-RU" sz="3200" dirty="0" smtClean="0"/>
              <a:t>Организм со временем прогрессивно теряет присущие ему возможности.</a:t>
            </a:r>
          </a:p>
          <a:p>
            <a:pPr marL="180000" indent="457200">
              <a:buNone/>
            </a:pPr>
            <a:r>
              <a:rPr lang="ru-RU" sz="3200" dirty="0" smtClean="0"/>
              <a:t>За этим следует целый ряд негативных и очень болезненных для человека последствий</a:t>
            </a:r>
            <a:r>
              <a:rPr lang="ru-RU" sz="3200" dirty="0"/>
              <a:t>. </a:t>
            </a:r>
            <a:endParaRPr lang="ru-RU" sz="3200" dirty="0" smtClean="0"/>
          </a:p>
          <a:p>
            <a:pPr marL="180000" indent="457200">
              <a:buNone/>
            </a:pPr>
            <a:r>
              <a:rPr lang="ru-RU" sz="3200" dirty="0" smtClean="0"/>
              <a:t>Старение в любом случае заканчивается </a:t>
            </a:r>
            <a:r>
              <a:rPr lang="ru-RU" sz="3200" dirty="0"/>
              <a:t>смертью</a:t>
            </a:r>
            <a:r>
              <a:rPr lang="ru-RU" sz="3200" dirty="0" smtClean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511101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нарушения психологических и психических функций (восприятия, внимания, памяти, мышления, интеллекта, эмоций, воли, сознания, поведения, психомоторных функций);</a:t>
            </a:r>
          </a:p>
          <a:p>
            <a:r>
              <a:rPr lang="ru-RU" dirty="0" smtClean="0"/>
              <a:t>нарушения языковых и речевых функций (нарушения устной и письменной, вербальной и невербальной речи, нарушения голосообразования и пр.);</a:t>
            </a:r>
          </a:p>
          <a:p>
            <a:r>
              <a:rPr lang="ru-RU" dirty="0" smtClean="0"/>
              <a:t>нарушения сенсорных функций (зрения, слуха, обоняния, осязания, тактильной, болевой, температурной и других видов чувствительности);</a:t>
            </a:r>
          </a:p>
          <a:p>
            <a:r>
              <a:rPr lang="ru-RU" dirty="0" smtClean="0"/>
              <a:t>нарушения статодинамических функций (двигательных функций головы, туловища, конечностей, статики, координации движений);</a:t>
            </a:r>
          </a:p>
          <a:p>
            <a:r>
              <a:rPr lang="ru-RU" dirty="0" smtClean="0"/>
              <a:t>нарушения функций кровообращения, дыхания, пищеварения, выделения, кроветворения, обмена веществ и энергии, внутренней секреции, иммунитета.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Нарушение функций </a:t>
            </a:r>
            <a:br>
              <a:rPr lang="ru-RU" dirty="0" smtClean="0"/>
            </a:br>
            <a:r>
              <a:rPr lang="ru-RU" dirty="0" smtClean="0"/>
              <a:t>стареющего организма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0951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/>
          <p:cNvSpPr/>
          <p:nvPr/>
        </p:nvSpPr>
        <p:spPr>
          <a:xfrm>
            <a:off x="296786" y="1268760"/>
            <a:ext cx="8712968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300" dirty="0" smtClean="0">
                <a:solidFill>
                  <a:prstClr val="white"/>
                </a:solidFill>
              </a:rPr>
              <a:t>способность </a:t>
            </a:r>
            <a:r>
              <a:rPr lang="ru-RU" sz="2300" dirty="0">
                <a:solidFill>
                  <a:prstClr val="white"/>
                </a:solidFill>
              </a:rPr>
              <a:t>к </a:t>
            </a:r>
            <a:r>
              <a:rPr lang="ru-RU" sz="2300" dirty="0" smtClean="0">
                <a:solidFill>
                  <a:prstClr val="white"/>
                </a:solidFill>
              </a:rPr>
              <a:t>самообслуживанию и повседневной деятельности</a:t>
            </a:r>
            <a:endParaRPr lang="ru-RU" sz="2300" dirty="0">
              <a:solidFill>
                <a:prstClr val="white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283985" y="2924944"/>
            <a:ext cx="8712968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prstClr val="white"/>
                </a:solidFill>
              </a:rPr>
              <a:t>способность </a:t>
            </a:r>
            <a:r>
              <a:rPr lang="ru-RU" sz="2400" dirty="0" smtClean="0">
                <a:solidFill>
                  <a:prstClr val="white"/>
                </a:solidFill>
              </a:rPr>
              <a:t>ориентироваться во времени  и пространстве</a:t>
            </a:r>
            <a:endParaRPr lang="ru-RU" sz="2400" dirty="0">
              <a:solidFill>
                <a:prstClr val="white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296786" y="2060848"/>
            <a:ext cx="8712968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prstClr val="white"/>
                </a:solidFill>
              </a:rPr>
              <a:t>способность менять положение тела и передвигаться</a:t>
            </a:r>
            <a:endParaRPr lang="ru-RU" sz="2400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2603" y="116632"/>
            <a:ext cx="79208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prstClr val="black"/>
                </a:solidFill>
              </a:rPr>
              <a:t>Основные </a:t>
            </a:r>
            <a:r>
              <a:rPr lang="ru-RU" sz="3200" b="1" dirty="0" smtClean="0">
                <a:solidFill>
                  <a:prstClr val="black"/>
                </a:solidFill>
              </a:rPr>
              <a:t>виды (категории) </a:t>
            </a:r>
          </a:p>
          <a:p>
            <a:pPr algn="ctr"/>
            <a:r>
              <a:rPr lang="ru-RU" sz="3200" b="1" dirty="0" smtClean="0">
                <a:solidFill>
                  <a:prstClr val="black"/>
                </a:solidFill>
              </a:rPr>
              <a:t>жизнедеятельности </a:t>
            </a:r>
            <a:r>
              <a:rPr lang="ru-RU" sz="3200" b="1" dirty="0">
                <a:solidFill>
                  <a:prstClr val="black"/>
                </a:solidFill>
              </a:rPr>
              <a:t>человека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283985" y="3700732"/>
            <a:ext cx="8712968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prstClr val="white"/>
                </a:solidFill>
              </a:rPr>
              <a:t>способность </a:t>
            </a:r>
            <a:r>
              <a:rPr lang="ru-RU" sz="2400" dirty="0" smtClean="0">
                <a:solidFill>
                  <a:prstClr val="white"/>
                </a:solidFill>
              </a:rPr>
              <a:t>к правильному общению</a:t>
            </a:r>
            <a:endParaRPr lang="ru-RU" sz="2400" dirty="0">
              <a:solidFill>
                <a:prstClr val="white"/>
              </a:solidFill>
            </a:endParaRPr>
          </a:p>
        </p:txBody>
      </p:sp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598370" y="6957392"/>
            <a:ext cx="8229600" cy="452596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283985" y="4509120"/>
            <a:ext cx="8712968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prstClr val="white"/>
                </a:solidFill>
              </a:rPr>
              <a:t>способность </a:t>
            </a:r>
            <a:r>
              <a:rPr lang="ru-RU" sz="2400" dirty="0" smtClean="0">
                <a:solidFill>
                  <a:prstClr val="white"/>
                </a:solidFill>
              </a:rPr>
              <a:t>к осмысленному и адекватному поведению</a:t>
            </a:r>
            <a:endParaRPr lang="ru-RU" sz="2400" dirty="0">
              <a:solidFill>
                <a:prstClr val="white"/>
              </a:solidFill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283985" y="5301208"/>
            <a:ext cx="8712968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prstClr val="white"/>
                </a:solidFill>
              </a:rPr>
              <a:t>способность </a:t>
            </a:r>
            <a:r>
              <a:rPr lang="ru-RU" sz="2400" dirty="0" smtClean="0">
                <a:solidFill>
                  <a:prstClr val="white"/>
                </a:solidFill>
              </a:rPr>
              <a:t>к обучению</a:t>
            </a:r>
            <a:endParaRPr lang="ru-RU" sz="2400" dirty="0">
              <a:solidFill>
                <a:prstClr val="white"/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283985" y="6021288"/>
            <a:ext cx="8712968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prstClr val="white"/>
                </a:solidFill>
              </a:rPr>
              <a:t>способность </a:t>
            </a:r>
            <a:r>
              <a:rPr lang="ru-RU" sz="2400" dirty="0" smtClean="0">
                <a:solidFill>
                  <a:prstClr val="white"/>
                </a:solidFill>
              </a:rPr>
              <a:t>к трудовой деятельности</a:t>
            </a:r>
            <a:endParaRPr lang="ru-RU" sz="2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2686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нарушения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повседневной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жизнедеятельности </a:t>
            </a: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нарушения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адекватного реагирования на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происходящее;</a:t>
            </a: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трудности с усвоением нового (научением);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потеря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независимого образа жизни;</a:t>
            </a: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изменение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социального статуса;  </a:t>
            </a: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появление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заболеваний и телесных страданий;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потеря независимого образа жизни, зависимость от окружающих, беспомощность;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перемещение в тоталитарные учреждения.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Медико-социальные </a:t>
            </a:r>
            <a:br>
              <a:rPr lang="ru-RU" dirty="0" smtClean="0"/>
            </a:br>
            <a:r>
              <a:rPr lang="ru-RU" dirty="0" smtClean="0"/>
              <a:t>последствия старения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5242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395192"/>
          </a:xfrm>
        </p:spPr>
        <p:txBody>
          <a:bodyPr>
            <a:normAutofit/>
          </a:bodyPr>
          <a:lstStyle/>
          <a:p>
            <a:r>
              <a:rPr lang="ru-RU" dirty="0" smtClean="0"/>
              <a:t>ЗОЖ – </a:t>
            </a:r>
            <a:r>
              <a:rPr lang="ru-RU" dirty="0" err="1" smtClean="0"/>
              <a:t>геропротекция</a:t>
            </a:r>
            <a:r>
              <a:rPr lang="ru-RU" dirty="0" smtClean="0"/>
              <a:t> – профилактика , предупреждение возрастных изменений;</a:t>
            </a:r>
          </a:p>
          <a:p>
            <a:r>
              <a:rPr lang="ru-RU" dirty="0" smtClean="0"/>
              <a:t>побуждение к активному противостоянию уже наступившим изменениям (уменьшение изменений и приостановление их прогрессирования);</a:t>
            </a:r>
          </a:p>
          <a:p>
            <a:r>
              <a:rPr lang="ru-RU" dirty="0" smtClean="0"/>
              <a:t>эффективное использование остаточного потенциала с помощью технических средств ухода и реабилитации;</a:t>
            </a:r>
          </a:p>
          <a:p>
            <a:r>
              <a:rPr lang="ru-RU" dirty="0" smtClean="0"/>
              <a:t>воздействие на </a:t>
            </a:r>
            <a:r>
              <a:rPr lang="ru-RU" smtClean="0"/>
              <a:t>эмоциональную сферу 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Виды воздействия на старение</a:t>
            </a:r>
            <a:br>
              <a:rPr lang="ru-RU" dirty="0" smtClean="0"/>
            </a:br>
            <a:r>
              <a:rPr lang="ru-RU" sz="3600" dirty="0" smtClean="0"/>
              <a:t>чем можно помочь стареющему человеку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2738530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6632"/>
            <a:ext cx="8229600" cy="4525963"/>
          </a:xfrm>
        </p:spPr>
        <p:txBody>
          <a:bodyPr/>
          <a:lstStyle/>
          <a:p>
            <a:r>
              <a:rPr lang="ru-RU" dirty="0" smtClean="0"/>
              <a:t>средняя продолжительность жизни мужчин - менее 65 лет, а женщин - 76,9 лет</a:t>
            </a:r>
          </a:p>
          <a:p>
            <a:r>
              <a:rPr lang="ru-RU" dirty="0" smtClean="0"/>
              <a:t>10 лет и более продолжается вдовий век, причем самых трудных лет жизни.</a:t>
            </a:r>
          </a:p>
          <a:p>
            <a:endParaRPr lang="ru-RU" dirty="0"/>
          </a:p>
        </p:txBody>
      </p:sp>
      <p:pic>
        <p:nvPicPr>
          <p:cNvPr id="1026" name="Picture 2" descr="F:\Старики\Рисунки и фотографии\100858623_99504799_0df6ccc5992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348880"/>
            <a:ext cx="3888432" cy="39436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37613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92688"/>
          </a:xfrm>
        </p:spPr>
        <p:txBody>
          <a:bodyPr/>
          <a:lstStyle/>
          <a:p>
            <a:pPr marL="0" indent="0">
              <a:buNone/>
            </a:pPr>
            <a:endParaRPr lang="ru-RU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u="sng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Старость </a:t>
            </a:r>
            <a:r>
              <a:rPr lang="ru-RU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благополучная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жизнь и смерть дома; последствия старения имеются, но не ярко выражены и скомпенсированы; нет удручающих болезней и физических страданий; организм «слушается» и может выполнять волю «хозяина», т.е. сохранено самообслуживание; сохранены психические функции; есть благожелательные близкие; материальное, хотя бы, относительное благополучие; безопасная среда обитания; решены бытовые и социальные вопросы.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43831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3456383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Неблагополучная старость - возрастные изменения выражены в тяжелой форме и сопровождаются  телесными и душевными страданиями; жизнь и смерть вне дома, в «тоталитарных» 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общественных </a:t>
            </a: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учреждениях;  бедность; одиночество; потеря самостоятельности; беспомощность; отсутствие помощников; подчинение чужой воле, жизнь по чужим правилам. 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Полипрагмазия. </a:t>
            </a: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Полиморбидность</a:t>
            </a:r>
            <a:r>
              <a:rPr lang="ru-RU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457200">
              <a:buNone/>
            </a:pPr>
            <a:endParaRPr lang="ru-RU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F:\Старики\Рисунки и фотографии\у (8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126" y="3573016"/>
            <a:ext cx="3677217" cy="282925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780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328592"/>
          </a:xfrm>
        </p:spPr>
        <p:txBody>
          <a:bodyPr>
            <a:normAutofit/>
          </a:bodyPr>
          <a:lstStyle/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утяжеление общего состояния;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помещение в чужеродную </a:t>
            </a: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среду;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увеличение зависимости от других людей;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дополнительные материальные затраты;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осложнения от лекарственной терапии (полипрагмазия);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необходимость менять привычный образ жизни;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необходимость усваивать много новой информации;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стресс;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физические страдания.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endParaRPr lang="ru-RU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Tx/>
              <a:buFont typeface="Wingdings" panose="05000000000000000000" pitchFamily="2" charset="2"/>
              <a:buChar char="ü"/>
            </a:pPr>
            <a:endParaRPr lang="ru-RU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Tx/>
              <a:buFont typeface="Wingdings" panose="05000000000000000000" pitchFamily="2" charset="2"/>
              <a:buChar char="ü"/>
            </a:pPr>
            <a:endParaRPr lang="ru-RU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Tx/>
              <a:buFont typeface="Wingdings" panose="05000000000000000000" pitchFamily="2" charset="2"/>
              <a:buChar char="ü"/>
            </a:pP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7234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Последствия болезней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9933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4829485"/>
              </p:ext>
            </p:extLst>
          </p:nvPr>
        </p:nvGraphicFramePr>
        <p:xfrm>
          <a:off x="457200" y="1524000"/>
          <a:ext cx="8229600" cy="36892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48181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Изменения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Мероприятия</a:t>
                      </a:r>
                      <a:endParaRPr lang="ru-RU" dirty="0"/>
                    </a:p>
                  </a:txBody>
                  <a:tcPr/>
                </a:tc>
              </a:tr>
              <a:tr h="481811">
                <a:tc>
                  <a:txBody>
                    <a:bodyPr/>
                    <a:lstStyle/>
                    <a:p>
                      <a:r>
                        <a:rPr lang="ru-RU" dirty="0" smtClean="0"/>
                        <a:t>Легко ранимая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осторожность, аккуратность</a:t>
                      </a:r>
                      <a:endParaRPr lang="ru-RU" dirty="0"/>
                    </a:p>
                  </a:txBody>
                  <a:tcPr/>
                </a:tc>
              </a:tr>
              <a:tr h="481811">
                <a:tc>
                  <a:txBody>
                    <a:bodyPr/>
                    <a:lstStyle/>
                    <a:p>
                      <a:r>
                        <a:rPr lang="ru-RU" dirty="0" smtClean="0"/>
                        <a:t>Сухость и истончение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увлажняющие и питательные кремы</a:t>
                      </a:r>
                      <a:endParaRPr lang="ru-RU" dirty="0"/>
                    </a:p>
                  </a:txBody>
                  <a:tcPr/>
                </a:tc>
              </a:tr>
              <a:tr h="481811">
                <a:tc>
                  <a:txBody>
                    <a:bodyPr/>
                    <a:lstStyle/>
                    <a:p>
                      <a:r>
                        <a:rPr lang="ru-RU" dirty="0" smtClean="0"/>
                        <a:t>Плохо заживает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интенсивное лечение</a:t>
                      </a:r>
                      <a:endParaRPr lang="ru-RU" dirty="0"/>
                    </a:p>
                  </a:txBody>
                  <a:tcPr/>
                </a:tc>
              </a:tr>
              <a:tr h="481811">
                <a:tc>
                  <a:txBody>
                    <a:bodyPr/>
                    <a:lstStyle/>
                    <a:p>
                      <a:r>
                        <a:rPr lang="ru-RU" dirty="0" smtClean="0"/>
                        <a:t>Быстро</a:t>
                      </a:r>
                      <a:r>
                        <a:rPr lang="ru-RU" baseline="0" dirty="0" smtClean="0"/>
                        <a:t> развиваются опрелости и пролежни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тщательный профилактический уход</a:t>
                      </a:r>
                      <a:endParaRPr lang="ru-RU" dirty="0"/>
                    </a:p>
                  </a:txBody>
                  <a:tcPr/>
                </a:tc>
              </a:tr>
              <a:tr h="481811">
                <a:tc>
                  <a:txBody>
                    <a:bodyPr/>
                    <a:lstStyle/>
                    <a:p>
                      <a:r>
                        <a:rPr lang="ru-RU" dirty="0" smtClean="0"/>
                        <a:t>Склонность к развитию онкологических заболеваний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периодические осмотры всей поверхности тела</a:t>
                      </a:r>
                      <a:endParaRPr lang="ru-RU" dirty="0"/>
                    </a:p>
                  </a:txBody>
                  <a:tcPr/>
                </a:tc>
              </a:tr>
              <a:tr h="48181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Кожа 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ее придатки</a:t>
            </a:r>
            <a:b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5753021"/>
              </p:ext>
            </p:extLst>
          </p:nvPr>
        </p:nvGraphicFramePr>
        <p:xfrm>
          <a:off x="467544" y="1556792"/>
          <a:ext cx="8229600" cy="47677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48181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Изменения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Мероприятия</a:t>
                      </a:r>
                      <a:endParaRPr lang="ru-RU" dirty="0"/>
                    </a:p>
                  </a:txBody>
                  <a:tcPr/>
                </a:tc>
              </a:tr>
              <a:tr h="481811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Легко ранимая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осторожность, аккуратность, качество постельного белья</a:t>
                      </a:r>
                      <a:endParaRPr lang="ru-RU" sz="1600" dirty="0"/>
                    </a:p>
                  </a:txBody>
                  <a:tcPr/>
                </a:tc>
              </a:tr>
              <a:tr h="379229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Сухость и истончение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увлажняющие и питательные кремы</a:t>
                      </a:r>
                      <a:endParaRPr lang="ru-RU" sz="1600" dirty="0"/>
                    </a:p>
                  </a:txBody>
                  <a:tcPr/>
                </a:tc>
              </a:tr>
              <a:tr h="401474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Плохо заживает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интенсивное лечение</a:t>
                      </a:r>
                      <a:endParaRPr lang="ru-RU" sz="1600" dirty="0"/>
                    </a:p>
                  </a:txBody>
                  <a:tcPr/>
                </a:tc>
              </a:tr>
              <a:tr h="481811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Быстро</a:t>
                      </a:r>
                      <a:r>
                        <a:rPr lang="ru-RU" sz="1600" baseline="0" dirty="0" smtClean="0"/>
                        <a:t> развиваются опрелости и пролежни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600" dirty="0" smtClean="0"/>
                        <a:t>тщательный профилактический уход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600" dirty="0" smtClean="0"/>
                        <a:t>технические средства для лежачих больных</a:t>
                      </a:r>
                      <a:endParaRPr lang="ru-RU" sz="1600" dirty="0"/>
                    </a:p>
                  </a:txBody>
                  <a:tcPr/>
                </a:tc>
              </a:tr>
              <a:tr h="481811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Склонность к развитию онкологических заболеваний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периодические осмотры всей поверхности тела</a:t>
                      </a:r>
                      <a:endParaRPr lang="ru-RU" sz="1600" dirty="0"/>
                    </a:p>
                  </a:txBody>
                  <a:tcPr/>
                </a:tc>
              </a:tr>
              <a:tr h="481811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Легко смещается по отношению к п/ж клетчатки с разрывом сосудов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правильное перемещение тела в кровати</a:t>
                      </a:r>
                      <a:endParaRPr lang="ru-RU" sz="1600" dirty="0"/>
                    </a:p>
                  </a:txBody>
                  <a:tcPr/>
                </a:tc>
              </a:tr>
              <a:tr h="481811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Волосы редкие, ломкие, седые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регулярный уход за волосами, короткие стрижки, использование специальных шампуней, осторожное причесывание редкими гребнями.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3025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Опорно-двигательный аппарат</a:t>
            </a:r>
            <a:b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8457810"/>
              </p:ext>
            </p:extLst>
          </p:nvPr>
        </p:nvGraphicFramePr>
        <p:xfrm>
          <a:off x="251520" y="1524000"/>
          <a:ext cx="8640960" cy="5140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3658"/>
                <a:gridCol w="454730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Изменения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Мероприятия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Уменьшение костной массы, уменьшение прочности костной ткани, патологические переломы</a:t>
                      </a:r>
                      <a:endParaRPr lang="ru-RU" dirty="0"/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двигательная активность,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массаж,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гимнастика,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профилактика падений, в </a:t>
                      </a:r>
                      <a:r>
                        <a:rPr lang="ru-RU" dirty="0" err="1" smtClean="0"/>
                        <a:t>т.ч</a:t>
                      </a:r>
                      <a:r>
                        <a:rPr lang="ru-RU" dirty="0" smtClean="0"/>
                        <a:t>. с использованием технических средств,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диета,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анальгетики,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силовые упражнения,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психотерапия для побуждения к действиям,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психотерапия для лечения вторичной депрессии.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Истончение хрящевой ткани и болевой синдром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Тугоподвижность суставов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Ограничение подвижности из-за болевого синдрома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Потеря мышечной массы, потеря мышечной сила, повышенная утомляемость, снижение скорости ходьбы, низкий уровень физической активности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Депрессия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3571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Определение</a:t>
            </a:r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синдрома </a:t>
            </a:r>
            <a:b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старческой астении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484784"/>
            <a:ext cx="8435280" cy="500134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Старческая астения (англ. - </a:t>
            </a:r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frailty) </a:t>
            </a: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это клинический синдром, включающий в себя: 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1) потерю веса, в том числе на фоне саркопении, 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2) доказанное динамометрически снижение силы кисти, 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3) выраженную слабость и повышенную утомляемость, 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4) снижение скорости передвижения, 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5)значительное снижение физической активности. </a:t>
            </a:r>
          </a:p>
          <a:p>
            <a:pPr>
              <a:buNone/>
            </a:pP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buNone/>
            </a:pPr>
            <a:r>
              <a:rPr lang="da-DK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Fried </a:t>
            </a:r>
            <a:r>
              <a:rPr lang="da-DK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L.P. et al., 2001</a:t>
            </a:r>
          </a:p>
          <a:p>
            <a:pPr>
              <a:buNone/>
            </a:pPr>
            <a:endParaRPr lang="ru-RU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ru-RU" sz="2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России распространенность синдрома </a:t>
            </a:r>
            <a:r>
              <a:rPr lang="ru-RU" sz="2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старческой </a:t>
            </a:r>
            <a:r>
              <a:rPr lang="ru-RU" sz="2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астении после 65 лет составляет около 45,0%.</a:t>
            </a:r>
          </a:p>
          <a:p>
            <a:pPr algn="r">
              <a:buNone/>
            </a:pPr>
            <a:endParaRPr lang="ru-RU" sz="2900" i="1" dirty="0" smtClean="0"/>
          </a:p>
          <a:p>
            <a:pPr algn="r">
              <a:buNone/>
            </a:pPr>
            <a:endParaRPr lang="ru-RU" sz="2900" i="1" dirty="0"/>
          </a:p>
          <a:p>
            <a:pPr algn="r">
              <a:buNone/>
            </a:pPr>
            <a:endParaRPr lang="ru-RU" sz="2900" i="1" dirty="0" smtClean="0"/>
          </a:p>
          <a:p>
            <a:pPr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0758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4728337"/>
              </p:ext>
            </p:extLst>
          </p:nvPr>
        </p:nvGraphicFramePr>
        <p:xfrm>
          <a:off x="395536" y="836712"/>
          <a:ext cx="8229600" cy="56166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52039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Изменения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Мероприятия</a:t>
                      </a:r>
                      <a:endParaRPr lang="ru-RU" dirty="0"/>
                    </a:p>
                  </a:txBody>
                  <a:tcPr/>
                </a:tc>
              </a:tr>
              <a:tr h="352039">
                <a:tc>
                  <a:txBody>
                    <a:bodyPr/>
                    <a:lstStyle/>
                    <a:p>
                      <a:r>
                        <a:rPr lang="ru-RU" dirty="0" smtClean="0"/>
                        <a:t>Слабость сердечной мышцы</a:t>
                      </a:r>
                      <a:endParaRPr lang="ru-RU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r>
                        <a:rPr lang="ru-RU" dirty="0" smtClean="0"/>
                        <a:t>«передышки», </a:t>
                      </a:r>
                    </a:p>
                    <a:p>
                      <a:r>
                        <a:rPr lang="ru-RU" dirty="0" smtClean="0"/>
                        <a:t>нельзя торопить, постепенность </a:t>
                      </a:r>
                    </a:p>
                    <a:p>
                      <a:r>
                        <a:rPr lang="ru-RU" dirty="0" smtClean="0"/>
                        <a:t>информирование,</a:t>
                      </a:r>
                    </a:p>
                    <a:p>
                      <a:r>
                        <a:rPr lang="ru-RU" dirty="0" smtClean="0"/>
                        <a:t>контроль за приемом препаратов</a:t>
                      </a:r>
                      <a:endParaRPr lang="ru-RU" dirty="0"/>
                    </a:p>
                  </a:txBody>
                  <a:tcPr/>
                </a:tc>
              </a:tr>
              <a:tr h="616068">
                <a:tc>
                  <a:txBody>
                    <a:bodyPr/>
                    <a:lstStyle/>
                    <a:p>
                      <a:r>
                        <a:rPr lang="ru-RU" dirty="0" smtClean="0"/>
                        <a:t>Неспособность сердца обеспечить интенсивную деятельность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16068">
                <a:tc>
                  <a:txBody>
                    <a:bodyPr/>
                    <a:lstStyle/>
                    <a:p>
                      <a:r>
                        <a:rPr lang="ru-RU" dirty="0" smtClean="0"/>
                        <a:t>Неспособность сердца обеспечить резкие перепады интенсивности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16068">
                <a:tc>
                  <a:txBody>
                    <a:bodyPr/>
                    <a:lstStyle/>
                    <a:p>
                      <a:r>
                        <a:rPr lang="ru-RU" dirty="0" smtClean="0"/>
                        <a:t>Повышение АД при физической работе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144127">
                <a:tc>
                  <a:txBody>
                    <a:bodyPr/>
                    <a:lstStyle/>
                    <a:p>
                      <a:r>
                        <a:rPr lang="ru-RU" dirty="0" smtClean="0"/>
                        <a:t>Резкие подъемы АД при внезапных ситуациях, испуге, стрессе, эмоциональном напряжении с риском развития инсульта, инфаркта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Щадящий подход, </a:t>
                      </a:r>
                      <a:endParaRPr lang="ru-RU" dirty="0"/>
                    </a:p>
                  </a:txBody>
                  <a:tcPr/>
                </a:tc>
              </a:tr>
              <a:tr h="616068">
                <a:tc>
                  <a:txBody>
                    <a:bodyPr/>
                    <a:lstStyle/>
                    <a:p>
                      <a:r>
                        <a:rPr lang="ru-RU" dirty="0" smtClean="0"/>
                        <a:t>Резкое падение АД при изменении положения тела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Постепенное (ступенчатое) изменение положения тела</a:t>
                      </a:r>
                      <a:endParaRPr lang="ru-RU" dirty="0"/>
                    </a:p>
                  </a:txBody>
                  <a:tcPr/>
                </a:tc>
              </a:tr>
              <a:tr h="1136064">
                <a:tc>
                  <a:txBody>
                    <a:bodyPr/>
                    <a:lstStyle/>
                    <a:p>
                      <a:r>
                        <a:rPr lang="ru-RU" dirty="0" smtClean="0"/>
                        <a:t>Слабость венозных клапанов, варикозное расширение вен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Мышцы ног – второе сердце. Двигательная активность, гимнастика, положение тела.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Кровеносная система</a:t>
            </a:r>
            <a:b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69858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6940815"/>
              </p:ext>
            </p:extLst>
          </p:nvPr>
        </p:nvGraphicFramePr>
        <p:xfrm>
          <a:off x="457200" y="1524000"/>
          <a:ext cx="8229600" cy="4302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Изменения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Мероприятия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Уменьшение объема вдыхаемого воздуха</a:t>
                      </a:r>
                      <a:endParaRPr lang="ru-RU" dirty="0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«борьба» с постельным образом жизни,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двигательная активность,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двигательная активность при вынужденном постельном режиме,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дыхательная гимнастика,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массаж,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приподнятый головной конец кровати,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частые проветривания,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частые прогулки на свежем воздухе,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Нарушение</a:t>
                      </a:r>
                      <a:r>
                        <a:rPr lang="ru-RU" baseline="0" dirty="0" smtClean="0"/>
                        <a:t> дренажной функции бронхов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Плохая вентиляция легких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Снижение кашлевого рефлекса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Нарушение газообмена с развитием гипоксии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2296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Дыхательная система</a:t>
            </a:r>
            <a:b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2520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0915290"/>
              </p:ext>
            </p:extLst>
          </p:nvPr>
        </p:nvGraphicFramePr>
        <p:xfrm>
          <a:off x="457200" y="908723"/>
          <a:ext cx="8229600" cy="50405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149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Изменения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Мероприятия</a:t>
                      </a:r>
                      <a:endParaRPr lang="ru-RU" dirty="0"/>
                    </a:p>
                  </a:txBody>
                  <a:tcPr/>
                </a:tc>
              </a:tr>
              <a:tr h="26245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Потеря аппетита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выявление</a:t>
                      </a:r>
                      <a:r>
                        <a:rPr lang="ru-RU" sz="1400" baseline="0" dirty="0" smtClean="0"/>
                        <a:t> причины</a:t>
                      </a:r>
                      <a:endParaRPr lang="ru-RU" sz="1400" dirty="0"/>
                    </a:p>
                  </a:txBody>
                  <a:tcPr/>
                </a:tc>
              </a:tr>
              <a:tr h="26245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Патологическая прожорливость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консультация психиатра</a:t>
                      </a:r>
                      <a:endParaRPr lang="ru-RU" sz="1400" dirty="0"/>
                    </a:p>
                  </a:txBody>
                  <a:tcPr/>
                </a:tc>
              </a:tr>
              <a:tr h="298122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Малое количество слюны, сухость полости рта</a:t>
                      </a:r>
                      <a:endParaRPr lang="ru-RU" sz="1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400" dirty="0" smtClean="0"/>
                        <a:t>осмотр, туалет полости рта, </a:t>
                      </a:r>
                    </a:p>
                    <a:p>
                      <a:r>
                        <a:rPr lang="ru-RU" sz="1400" dirty="0" smtClean="0"/>
                        <a:t>лимонный сок</a:t>
                      </a:r>
                      <a:endParaRPr lang="ru-RU" sz="1400" dirty="0"/>
                    </a:p>
                  </a:txBody>
                  <a:tcPr/>
                </a:tc>
              </a:tr>
              <a:tr h="26245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Гнилостные процессы в полости рта</a:t>
                      </a:r>
                      <a:endParaRPr lang="ru-RU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446165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Плохая механическая обработка пищи во рту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консультация протезиста, выбор методов кулинарной обработки</a:t>
                      </a:r>
                      <a:endParaRPr lang="ru-RU" sz="1400" dirty="0"/>
                    </a:p>
                  </a:txBody>
                  <a:tcPr/>
                </a:tc>
              </a:tr>
              <a:tr h="6298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Недостаток пищеварительных соков, нарушение работы пищеварительных желез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/>
                        <a:t>ферментотерапия</a:t>
                      </a:r>
                      <a:endParaRPr lang="ru-RU" sz="1400" dirty="0" smtClean="0"/>
                    </a:p>
                    <a:p>
                      <a:endParaRPr lang="ru-RU" sz="1400" dirty="0"/>
                    </a:p>
                  </a:txBody>
                  <a:tcPr/>
                </a:tc>
              </a:tr>
              <a:tr h="262450"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1901117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Нарушенная эвакуация пищевого комка по кишечнику, запоры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endParaRPr kumimoji="0" lang="ru-RU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контроль стула,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подвижный образ жизни, 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ежедневные прогулки, 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гимнастика,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массаж передней брюшной стенки живота,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употребление достаточного количество жидкости, овощей и фруктов.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Пищеварительная система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2776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1652219"/>
              </p:ext>
            </p:extLst>
          </p:nvPr>
        </p:nvGraphicFramePr>
        <p:xfrm>
          <a:off x="457200" y="1524000"/>
          <a:ext cx="8229600" cy="3672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Изменения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Мероприятия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Уменьшение суточного количества мочи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достаточный объем</a:t>
                      </a:r>
                      <a:r>
                        <a:rPr lang="ru-RU" baseline="0" dirty="0" smtClean="0"/>
                        <a:t> выпиваемой жидкости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Моча высокой концентрации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профилактика специфического запаха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Задержка лекарственных препаратов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контроль общего состояния</a:t>
                      </a:r>
                      <a:r>
                        <a:rPr lang="ru-RU" baseline="0" dirty="0" smtClean="0"/>
                        <a:t>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Утолщение стенки мочевого пузыря, уменьшение эластичности и емкости</a:t>
                      </a:r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dirty="0" smtClean="0"/>
                        <a:t>создание удобных и комфортных условий для мочеиспускания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Нарушение замыкательной функции сфинктеров мочевого пузыря 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Мочевыделительная система</a:t>
            </a:r>
          </a:p>
        </p:txBody>
      </p:sp>
    </p:spTree>
    <p:extLst>
      <p:ext uri="{BB962C8B-B14F-4D97-AF65-F5344CB8AC3E}">
        <p14:creationId xmlns:p14="http://schemas.microsoft.com/office/powerpoint/2010/main" val="32820593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rmAutofit fontScale="92500" lnSpcReduction="10000"/>
          </a:bodyPr>
          <a:lstStyle/>
          <a:p>
            <a:pPr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Человек получает информацию посредством шести основных органов чувств: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глаза (зрение),</a:t>
            </a: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уши (слух),</a:t>
            </a: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язык (вкус),</a:t>
            </a: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нос (обоняние)</a:t>
            </a: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кожа (осязание, ощущение боли, температуры</a:t>
            </a: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вестибулярный аппарат (чувство равновесия и положения в пространстве, ускорение, ощущение веса</a:t>
            </a: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внутренние рецепторы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Органы чувств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51430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9808373"/>
              </p:ext>
            </p:extLst>
          </p:nvPr>
        </p:nvGraphicFramePr>
        <p:xfrm>
          <a:off x="251520" y="1524000"/>
          <a:ext cx="8712968" cy="4851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56484"/>
                <a:gridCol w="435648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Изменения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Мероприятия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Нарушение рефракции – старческая дальнозоркость.</a:t>
                      </a:r>
                      <a:endParaRPr lang="ru-RU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регулярная (не реже 1 раза в год) проверка зрения,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проверка состояния стекол очков и обучение уходу за очками,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подсветка темных мест (подъезды, коридоры, прихожие), контрастные знаки (на ребрах ступеней, углах стен, пороги, углы дверных проемов и др.), 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dirty="0" smtClean="0"/>
                        <a:t>поручни, использование опор и др.,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профилактика падений,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при общении: всегда стойте к лицом к лицу; не прикрывайте ваше лицо и не находитесь в темноте; не стойте контражур.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Нарушение аккомодации - способности глаза к рассматриванию предметов на разных расстояниях.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Нарушение периферического зрения.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Нарушение световой и </a:t>
                      </a:r>
                      <a:r>
                        <a:rPr lang="ru-RU" dirty="0" err="1" smtClean="0"/>
                        <a:t>темновой</a:t>
                      </a:r>
                      <a:r>
                        <a:rPr lang="ru-RU" dirty="0" smtClean="0"/>
                        <a:t> адаптации («куриная» слепота)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111095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4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Зрение</a:t>
            </a:r>
            <a:r>
              <a:rPr lang="ru-RU" sz="4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4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4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42859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8382240"/>
              </p:ext>
            </p:extLst>
          </p:nvPr>
        </p:nvGraphicFramePr>
        <p:xfrm>
          <a:off x="539552" y="2132856"/>
          <a:ext cx="8229600" cy="3479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Изменения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Мероприятия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Тугоухость </a:t>
                      </a:r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проверка остроты слуха,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использование правил общения с тугоухим: говорите лицом к лицу, не прикрывайте ваше лицо и не находитесь в темноте, не говорите с полным ртом, говорите громко и четко, но не кричите, сведите к минимуму фоновый шум, выключая телевизор или радио,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коррекция тугоухости у специалиста.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Изменение характера и поведения слабослышащего.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Слух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6180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0703716"/>
              </p:ext>
            </p:extLst>
          </p:nvPr>
        </p:nvGraphicFramePr>
        <p:xfrm>
          <a:off x="457200" y="1524000"/>
          <a:ext cx="8229600" cy="2748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Изменения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Мероприятия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Ухудшение и/или извращение вкусовых ощущений, пища становится безвкусной, ухудшается аппетит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endParaRPr lang="ru-RU" dirty="0" smtClean="0"/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endParaRPr lang="ru-RU" dirty="0" smtClean="0"/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туалет полости рта,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использование пряностей при приготовлении пищи,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контроль качества пищи.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Нарушение обоняния, появление невосприимчивости к запахам.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Вкус и обоняние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45856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2558203"/>
              </p:ext>
            </p:extLst>
          </p:nvPr>
        </p:nvGraphicFramePr>
        <p:xfrm>
          <a:off x="467544" y="1700808"/>
          <a:ext cx="8208912" cy="42708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3439"/>
                <a:gridCol w="4035473"/>
              </a:tblGrid>
              <a:tr h="47195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Изменения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Мероприятия</a:t>
                      </a:r>
                      <a:endParaRPr lang="ru-RU" dirty="0"/>
                    </a:p>
                  </a:txBody>
                  <a:tcPr/>
                </a:tc>
              </a:tr>
              <a:tr h="2046760">
                <a:tc>
                  <a:txBody>
                    <a:bodyPr/>
                    <a:lstStyle/>
                    <a:p>
                      <a:r>
                        <a:rPr lang="ru-RU" dirty="0" smtClean="0"/>
                        <a:t>Нарушение правильного восприятия соприкасающихся с поверхностью тела предметов, 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endParaRPr lang="ru-RU" dirty="0" smtClean="0"/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endParaRPr lang="ru-RU" dirty="0" smtClean="0"/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endParaRPr lang="ru-RU" dirty="0" smtClean="0"/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определение проблем,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«правильная» посуда,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«правильная» обувь,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контроль за температурой воды, особенно в ванной,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тактильное общение,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профилактика падений.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471956">
                <a:tc>
                  <a:txBody>
                    <a:bodyPr/>
                    <a:lstStyle/>
                    <a:p>
                      <a:r>
                        <a:rPr lang="ru-RU" dirty="0" smtClean="0"/>
                        <a:t>Снижение подошвенной чувствительности 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71956">
                <a:tc>
                  <a:txBody>
                    <a:bodyPr/>
                    <a:lstStyle/>
                    <a:p>
                      <a:r>
                        <a:rPr lang="ru-RU" dirty="0" smtClean="0"/>
                        <a:t>Тактильный голод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71956">
                <a:tc>
                  <a:txBody>
                    <a:bodyPr/>
                    <a:lstStyle/>
                    <a:p>
                      <a:r>
                        <a:rPr lang="ru-RU" dirty="0" smtClean="0"/>
                        <a:t>Нарушение правильного ощущения положения тела в пространстве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980728"/>
            <a:ext cx="8445624" cy="1124744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Тактильная, болевая, температурная </a:t>
            </a:r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проприоцептивная </a:t>
            </a:r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глубокая) чувствительность </a:t>
            </a:r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94119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524000"/>
            <a:ext cx="8435280" cy="4572000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pPr marL="0" indent="0">
              <a:buNone/>
            </a:pPr>
            <a:r>
              <a:rPr lang="ru-RU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Хрупкое равновесие, легко нарушающееся и с трудом востанавливающееся при заболеваниях, лекарственной терапии, эмоциональных напряжениях, стрессах и др.</a:t>
            </a:r>
            <a:endParaRPr lang="ru-RU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Кровь. Гомеостаз </a:t>
            </a:r>
            <a:b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постоянство внутренней среды организма)</a:t>
            </a:r>
            <a:endParaRPr lang="ru-RU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58511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Основные психические функции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628800"/>
            <a:ext cx="8447011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1128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>
                <a:solidFill>
                  <a:schemeClr val="bg1"/>
                </a:solidFill>
              </a:rPr>
              <a:t>Способность получать и преобразовывать  информацию из внешнего мира.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Восприятие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9218" name="Picture 2" descr="F:\Старики\Рисунки и фотографии\человек под дождем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600987"/>
            <a:ext cx="5599456" cy="40447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56637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633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b="1" dirty="0" smtClean="0">
                <a:solidFill>
                  <a:schemeClr val="bg1"/>
                </a:solidFill>
              </a:rPr>
              <a:t>Внимание</a:t>
            </a:r>
            <a:r>
              <a:rPr lang="ru-RU" sz="3600" dirty="0" smtClean="0">
                <a:solidFill>
                  <a:schemeClr val="bg1"/>
                </a:solidFill>
              </a:rPr>
              <a:t> - психофизиологический </a:t>
            </a:r>
            <a:r>
              <a:rPr lang="ru-RU" sz="3600" dirty="0">
                <a:solidFill>
                  <a:schemeClr val="bg1"/>
                </a:solidFill>
              </a:rPr>
              <a:t>процесс, который проявляется в сосредоточенности на чем-либо. </a:t>
            </a:r>
          </a:p>
        </p:txBody>
      </p:sp>
      <p:pic>
        <p:nvPicPr>
          <p:cNvPr id="5122" name="Picture 2" descr="F:\Старики\Рисунки и фотографии\Стрелок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944029"/>
            <a:ext cx="4546361" cy="32009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61561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Память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6147" name="Picture 3" descr="F:\Старики\Рисунки и фотографии\книги на полках_2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179251"/>
            <a:ext cx="5376879" cy="35766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51520" y="1411280"/>
            <a:ext cx="331236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</a:rPr>
              <a:t>Память </a:t>
            </a:r>
            <a:r>
              <a:rPr lang="ru-RU" sz="3200" dirty="0" smtClean="0">
                <a:solidFill>
                  <a:schemeClr val="bg1"/>
                </a:solidFill>
              </a:rPr>
              <a:t>- это </a:t>
            </a:r>
            <a:r>
              <a:rPr lang="ru-RU" sz="3200" dirty="0">
                <a:solidFill>
                  <a:schemeClr val="bg1"/>
                </a:solidFill>
              </a:rPr>
              <a:t>способность человека запоминать, сохранять, воспроизводить и забывать информацию собственного опыта.</a:t>
            </a:r>
          </a:p>
        </p:txBody>
      </p:sp>
    </p:spTree>
    <p:extLst>
      <p:ext uri="{BB962C8B-B14F-4D97-AF65-F5344CB8AC3E}">
        <p14:creationId xmlns:p14="http://schemas.microsoft.com/office/powerpoint/2010/main" val="10948691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260648"/>
            <a:ext cx="835292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</a:rPr>
              <a:t>Мышление</a:t>
            </a:r>
            <a:r>
              <a:rPr lang="ru-RU" sz="3600" dirty="0" smtClean="0">
                <a:solidFill>
                  <a:schemeClr val="bg1"/>
                </a:solidFill>
              </a:rPr>
              <a:t> </a:t>
            </a:r>
            <a:r>
              <a:rPr lang="ru-RU" sz="3600" dirty="0">
                <a:solidFill>
                  <a:schemeClr val="bg1"/>
                </a:solidFill>
              </a:rPr>
              <a:t>— процесс познавательной деятельности </a:t>
            </a:r>
            <a:r>
              <a:rPr lang="ru-RU" sz="3600" dirty="0" smtClean="0">
                <a:solidFill>
                  <a:schemeClr val="bg1"/>
                </a:solidFill>
              </a:rPr>
              <a:t>человека, </a:t>
            </a:r>
            <a:r>
              <a:rPr lang="ru-RU" sz="3600" dirty="0">
                <a:solidFill>
                  <a:schemeClr val="bg1"/>
                </a:solidFill>
              </a:rPr>
              <a:t>характеризующийся обобщенным и опосредствованным отражением действительности.</a:t>
            </a:r>
          </a:p>
        </p:txBody>
      </p:sp>
      <p:pic>
        <p:nvPicPr>
          <p:cNvPr id="10243" name="Picture 3" descr="F:\Старики\Рисунки и фотографии\шахматист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5531" y="2996952"/>
            <a:ext cx="5397765" cy="3600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95646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391480"/>
            <a:ext cx="8424936" cy="45720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 smtClean="0">
                <a:solidFill>
                  <a:schemeClr val="bg1"/>
                </a:solidFill>
              </a:rPr>
              <a:t>Интеллект</a:t>
            </a:r>
            <a:r>
              <a:rPr lang="ru-RU" sz="2000" dirty="0" smtClean="0">
                <a:solidFill>
                  <a:schemeClr val="bg1"/>
                </a:solidFill>
              </a:rPr>
              <a:t> — </a:t>
            </a:r>
            <a:r>
              <a:rPr lang="ru-RU" sz="2000" dirty="0">
                <a:solidFill>
                  <a:schemeClr val="bg1"/>
                </a:solidFill>
              </a:rPr>
              <a:t>качество психики, состоящее из способности приспосабливаться к новым ситуациям, способности к обучению и запоминанию на основе опыта, пониманию и применению абстрактных концепций, и использованию своих знаний для управления окружающей человека </a:t>
            </a:r>
            <a:r>
              <a:rPr lang="ru-RU" sz="2000" dirty="0" smtClean="0">
                <a:solidFill>
                  <a:schemeClr val="bg1"/>
                </a:solidFill>
              </a:rPr>
              <a:t>средой. </a:t>
            </a:r>
            <a:r>
              <a:rPr lang="ru-RU" sz="2000" dirty="0">
                <a:solidFill>
                  <a:schemeClr val="bg1"/>
                </a:solidFill>
              </a:rPr>
              <a:t>Общая способность к познанию и решению проблем, которая объединяет все познавательные способности: ощущение, восприятие, память, представление, мышление, </a:t>
            </a:r>
            <a:r>
              <a:rPr lang="ru-RU" sz="2000" dirty="0" smtClean="0">
                <a:solidFill>
                  <a:schemeClr val="bg1"/>
                </a:solidFill>
              </a:rPr>
              <a:t>воображение, </a:t>
            </a:r>
            <a:r>
              <a:rPr lang="ru-RU" sz="2000" dirty="0">
                <a:solidFill>
                  <a:schemeClr val="bg1"/>
                </a:solidFill>
              </a:rPr>
              <a:t>а также внимание, волю и рефлексию.</a:t>
            </a:r>
          </a:p>
        </p:txBody>
      </p:sp>
      <p:pic>
        <p:nvPicPr>
          <p:cNvPr id="11266" name="Picture 2" descr="F:\Старики\Рисунки и фотографии\Лектор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996952"/>
            <a:ext cx="6538069" cy="35810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99247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1219200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chemeClr val="bg1"/>
                </a:solidFill>
              </a:rPr>
              <a:t>Эмоции –внутренние переживания в ответ на внешние обстоятельства</a:t>
            </a:r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12290" name="Picture 2" descr="F:\Старики\Рисунки и фотографии\Эмоции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868587"/>
            <a:ext cx="5976664" cy="43808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3354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353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dirty="0">
                <a:solidFill>
                  <a:schemeClr val="bg1"/>
                </a:solidFill>
              </a:rPr>
              <a:t>Воля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smtClean="0">
                <a:solidFill>
                  <a:schemeClr val="bg1"/>
                </a:solidFill>
              </a:rPr>
              <a:t>- способность </a:t>
            </a:r>
            <a:r>
              <a:rPr lang="ru-RU" sz="3200" dirty="0">
                <a:solidFill>
                  <a:schemeClr val="bg1"/>
                </a:solidFill>
              </a:rPr>
              <a:t>человека принимать решения на основе мыслительного процесса и направлять свои мысли и действия в соответствии с принятым решением. </a:t>
            </a:r>
          </a:p>
        </p:txBody>
      </p:sp>
      <p:pic>
        <p:nvPicPr>
          <p:cNvPr id="13314" name="Picture 2" descr="F:\Старики\Рисунки и фотографии\Кулак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1482" y="2708920"/>
            <a:ext cx="5248253" cy="32403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34686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4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ru-RU" sz="4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sz="4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приверженность к медицинскому лечению</a:t>
            </a:r>
            <a:endParaRPr lang="ru-RU" sz="4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Комплаентность</a:t>
            </a:r>
            <a:r>
              <a:rPr lang="ru-RU" sz="6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</a:t>
            </a:r>
            <a:endParaRPr lang="ru-RU" sz="6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96334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100" dirty="0"/>
              <a:t>Умеренно выраженные нарушения функций стареющего организма, приводящие к умеренно выраженным нарушениям повседневной жизнедеятельности. Незначительная зависимость от посторонней помощи. Психические функции сохранены в достаточной степени для адекватного поведения и общения. Периодическая помощь.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8880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2">
              <a:lumMod val="75000"/>
            </a:schemeClr>
          </a:solidFill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4800" dirty="0"/>
              <a:t>Повседневная жизнедеятельность нарушена в такой степени, что подопечный нуждается в постоянной помощи (еженедельной, ежедневной), но это помощь не занимает много времени (покормить, сменить памперс, принести еду, убраться в помещении, постирать). Психические функции сохранены в достаточной степени для адекватного поведения и общения. Имеются некоторые изменения психических функций, но они поддаются коррекции.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4405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4400" dirty="0" smtClean="0"/>
          </a:p>
          <a:p>
            <a:pPr marL="0" indent="0" algn="ctr">
              <a:buNone/>
            </a:pPr>
            <a:endParaRPr lang="ru-RU" sz="4400" dirty="0"/>
          </a:p>
          <a:p>
            <a:pPr marL="0" indent="0" algn="ctr">
              <a:buNone/>
            </a:pPr>
            <a:r>
              <a:rPr lang="ru-RU" sz="4400" dirty="0" smtClean="0"/>
              <a:t>Подопечный </a:t>
            </a:r>
            <a:r>
              <a:rPr lang="ru-RU" sz="4400" dirty="0"/>
              <a:t>целиком зависит от посторонней помощи и требует постоянного наблюдения и квалифицированной помощи.</a:t>
            </a:r>
          </a:p>
        </p:txBody>
      </p:sp>
    </p:spTree>
    <p:extLst>
      <p:ext uri="{BB962C8B-B14F-4D97-AF65-F5344CB8AC3E}">
        <p14:creationId xmlns:p14="http://schemas.microsoft.com/office/powerpoint/2010/main" val="1269520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2">
              <a:lumMod val="75000"/>
            </a:schemeClr>
          </a:solidFill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endParaRPr lang="ru-RU" sz="4400" dirty="0"/>
          </a:p>
          <a:p>
            <a:pPr marL="0" indent="0">
              <a:buNone/>
            </a:pPr>
            <a:r>
              <a:rPr lang="ru-RU" sz="4400" dirty="0"/>
              <a:t>Любой из предыдущих вариантов + психическое заболевание. </a:t>
            </a:r>
            <a:endParaRPr lang="ru-RU" sz="4400" dirty="0" smtClean="0"/>
          </a:p>
          <a:p>
            <a:pPr marL="0" indent="0">
              <a:buNone/>
            </a:pPr>
            <a:r>
              <a:rPr lang="ru-RU" sz="4400" dirty="0" smtClean="0"/>
              <a:t>При </a:t>
            </a:r>
            <a:r>
              <a:rPr lang="ru-RU" sz="4400" dirty="0"/>
              <a:t>обнаружении неадекватного поведения, выраженных странностей, отсутствие памяти, невозможности наладить контакт необходимо сообщить об этом родственникам и/или в лечебное учреждение по месту жительства подопечного. Уход и помощь пожилым людям с проявлениями старческого слабоумия, других психических заболеваний требует привлечения специализированной сестринской и врачебной помощи, а также специальных знаний и умений.</a:t>
            </a:r>
          </a:p>
        </p:txBody>
      </p:sp>
    </p:spTree>
    <p:extLst>
      <p:ext uri="{BB962C8B-B14F-4D97-AF65-F5344CB8AC3E}">
        <p14:creationId xmlns:p14="http://schemas.microsoft.com/office/powerpoint/2010/main" val="29787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-189732"/>
            <a:ext cx="9144000" cy="7047732"/>
          </a:xfrm>
          <a:noFill/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3600" b="1" dirty="0" smtClean="0"/>
          </a:p>
          <a:p>
            <a:pPr marL="0" indent="0" algn="ctr">
              <a:buNone/>
            </a:pPr>
            <a:r>
              <a:rPr lang="ru-RU" sz="3600" b="1" dirty="0" smtClean="0"/>
              <a:t>Этапы оказания медико-социальной </a:t>
            </a:r>
            <a:r>
              <a:rPr lang="ru-RU" sz="3600" b="1" dirty="0"/>
              <a:t>помощи пожилым людям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07504" y="2636912"/>
            <a:ext cx="2952328" cy="27398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Диагностика</a:t>
            </a:r>
          </a:p>
          <a:p>
            <a:pPr algn="ctr"/>
            <a:r>
              <a:rPr lang="ru-RU" sz="2400" dirty="0" smtClean="0"/>
              <a:t>нарушенных функций и категорий </a:t>
            </a:r>
            <a:r>
              <a:rPr lang="ru-RU" sz="2400" dirty="0" err="1" smtClean="0"/>
              <a:t>жизнедеятель-ности</a:t>
            </a:r>
            <a:endParaRPr lang="ru-RU" sz="24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316806" y="2636913"/>
            <a:ext cx="2925542" cy="27779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Планирование - что, как, какими силами и средствами можно исправить или скомпенсировать</a:t>
            </a:r>
            <a:endParaRPr lang="ru-RU" sz="24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657875" y="3064001"/>
            <a:ext cx="2202777" cy="1445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Наши действия</a:t>
            </a:r>
          </a:p>
          <a:p>
            <a:pPr algn="ctr"/>
            <a:endParaRPr lang="ru-RU" sz="2800" dirty="0"/>
          </a:p>
        </p:txBody>
      </p:sp>
      <p:sp>
        <p:nvSpPr>
          <p:cNvPr id="7" name="Стрелка вправо 6"/>
          <p:cNvSpPr/>
          <p:nvPr/>
        </p:nvSpPr>
        <p:spPr>
          <a:xfrm>
            <a:off x="2884758" y="3748544"/>
            <a:ext cx="432048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>
            <a:off x="6180977" y="3749364"/>
            <a:ext cx="432048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7818265" y="4509121"/>
            <a:ext cx="162927" cy="2915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804248" y="4941168"/>
            <a:ext cx="2025083" cy="137983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 smtClean="0"/>
          </a:p>
          <a:p>
            <a:pPr algn="ctr"/>
            <a:r>
              <a:rPr lang="ru-RU" sz="2400" dirty="0" smtClean="0"/>
              <a:t>Анализ</a:t>
            </a:r>
          </a:p>
          <a:p>
            <a:pPr algn="ctr"/>
            <a:r>
              <a:rPr lang="ru-RU" sz="2400" dirty="0" smtClean="0"/>
              <a:t>результатов</a:t>
            </a:r>
          </a:p>
          <a:p>
            <a:pPr algn="ctr"/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76807230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dirty="0" smtClean="0"/>
              <a:t>Шкала </a:t>
            </a:r>
            <a:r>
              <a:rPr lang="ru-RU" sz="3600" dirty="0" err="1" smtClean="0"/>
              <a:t>Бартел</a:t>
            </a:r>
            <a:endParaRPr lang="ru-RU" sz="3600" dirty="0" smtClean="0"/>
          </a:p>
          <a:p>
            <a:pPr marL="0" indent="0">
              <a:buNone/>
            </a:pPr>
            <a:r>
              <a:rPr lang="ru-RU" sz="2800" b="1" dirty="0" smtClean="0"/>
              <a:t>Прием пищи</a:t>
            </a:r>
          </a:p>
          <a:p>
            <a:pPr marL="0" indent="0">
              <a:buNone/>
            </a:pPr>
            <a:r>
              <a:rPr lang="ru-RU" sz="2800" b="1" dirty="0" smtClean="0"/>
              <a:t>Персональный туалет (</a:t>
            </a:r>
            <a:r>
              <a:rPr lang="ru-RU" sz="1800" b="1" dirty="0" smtClean="0"/>
              <a:t>умывание лица, причесывание, чистка зубов, бритье)</a:t>
            </a:r>
          </a:p>
          <a:p>
            <a:pPr marL="0" indent="0">
              <a:buNone/>
            </a:pPr>
            <a:r>
              <a:rPr lang="ru-RU" sz="2800" b="1" dirty="0" smtClean="0"/>
              <a:t>Одевание</a:t>
            </a:r>
          </a:p>
          <a:p>
            <a:pPr marL="0" indent="0">
              <a:buNone/>
            </a:pPr>
            <a:r>
              <a:rPr lang="ru-RU" sz="2800" b="1" dirty="0" smtClean="0"/>
              <a:t>Прием ванны</a:t>
            </a:r>
          </a:p>
          <a:p>
            <a:pPr marL="0" indent="0">
              <a:buNone/>
            </a:pPr>
            <a:r>
              <a:rPr lang="ru-RU" sz="2800" b="1" dirty="0" smtClean="0"/>
              <a:t>Контроль тазовых функций (</a:t>
            </a:r>
            <a:r>
              <a:rPr lang="ru-RU" sz="1800" b="1" dirty="0" smtClean="0"/>
              <a:t>мочеиспускание, дефекация</a:t>
            </a:r>
            <a:r>
              <a:rPr lang="ru-RU" sz="2800" b="1" dirty="0" smtClean="0"/>
              <a:t>)</a:t>
            </a:r>
          </a:p>
          <a:p>
            <a:pPr marL="0" indent="0">
              <a:buNone/>
            </a:pPr>
            <a:r>
              <a:rPr lang="ru-RU" sz="2800" b="1" dirty="0" smtClean="0"/>
              <a:t>Посещение туалета</a:t>
            </a:r>
          </a:p>
          <a:p>
            <a:pPr marL="0" indent="0">
              <a:buNone/>
            </a:pPr>
            <a:r>
              <a:rPr lang="ru-RU" sz="2800" b="1" dirty="0" smtClean="0"/>
              <a:t>Вставание с постели</a:t>
            </a:r>
          </a:p>
          <a:p>
            <a:pPr marL="0" indent="0">
              <a:buNone/>
            </a:pPr>
            <a:r>
              <a:rPr lang="ru-RU" sz="2800" b="1" dirty="0" smtClean="0"/>
              <a:t>Передвижение </a:t>
            </a:r>
          </a:p>
          <a:p>
            <a:pPr marL="0" indent="0">
              <a:buNone/>
            </a:pPr>
            <a:r>
              <a:rPr lang="ru-RU" sz="2800" b="1" dirty="0" smtClean="0"/>
              <a:t>Подъем по лестнице</a:t>
            </a:r>
          </a:p>
          <a:p>
            <a:pPr marL="0" indent="0">
              <a:buNone/>
            </a:pP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490272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5400600"/>
          </a:xfrm>
        </p:spPr>
        <p:txBody>
          <a:bodyPr>
            <a:normAutofit fontScale="92500" lnSpcReduction="20000"/>
          </a:bodyPr>
          <a:lstStyle/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Помощь в персональном уходе (в повседневной жизнедеятельности);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Работа по дому, решение бытовых проблем;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Социальная поддержка;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Организация безопасной среды;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Организация досуга;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Выявление и устранение факторов, вызывающих дискомфорт и эмоциональное напряжение;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Психологическая;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Помощь в медицинском уходе;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Помощь  в реабилитации;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Экономическая;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Юридическая;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Техническая;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Духовная.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12192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Виды помощи пациентам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448335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Помощь в повседневной жизнедеятельности 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личная гигиена; 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одевание; 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перемещение с кровати; 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передвижение по комнате, квартире и подъезде; 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приготовление и прием пищи; 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уборка посуды; 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купание; 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контроль тазовых функций и посещение туалета; 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уборка помещений, стирка, глажка; 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общение и социальная активность и др.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14827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Благожелательная компания;</a:t>
            </a: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Уважение;</a:t>
            </a: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Внимание, интерес к личности;</a:t>
            </a: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Утешение;</a:t>
            </a: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Информирование;</a:t>
            </a: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Проговаривание;</a:t>
            </a: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Обучение;</a:t>
            </a: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Одобрение, поощрение;</a:t>
            </a: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Отвлечение, переключение.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1219200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Психологическая поддержка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45708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ClrTx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Плохая  или формальная организация службы помощи;</a:t>
            </a:r>
          </a:p>
          <a:p>
            <a:pPr>
              <a:buClrTx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Низкий профессионализм, скудные знания;</a:t>
            </a:r>
          </a:p>
          <a:p>
            <a:pPr>
              <a:buClrTx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Личностные особенности помогающего;</a:t>
            </a:r>
          </a:p>
          <a:p>
            <a:pPr>
              <a:buClrTx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Неправильные установки помогающего;</a:t>
            </a:r>
          </a:p>
          <a:p>
            <a:pPr>
              <a:buClrTx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Негативизм пациента;</a:t>
            </a:r>
          </a:p>
          <a:p>
            <a:pPr>
              <a:buClrTx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Недостаточность ресурсов;</a:t>
            </a:r>
          </a:p>
          <a:p>
            <a:pPr>
              <a:buClrTx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Эпизодичность помощи;</a:t>
            </a:r>
          </a:p>
          <a:p>
            <a:pPr>
              <a:buClrTx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Неадекватное представление о происходящем у пациента и его окружения;</a:t>
            </a:r>
          </a:p>
          <a:p>
            <a:pPr>
              <a:buClrTx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Неоправданные надежды 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Трудности в работе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1848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785320"/>
          </a:xfrm>
        </p:spPr>
        <p:txBody>
          <a:bodyPr>
            <a:normAutofit lnSpcReduction="10000"/>
          </a:bodyPr>
          <a:lstStyle/>
          <a:p>
            <a:pPr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 беды пациента случайны и несправедливы;</a:t>
            </a: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 можно исправить и остановить прогрессирование старости, отменить страдание и смерть;</a:t>
            </a: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Неоправданные надежды;</a:t>
            </a: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</a:t>
            </a: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лично ответственен за все, что происходит со стареющим человеком;</a:t>
            </a: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Жду благодарности за свои труды;</a:t>
            </a: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Эмоции и слова пациента – это объективная оценка качества моей работы;</a:t>
            </a: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 пациенту друг, товарищ и брат.</a:t>
            </a: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ü"/>
            </a:pPr>
            <a:endParaRPr lang="ru-RU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ü"/>
            </a:pP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2832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Наши ложные суждения и ожидания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26508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2636912"/>
            <a:ext cx="8229600" cy="12192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               </a:t>
            </a:r>
            <a:r>
              <a:rPr lang="ru-RU" sz="4900" dirty="0" smtClean="0">
                <a:solidFill>
                  <a:schemeClr val="bg1"/>
                </a:solidFill>
              </a:rPr>
              <a:t>Спасибо за внимание!</a:t>
            </a:r>
            <a:endParaRPr lang="ru-RU" sz="4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326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>
                <a:solidFill>
                  <a:schemeClr val="bg1"/>
                </a:solidFill>
              </a:rPr>
              <a:t>WhatsApp – 8 901 </a:t>
            </a:r>
            <a:r>
              <a:rPr lang="en-US" sz="4800" smtClean="0">
                <a:solidFill>
                  <a:schemeClr val="bg1"/>
                </a:solidFill>
              </a:rPr>
              <a:t>905 3334</a:t>
            </a:r>
            <a:endParaRPr lang="en-US" sz="48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4800" dirty="0" smtClean="0">
                <a:solidFill>
                  <a:schemeClr val="bg1"/>
                </a:solidFill>
              </a:rPr>
              <a:t>Skype – </a:t>
            </a:r>
            <a:r>
              <a:rPr lang="en-US" sz="4800" dirty="0" err="1" smtClean="0">
                <a:solidFill>
                  <a:schemeClr val="bg1"/>
                </a:solidFill>
              </a:rPr>
              <a:t>alexandr.flint</a:t>
            </a:r>
            <a:endParaRPr lang="en-US" sz="48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4800" dirty="0" smtClean="0">
                <a:solidFill>
                  <a:schemeClr val="bg1"/>
                </a:solidFill>
              </a:rPr>
              <a:t>e-mail: avf.mos@gmail.com</a:t>
            </a:r>
          </a:p>
          <a:p>
            <a:pPr marL="0" indent="0">
              <a:buNone/>
            </a:pPr>
            <a:endParaRPr lang="en-US" sz="36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ru-RU" sz="3600" b="1" i="1" dirty="0" smtClean="0">
                <a:solidFill>
                  <a:schemeClr val="bg1"/>
                </a:solidFill>
              </a:rPr>
              <a:t>Флинт </a:t>
            </a:r>
            <a:r>
              <a:rPr lang="ru-RU" sz="3600" b="1" i="1" dirty="0">
                <a:solidFill>
                  <a:schemeClr val="bg1"/>
                </a:solidFill>
              </a:rPr>
              <a:t>Александр Владимирович</a:t>
            </a:r>
          </a:p>
        </p:txBody>
      </p:sp>
    </p:spTree>
    <p:extLst>
      <p:ext uri="{BB962C8B-B14F-4D97-AF65-F5344CB8AC3E}">
        <p14:creationId xmlns:p14="http://schemas.microsoft.com/office/powerpoint/2010/main" val="15811748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382</TotalTime>
  <Words>2043</Words>
  <Application>Microsoft Office PowerPoint</Application>
  <PresentationFormat>Экран (4:3)</PresentationFormat>
  <Paragraphs>342</Paragraphs>
  <Slides>45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45</vt:i4>
      </vt:variant>
    </vt:vector>
  </HeadingPairs>
  <TitlesOfParts>
    <vt:vector size="53" baseType="lpstr">
      <vt:lpstr>Arial</vt:lpstr>
      <vt:lpstr>Calibri</vt:lpstr>
      <vt:lpstr>Constantia</vt:lpstr>
      <vt:lpstr>Wingdings</vt:lpstr>
      <vt:lpstr>Wingdings 2</vt:lpstr>
      <vt:lpstr>Бумажная</vt:lpstr>
      <vt:lpstr>Тема Office</vt:lpstr>
      <vt:lpstr>1_Тема Office</vt:lpstr>
      <vt:lpstr> Биологические и медико-социальные последствия старения</vt:lpstr>
      <vt:lpstr>Презентация PowerPoint</vt:lpstr>
      <vt:lpstr>Нарушение функций  стареющего организма</vt:lpstr>
      <vt:lpstr>Презентация PowerPoint</vt:lpstr>
      <vt:lpstr>Медико-социальные  последствия старения</vt:lpstr>
      <vt:lpstr>Виды воздействия на старение чем можно помочь стареющему человеку</vt:lpstr>
      <vt:lpstr>Презентация PowerPoint</vt:lpstr>
      <vt:lpstr>Презентация PowerPoint</vt:lpstr>
      <vt:lpstr>Презентация PowerPoint</vt:lpstr>
      <vt:lpstr>Последствия болезней</vt:lpstr>
      <vt:lpstr> Кожа и ее придатки </vt:lpstr>
      <vt:lpstr>Опорно-двигательный аппарат </vt:lpstr>
      <vt:lpstr>Определение синдрома  старческой астении</vt:lpstr>
      <vt:lpstr>Кровеносная система </vt:lpstr>
      <vt:lpstr>Дыхательная система </vt:lpstr>
      <vt:lpstr>Пищеварительная система </vt:lpstr>
      <vt:lpstr>Мочевыделительная система</vt:lpstr>
      <vt:lpstr>Органы чувств</vt:lpstr>
      <vt:lpstr>       Зрение </vt:lpstr>
      <vt:lpstr>Слух</vt:lpstr>
      <vt:lpstr>Вкус и обоняние</vt:lpstr>
      <vt:lpstr>               Тактильная, болевая, температурная и проприоцептивная (глубокая) чувствительность  </vt:lpstr>
      <vt:lpstr>Кровь. Гомеостаз  (постоянство внутренней среды организма)</vt:lpstr>
      <vt:lpstr>Основные психические функции</vt:lpstr>
      <vt:lpstr>Восприятие</vt:lpstr>
      <vt:lpstr>Презентация PowerPoint</vt:lpstr>
      <vt:lpstr>Память</vt:lpstr>
      <vt:lpstr>Презентация PowerPoint</vt:lpstr>
      <vt:lpstr>Презентация PowerPoint</vt:lpstr>
      <vt:lpstr>Эмоции –внутренние переживания в ответ на внешние обстоятельства</vt:lpstr>
      <vt:lpstr>Презентация PowerPoint</vt:lpstr>
      <vt:lpstr>Комплаентность -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Виды помощи пациентам</vt:lpstr>
      <vt:lpstr>Помощь в повседневной жизнедеятельности </vt:lpstr>
      <vt:lpstr>Психологическая поддержка</vt:lpstr>
      <vt:lpstr>Трудности в работе</vt:lpstr>
      <vt:lpstr>Наши ложные суждения и ожидания</vt:lpstr>
      <vt:lpstr>                   Спасибо за внимание!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Биологические и медико-социальные последствия старения</dc:title>
  <dc:creator>Alexandr Flint</dc:creator>
  <cp:lastModifiedBy>IKulikov</cp:lastModifiedBy>
  <cp:revision>15</cp:revision>
  <dcterms:created xsi:type="dcterms:W3CDTF">2019-11-01T12:18:06Z</dcterms:created>
  <dcterms:modified xsi:type="dcterms:W3CDTF">2020-03-24T09:53:28Z</dcterms:modified>
</cp:coreProperties>
</file>