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72" r:id="rId2"/>
    <p:sldMasterId id="2147483984" r:id="rId3"/>
    <p:sldMasterId id="2147483996" r:id="rId4"/>
  </p:sldMasterIdLst>
  <p:notesMasterIdLst>
    <p:notesMasterId r:id="rId15"/>
  </p:notesMasterIdLst>
  <p:handoutMasterIdLst>
    <p:handoutMasterId r:id="rId16"/>
  </p:handoutMasterIdLst>
  <p:sldIdLst>
    <p:sldId id="347" r:id="rId5"/>
    <p:sldId id="454" r:id="rId6"/>
    <p:sldId id="342" r:id="rId7"/>
    <p:sldId id="345" r:id="rId8"/>
    <p:sldId id="357" r:id="rId9"/>
    <p:sldId id="356" r:id="rId10"/>
    <p:sldId id="361" r:id="rId11"/>
    <p:sldId id="362" r:id="rId12"/>
    <p:sldId id="363" r:id="rId13"/>
    <p:sldId id="432" r:id="rId14"/>
  </p:sldIdLst>
  <p:sldSz cx="9144000" cy="6858000" type="screen4x3"/>
  <p:notesSz cx="6889750" cy="100218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054" autoAdjust="0"/>
    <p:restoredTop sz="94660" autoAdjust="0"/>
  </p:normalViewPr>
  <p:slideViewPr>
    <p:cSldViewPr>
      <p:cViewPr varScale="1">
        <p:scale>
          <a:sx n="76" d="100"/>
          <a:sy n="76" d="100"/>
        </p:scale>
        <p:origin x="168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76;&#1080;&#1072;&#1075;&#1088;&#1072;&#1084;&#1084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2;&#1050;&#1056;\&#1076;&#1080;&#1072;&#1075;&#1088;&#1072;&#1084;&#1084;&#1072;%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wnloads\&#1076;&#1080;&#1072;&#1075;&#1088;&#1072;&#1084;&#1084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344-4F75-8D6F-13C0837531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344-4F75-8D6F-13C083753132}"/>
              </c:ext>
            </c:extLst>
          </c:dPt>
          <c:dLbls>
            <c:dLbl>
              <c:idx val="0"/>
              <c:layout>
                <c:manualLayout>
                  <c:x val="9.9904259300323105E-3"/>
                  <c:y val="1.5961804041401089E-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559181-EE45-4481-A743-8239776A0FDD}" type="CATEGORYNAME">
                      <a:rPr lang="ru-RU" sz="20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/>
                      </a:pPr>
                      <a:t>[ИМЯ КАТЕГОРИИ]</a:t>
                    </a:fld>
                    <a:fld id="{85D5347C-50DD-4795-98F5-56E6F2CD6F43}" type="PERCENTAGE">
                      <a:rPr lang="ru-RU" sz="20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/>
                      </a:pPr>
                      <a:t>[ПРОЦЕНТ]</a:t>
                    </a:fld>
                    <a:endParaRPr lang="ru-RU" sz="20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/>
                    </a:pPr>
                    <a:r>
                      <a:rPr lang="ru-RU" sz="20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18 человек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344-4F75-8D6F-13C083753132}"/>
                </c:ext>
                <c:ext xmlns:c15="http://schemas.microsoft.com/office/drawing/2012/chart" uri="{CE6537A1-D6FC-4f65-9D91-7224C49458BB}">
                  <c15:layout>
                    <c:manualLayout>
                      <c:w val="0.31179595452723063"/>
                      <c:h val="0.3437674582231702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5.1032090541085512E-2"/>
                  <c:y val="-0.3536712787767384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1343F1E-FABF-4FD4-8EF6-9D9475F803D6}" type="CATEGORYNAME">
                      <a:rPr lang="ru-RU"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sz="20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0AB6DB71-7284-40E1-A1FB-1C7D1B32A93F}" type="PERCENTAGE">
                      <a:rPr lang="ru-RU" sz="20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sz="20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ru-RU" sz="20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24 человека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endParaRPr lang="ru-RU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344-4F75-8D6F-13C083753132}"/>
                </c:ext>
                <c:ext xmlns:c15="http://schemas.microsoft.com/office/drawing/2012/chart" uri="{CE6537A1-D6FC-4f65-9D91-7224C49458BB}">
                  <c15:layout>
                    <c:manualLayout>
                      <c:w val="0.23635868537129509"/>
                      <c:h val="0.4760540870834171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[диаграммы.xlsx]Лист1!$A$2,[диаграммы.xlsx]Лист1!$A$5</c:f>
              <c:strCache>
                <c:ptCount val="2"/>
                <c:pt idx="0">
                  <c:v>гос.учреждения </c:v>
                </c:pt>
                <c:pt idx="1">
                  <c:v>НКО    </c:v>
                </c:pt>
              </c:strCache>
            </c:strRef>
          </c:cat>
          <c:val>
            <c:numRef>
              <c:f>[диаграммы.xlsx]Лист1!$B$3,[диаграммы.xlsx]Лист1!$B$7</c:f>
              <c:numCache>
                <c:formatCode>0.00%</c:formatCode>
                <c:ptCount val="2"/>
                <c:pt idx="0">
                  <c:v>0.42800000000000027</c:v>
                </c:pt>
                <c:pt idx="1">
                  <c:v>0.57099999999999995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344-4F75-8D6F-13C08375313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8B3-4CAB-8E7E-CB411C17322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8B3-4CAB-8E7E-CB411C17322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8B3-4CAB-8E7E-CB411C17322A}"/>
              </c:ext>
            </c:extLst>
          </c:dPt>
          <c:dLbls>
            <c:dLbl>
              <c:idx val="1"/>
              <c:layout>
                <c:manualLayout>
                  <c:x val="0.13826874080657273"/>
                  <c:y val="0.1585845949055416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8B3-4CAB-8E7E-CB411C1732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Высшее</c:v>
                </c:pt>
                <c:pt idx="1">
                  <c:v>Средне-специальное</c:v>
                </c:pt>
                <c:pt idx="2">
                  <c:v>Не указали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71</c:v>
                </c:pt>
                <c:pt idx="1">
                  <c:v>24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8B3-4CAB-8E7E-CB411C17322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20362669327166369"/>
          <c:y val="0.89380625063296015"/>
          <c:w val="0.77521516944593871"/>
          <c:h val="8.21530960543987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Тезис «Хочу помогать людям»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9429505600668887E-2"/>
          <c:y val="0.10146607942729741"/>
          <c:w val="0.77242124265252854"/>
          <c:h val="0.737177501463772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не выбрано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(Лист1!$B$4,Лист1!$B$6)</c:f>
              <c:strCache>
                <c:ptCount val="2"/>
                <c:pt idx="0">
                  <c:v>НКО</c:v>
                </c:pt>
                <c:pt idx="1">
                  <c:v>госуд.учреждения</c:v>
                </c:pt>
              </c:strCache>
            </c:strRef>
          </c:cat>
          <c:val>
            <c:numRef>
              <c:f>(Лист1!$D$5,Лист1!$D$7)</c:f>
              <c:numCache>
                <c:formatCode>0.00%</c:formatCode>
                <c:ptCount val="2"/>
                <c:pt idx="0">
                  <c:v>0.20799999999999999</c:v>
                </c:pt>
                <c:pt idx="1">
                  <c:v>0.61099999999999999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2C-4896-92FB-C81D96246470}"/>
            </c:ext>
          </c:extLst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выбрано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(Лист1!$B$4,Лист1!$B$6)</c:f>
              <c:strCache>
                <c:ptCount val="2"/>
                <c:pt idx="0">
                  <c:v>НКО</c:v>
                </c:pt>
                <c:pt idx="1">
                  <c:v>госуд.учреждения</c:v>
                </c:pt>
              </c:strCache>
            </c:strRef>
          </c:cat>
          <c:val>
            <c:numRef>
              <c:f>(Лист1!$E$5,Лист1!$E$7)</c:f>
              <c:numCache>
                <c:formatCode>0.00%</c:formatCode>
                <c:ptCount val="2"/>
                <c:pt idx="0">
                  <c:v>0.79200000000000004</c:v>
                </c:pt>
                <c:pt idx="1">
                  <c:v>0.38900000000000001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2C-4896-92FB-C81D96246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4214464"/>
        <c:axId val="124215024"/>
      </c:barChart>
      <c:catAx>
        <c:axId val="12421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24215024"/>
        <c:crosses val="autoZero"/>
        <c:auto val="1"/>
        <c:lblAlgn val="ctr"/>
        <c:lblOffset val="100"/>
        <c:noMultiLvlLbl val="0"/>
      </c:catAx>
      <c:valAx>
        <c:axId val="12421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21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4163549868766406E-2"/>
          <c:y val="0.16345324803149608"/>
          <c:w val="0.9025031167979003"/>
          <c:h val="0.697826033464566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НКО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СЖО общий</c:v>
                </c:pt>
                <c:pt idx="1">
                  <c:v>СЖО Цели в жизни</c:v>
                </c:pt>
                <c:pt idx="2">
                  <c:v>СЖО Результативность жизни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135</c:v>
                </c:pt>
                <c:pt idx="1">
                  <c:v>42</c:v>
                </c:pt>
                <c:pt idx="2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3C6-49F3-898D-85BB8CBD9F0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СЖО общий</c:v>
                </c:pt>
                <c:pt idx="1">
                  <c:v>СЖО Цели в жизни</c:v>
                </c:pt>
                <c:pt idx="2">
                  <c:v>СЖО Результативность жизни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131</c:v>
                </c:pt>
                <c:pt idx="1">
                  <c:v>42</c:v>
                </c:pt>
                <c:pt idx="2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3C6-49F3-898D-85BB8CBD9F0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ГОС. УЧРЕЖДЕНИЯ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СЖО общий</c:v>
                </c:pt>
                <c:pt idx="1">
                  <c:v>СЖО Цели в жизни</c:v>
                </c:pt>
                <c:pt idx="2">
                  <c:v>СЖО Результативность жизни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120</c:v>
                </c:pt>
                <c:pt idx="1">
                  <c:v>39</c:v>
                </c:pt>
                <c:pt idx="2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3C6-49F3-898D-85BB8CBD9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4220624"/>
        <c:axId val="124221184"/>
        <c:axId val="0"/>
      </c:bar3DChart>
      <c:catAx>
        <c:axId val="12422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221184"/>
        <c:crosses val="autoZero"/>
        <c:auto val="1"/>
        <c:lblAlgn val="ctr"/>
        <c:lblOffset val="100"/>
        <c:noMultiLvlLbl val="0"/>
      </c:catAx>
      <c:valAx>
        <c:axId val="12422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22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16346784776903"/>
          <c:y val="0.92355019685039386"/>
          <c:w val="0.50423047900262463"/>
          <c:h val="6.39498031496062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843497920933764E-2"/>
          <c:y val="1.6020526338824306E-2"/>
          <c:w val="0.90743787426757883"/>
          <c:h val="0.83233581086774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[диаграмма.xlsx]Лист1!$B$1</c:f>
              <c:strCache>
                <c:ptCount val="1"/>
                <c:pt idx="0">
                  <c:v>госуд.учрежд.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[диаграмма.xlsx]Лист1!$A$2:$A$5</c:f>
              <c:strCache>
                <c:ptCount val="4"/>
                <c:pt idx="0">
                  <c:v>положительный ответ</c:v>
                </c:pt>
                <c:pt idx="1">
                  <c:v>отрицательный ответ</c:v>
                </c:pt>
                <c:pt idx="2">
                  <c:v>нейтрайльный ответ</c:v>
                </c:pt>
                <c:pt idx="3">
                  <c:v>не ответил</c:v>
                </c:pt>
              </c:strCache>
            </c:strRef>
          </c:cat>
          <c:val>
            <c:numRef>
              <c:f>[диаграмма.xlsx]Лист1!$D$2:$D$5</c:f>
              <c:numCache>
                <c:formatCode>0.00%</c:formatCode>
                <c:ptCount val="4"/>
                <c:pt idx="0">
                  <c:v>0.5</c:v>
                </c:pt>
                <c:pt idx="1">
                  <c:v>0.38888888888888962</c:v>
                </c:pt>
                <c:pt idx="2">
                  <c:v>5.5555555555555504E-2</c:v>
                </c:pt>
                <c:pt idx="3">
                  <c:v>5.5555555555555504E-2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33A-4EE7-8F4D-78425E5CB649}"/>
            </c:ext>
          </c:extLst>
        </c:ser>
        <c:ser>
          <c:idx val="1"/>
          <c:order val="1"/>
          <c:tx>
            <c:strRef>
              <c:f>[диаграмма.xlsx]Лист1!$C$1</c:f>
              <c:strCache>
                <c:ptCount val="1"/>
                <c:pt idx="0">
                  <c:v>НКО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[диаграмма.xlsx]Лист1!$A$2:$A$5</c:f>
              <c:strCache>
                <c:ptCount val="4"/>
                <c:pt idx="0">
                  <c:v>положительный ответ</c:v>
                </c:pt>
                <c:pt idx="1">
                  <c:v>отрицательный ответ</c:v>
                </c:pt>
                <c:pt idx="2">
                  <c:v>нейтрайльный ответ</c:v>
                </c:pt>
                <c:pt idx="3">
                  <c:v>не ответил</c:v>
                </c:pt>
              </c:strCache>
            </c:strRef>
          </c:cat>
          <c:val>
            <c:numRef>
              <c:f>[диаграмма.xlsx]Лист1!$E$2:$E$5</c:f>
              <c:numCache>
                <c:formatCode>0.00%</c:formatCode>
                <c:ptCount val="4"/>
                <c:pt idx="0">
                  <c:v>0.91666666666666652</c:v>
                </c:pt>
                <c:pt idx="1">
                  <c:v>4.1666666666666664E-2</c:v>
                </c:pt>
                <c:pt idx="2">
                  <c:v>0</c:v>
                </c:pt>
                <c:pt idx="3">
                  <c:v>4.1666666666666664E-2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33A-4EE7-8F4D-78425E5CB6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24217824"/>
        <c:axId val="124218384"/>
      </c:barChart>
      <c:catAx>
        <c:axId val="12421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218384"/>
        <c:crosses val="autoZero"/>
        <c:auto val="1"/>
        <c:lblAlgn val="ctr"/>
        <c:lblOffset val="100"/>
        <c:noMultiLvlLbl val="0"/>
      </c:catAx>
      <c:valAx>
        <c:axId val="12421838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21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txPr>
        <a:bodyPr/>
        <a:lstStyle/>
        <a:p>
          <a:pPr>
            <a:defRPr sz="1400" b="1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100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3A586AE7-39BC-4E9C-9B8C-C7147834732E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D22F3E0-35FC-42C4-835E-8AEDAA81F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320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1D177551-A48D-4BFD-9F67-BF7EEA6ED54C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FB49CD54-AE94-409B-941A-E5D3C14D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715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>
              <a:cs typeface="Arial" panose="020B0604020202020204" pitchFamily="34" charset="0"/>
            </a:endParaRPr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85150" indent="-301981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207922" indent="-241584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91091" indent="-241584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174260" indent="-241584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657429" indent="-241584" defTabSz="4831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140598" indent="-241584" defTabSz="4831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623767" indent="-241584" defTabSz="4831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106936" indent="-241584" defTabSz="483169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83169">
              <a:spcBef>
                <a:spcPct val="0"/>
              </a:spcBef>
              <a:defRPr/>
            </a:pPr>
            <a:fld id="{53D2EEA3-6A29-48D6-A04B-2E72153374E9}" type="slidenum">
              <a:rPr kumimoji="0" lang="ru-RU" altLang="ru-RU">
                <a:solidFill>
                  <a:srgbClr val="000000"/>
                </a:solidFill>
              </a:rPr>
              <a:pPr defTabSz="483169">
                <a:spcBef>
                  <a:spcPct val="0"/>
                </a:spcBef>
                <a:defRPr/>
              </a:pPr>
              <a:t>2</a:t>
            </a:fld>
            <a:endParaRPr kumimoji="0"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656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>
              <a:cs typeface="Arial" panose="020B0604020202020204" pitchFamily="34" charset="0"/>
            </a:endParaRPr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81492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85150" indent="-301981" defTabSz="481492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207922" indent="-241584" defTabSz="481492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91091" indent="-241584" defTabSz="481492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174260" indent="-241584" defTabSz="481492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657429" indent="-241584" defTabSz="481492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140598" indent="-241584" defTabSz="481492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623767" indent="-241584" defTabSz="481492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106936" indent="-241584" defTabSz="481492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fld id="{54D9F516-2D51-42A0-854D-916B002D8159}" type="slidenum">
              <a:rPr kumimoji="0"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  <a:defRPr/>
              </a:pPr>
              <a:t>10</a:t>
            </a:fld>
            <a:endParaRPr kumimoji="0"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01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2BBCA8-FCDE-4A0D-A83F-F783E247E282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00CEF-6E03-42A2-8140-EDFA6B4BB1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05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023D3D-0A92-4E45-9BAF-E4AA9B5B38A3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B98379-D2C5-4B89-A5EC-A95FAE3A31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21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846537-0A68-4AF0-A2EF-64F5C722D8B9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743DA2-1F9A-478B-9EC0-FD2657ED09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2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DC15BC-CB6F-4C02-A4E6-ACC4FC42B9DB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54A14B-3A58-4D61-97E1-A671C73E0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17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F4B108-A385-4D94-B992-94442D7E4B75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89FA23-3651-4187-8B71-41543FE0D23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564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D4D14-9BD7-44AA-AA76-4450F4735063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C3EC19-B2FD-49D0-B0B8-FD8C28AE8D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012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AEA72F-5F98-4C69-9697-E25C48D0A8C2}" type="datetimeFigureOut">
              <a:rPr lang="ru-RU" smtClean="0">
                <a:latin typeface="Calibri" pitchFamily="34" charset="0"/>
              </a:rPr>
              <a:pPr>
                <a:defRPr/>
              </a:pPr>
              <a:t>29.01.2020</a:t>
            </a:fld>
            <a:endParaRPr lang="ru-RU">
              <a:latin typeface="Calibri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7B25E7-4F85-4328-B371-FB2184FBC3BE}" type="slidenum">
              <a:rPr lang="ru-RU" smtClean="0">
                <a:latin typeface="Calibri" pitchFamily="34" charset="0"/>
              </a:rPr>
              <a:pPr>
                <a:defRPr/>
              </a:pPr>
              <a:t>‹#›</a:t>
            </a:fld>
            <a:endParaRPr 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50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9A1298-2808-45DA-8678-27E694EB3C09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6A9C01-00ED-4E65-B2FE-B4EAF79B0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06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D0909C-83D8-4FA9-92F8-E2AB11B34929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A07426-59F1-403E-A533-B3E88A8A09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98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07641D-D440-4507-BED3-741A5708F260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A7523-BB81-49E3-A9CC-DA43DCE62C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8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3AE3F0-7EEA-4E74-9630-C274D2D4DC31}" type="datetimeFigureOut">
              <a:rPr lang="ru-RU" smtClean="0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04FA87-98EE-4C52-83F5-5A28643D70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199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2AF7D-477E-4A6A-A9AA-B44E3C6B61FC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5D389-73B9-4146-9D48-8E75D16CE7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728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3D942-A695-4AE8-8961-F4ED15226190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CCD3B-D605-4640-AB1C-326715F0FD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2046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12D0F-6018-4758-BD1A-ABE310F94B43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78EF5-5641-4536-A10B-EE6CE5C3B1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0479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C3D8D-A02A-475D-AE27-5D4F966E58F5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2858B-AF3F-4C30-964A-128A8FA6E5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9402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ABC2F-E311-4C10-8B1E-7A42985AFE9F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09D1D-04C8-4736-B670-8813B392A2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0088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7781F-543C-45D9-8541-FF02F3F702F5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884E1-AA8F-4137-BC28-51521935E4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0868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8EB7B-63CA-476D-AFC8-DB0363E73F4E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A1A70D-CEE9-4580-8FA7-485ECD4486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055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A0AE9-5002-47FE-94B1-ED14B668955D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4B8FC-4B42-4BD8-8BB4-CB86B2CE40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9445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5700B-16A9-453D-A0DC-2F38FC5B595D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E9C97-B17A-427D-8CEF-89C85BC0D2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4097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93E97-CDD2-4FFC-8D21-93E7E07CF9A5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C4DAC-9D81-49C9-934C-88AD2B9007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673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BD17F-E585-45F0-A7F7-2F32F2E21173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30612-30EE-45A1-8079-54CE6311667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6941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031EA9-983F-40D8-A511-34C1F5DF6CC5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9B6396A3-2B52-4458-89FA-716AD602A36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09602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97E9428-6C00-4847-8C82-BF735847E4F7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B41A6924-53FE-4050-8470-9DA432514A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74295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6408EA5-4F87-4156-90AC-CEFDC7EC996B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4C9220FA-6364-4AE0-A1DC-281088D1CA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69930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4AD0FE7-E5D8-4F07-B77C-C1F03850CA4C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4AF6DF6E-7CD1-4288-98EC-23564B6892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81679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4ABC9E-DCBA-44D8-ACD7-8F4DD141C6E0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FCF7D24F-FAB4-484A-A066-45FA60B7B8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879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FA86810-E79D-46F7-ABAF-B5350E10132C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50FBDED1-DC48-4056-B8AC-D6A45F6A63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79209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84F9A3C-B652-48E9-8D1C-B9764755E92B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EDD48E28-5E24-4CF9-B60E-FC8D176022A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23870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E259715-15D3-49A7-BB33-1D1BE83CCD22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099CAB66-2F39-4A62-A043-7EFF580C63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8891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D246643-CBFE-4EA6-8493-0B485FCBE851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F49A04B7-A4B6-4F61-B7A6-73CD9A75DD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80788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F389695-F0FE-46E0-B54A-A4388163A3BA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28178A87-4D1D-49D8-8E0D-6FB5F0616F1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5435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5016F03-48DF-4C51-9FEA-B65CAA3D755E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 eaLnBrk="0" hangingPunct="0">
              <a:defRPr kumimoji="1"/>
            </a:lvl1pPr>
          </a:lstStyle>
          <a:p>
            <a:fld id="{26A6928C-6853-4C19-A67A-F84AC46F0D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56952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0CB06-A186-4E53-B34B-CA84EAF99EF4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BE835-A506-4E23-85A3-7EFC3D8F46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13012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9D31A-0F26-4C3A-9B02-093F1FD2BA09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A06AE-A539-411E-A6E7-E3AE0B33FB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97275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449F1-AD1B-4779-B3E1-6ECEA9C898D8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624FA-2474-4DDA-B89E-2F0DC5B801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15792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803F3-CCBD-4A73-96B6-3A57589B0352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143A5-E1B4-43DC-B725-6C55437D9A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70316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20C76-5020-425E-92C6-D587A549C14D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795CB-D5AC-4392-A5C9-DD13D4B6D6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6865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C4336-F6CF-4BF2-8100-1E256A70DF67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C9050-6E3D-424E-9500-6F1158F5E44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5991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A26E6-95E3-454B-B629-1D9770957391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73718-8F17-4E24-99CF-3B0BD58575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81988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F38AE-D7BA-40A7-98F9-3A83BE532539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FCA039-F4E6-4771-BDDC-E0141A9B57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25589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55366-4A0E-4C38-B410-515EAC5531DB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5D6AD5-5635-4526-941C-1DA427A76B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46994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DA51C-D0BB-4149-8DB1-42AEE3828CE0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AA3E3A-DA4D-411C-B800-3AE0E65DEA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42172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47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EE48C-A30D-43DE-B6EE-AE3086A7ADDE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309B1-BE2F-4F5B-95C9-F53A036DA0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1514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D2380-9EED-4865-AD8E-052B20C7AEB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565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5460659B-1938-417A-8E48-F184FC6E2405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</a:defRPr>
            </a:lvl1pPr>
          </a:lstStyle>
          <a:p>
            <a:fld id="{4675F274-B5EB-49B6-956D-E1E3C51ED3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289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9219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685800" eaLnBrk="1" fontAlgn="auto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6EA9E47C-95E0-4D2E-B590-776BC4C6A7DD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685800" eaLnBrk="1" fontAlgn="auto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685800" eaLnBrk="1" hangingPunct="1">
              <a:defRPr kumimoji="0" sz="900">
                <a:solidFill>
                  <a:srgbClr val="898989"/>
                </a:solidFill>
              </a:defRPr>
            </a:lvl1pPr>
          </a:lstStyle>
          <a:p>
            <a:fld id="{88DCB64D-4116-4829-AA40-CAD13307B4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971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defTabSz="457153">
              <a:defRPr kumimoji="0"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360B4D20-37F6-47A3-844B-C1588CA5BE42}" type="datetimeFigureOut">
              <a:rPr lang="ru-RU"/>
              <a:pPr>
                <a:defRPr/>
              </a:pPr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 defTabSz="457153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fld id="{14A48D27-76AE-4499-8DFF-5253E31764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184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153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305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458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610" algn="ctr" defTabSz="457153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340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45715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Название 1"/>
          <p:cNvSpPr txBox="1">
            <a:spLocks/>
          </p:cNvSpPr>
          <p:nvPr/>
        </p:nvSpPr>
        <p:spPr bwMode="auto">
          <a:xfrm>
            <a:off x="683568" y="4365104"/>
            <a:ext cx="7132637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Леонтьева Вероника Викторовна,</a:t>
            </a:r>
          </a:p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</a:rPr>
              <a:t>руководитель направления </a:t>
            </a:r>
          </a:p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</a:rPr>
              <a:t>по работе с людьми с инвалидностью</a:t>
            </a:r>
            <a:endParaRPr kumimoji="1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1683" name="Название 1"/>
          <p:cNvSpPr>
            <a:spLocks noGrp="1"/>
          </p:cNvSpPr>
          <p:nvPr>
            <p:ph type="ctrTitle"/>
          </p:nvPr>
        </p:nvSpPr>
        <p:spPr>
          <a:xfrm>
            <a:off x="313531" y="2591641"/>
            <a:ext cx="7772400" cy="1470025"/>
          </a:xfrm>
        </p:spPr>
        <p:txBody>
          <a:bodyPr/>
          <a:lstStyle/>
          <a:p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000" b="1" cap="small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Личностно-психологические характеристики</a:t>
            </a:r>
            <a:br>
              <a:rPr lang="ru-RU" sz="3000" b="1" cap="small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cap="small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окружения, обеспечивающего условия сопровождаемого проживания людей с инвалидностью</a:t>
            </a:r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Название 1"/>
          <p:cNvSpPr>
            <a:spLocks noGrp="1"/>
          </p:cNvSpPr>
          <p:nvPr>
            <p:ph type="title" idx="4294967295"/>
          </p:nvPr>
        </p:nvSpPr>
        <p:spPr>
          <a:xfrm>
            <a:off x="101600" y="465931"/>
            <a:ext cx="9144000" cy="841375"/>
          </a:xfrm>
        </p:spPr>
        <p:txBody>
          <a:bodyPr/>
          <a:lstStyle/>
          <a:p>
            <a:pPr marL="342900" indent="17463" algn="ct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 сопровождаемого проживания, организованные православными приходами и </a:t>
            </a:r>
            <a:r>
              <a:rPr lang="ru-RU" alt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НКО</a:t>
            </a:r>
            <a:r>
              <a:rPr lang="ru-RU" altLang="ru-RU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5313" y="1254125"/>
            <a:ext cx="8142287" cy="1508125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pPr marL="0" marR="0" lvl="0" indent="0" algn="l" defTabSz="4571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285720" marR="0" lvl="0" indent="-285720" algn="l" defTabSz="4571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285720" marR="0" lvl="0" indent="-285720" algn="l" defTabSz="4571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285720" marR="0" lvl="0" indent="-285720" algn="l" defTabSz="4571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</p:txBody>
      </p:sp>
      <p:sp>
        <p:nvSpPr>
          <p:cNvPr id="98308" name="Прямоугольник 2"/>
          <p:cNvSpPr>
            <a:spLocks noChangeArrowheads="1"/>
          </p:cNvSpPr>
          <p:nvPr/>
        </p:nvSpPr>
        <p:spPr bwMode="auto">
          <a:xfrm>
            <a:off x="595313" y="1076325"/>
            <a:ext cx="8447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altLang="ru-RU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Название 1"/>
          <p:cNvSpPr txBox="1">
            <a:spLocks/>
          </p:cNvSpPr>
          <p:nvPr/>
        </p:nvSpPr>
        <p:spPr bwMode="auto">
          <a:xfrm>
            <a:off x="130820" y="1149350"/>
            <a:ext cx="9144000" cy="515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8001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«Дом Вероники», «Квартал Луи», деревня «Новые берега» Пенза, Пензенская область</a:t>
            </a:r>
          </a:p>
          <a:p>
            <a:pPr marL="8001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altLang="ru-RU" sz="2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овместный проект </a:t>
            </a:r>
            <a:r>
              <a:rPr lang="ru-RU" altLang="ru-RU" sz="28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СПбБОО</a:t>
            </a:r>
            <a:r>
              <a:rPr lang="ru-RU" altLang="ru-RU" sz="2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«Перспективы» и храма св. Царственных страстотерпцев пос. Раздолье Ленинградской области</a:t>
            </a:r>
          </a:p>
          <a:p>
            <a:pPr marL="8001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RU" altLang="ru-RU" sz="2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 преп. Сергия Радонежского с. </a:t>
            </a:r>
            <a:r>
              <a:rPr lang="ru-RU" altLang="ru-RU" sz="28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Долматовское</a:t>
            </a:r>
            <a:r>
              <a:rPr lang="ru-RU" altLang="ru-RU" sz="2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Ивановской области</a:t>
            </a:r>
          </a:p>
          <a:p>
            <a:pPr marL="8001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RU" altLang="ru-RU" sz="2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 Владимирской иконы Божией Матери с. Давыдово Ярославской области</a:t>
            </a:r>
            <a:endParaRPr lang="ru-RU" altLang="ru-RU" sz="28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2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 слепоглухих «Тихий свет», Владимирская область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30B3CD1-B892-4958-9DD8-AA5B0EDA8525}"/>
              </a:ext>
            </a:extLst>
          </p:cNvPr>
          <p:cNvSpPr/>
          <p:nvPr/>
        </p:nvSpPr>
        <p:spPr>
          <a:xfrm>
            <a:off x="395536" y="476672"/>
            <a:ext cx="8496944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Главная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задача проектов - обеспечить условия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для максимальной реализации своего потенциала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людям с  ограниченными возможностями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здоровья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Главная задача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сотрудников таких проектов – создать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особую психологическую реабилитационную среду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качественно отличающуюся от интернатной.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462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4897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cap="all" dirty="0">
                <a:latin typeface="Arial" panose="020B0604020202020204" pitchFamily="34" charset="0"/>
                <a:cs typeface="Arial" panose="020B0604020202020204" pitchFamily="34" charset="0"/>
              </a:rPr>
              <a:t>Характеристика </a:t>
            </a:r>
            <a:r>
              <a:rPr lang="ru-RU" sz="2400" b="1" i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участников исследования</a:t>
            </a:r>
            <a:endParaRPr lang="ru-RU" sz="2400" b="1" i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702ACBA3-1C41-4A25-8A56-C7933DEB60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419980"/>
              </p:ext>
            </p:extLst>
          </p:nvPr>
        </p:nvGraphicFramePr>
        <p:xfrm>
          <a:off x="0" y="656562"/>
          <a:ext cx="6804248" cy="3132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298" t="6300" r="9991" b="1301"/>
          <a:stretch/>
        </p:blipFill>
        <p:spPr>
          <a:xfrm>
            <a:off x="4247456" y="3689648"/>
            <a:ext cx="4896544" cy="3168352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dist="50800" dir="5400000" algn="ctr" rotWithShape="0">
              <a:srgbClr val="000000"/>
            </a:outerShdw>
            <a:reflection endPos="65000" dist="1270000" dir="5400000" sy="-100000" algn="bl" rotWithShape="0"/>
          </a:effec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248885035"/>
              </p:ext>
            </p:extLst>
          </p:nvPr>
        </p:nvGraphicFramePr>
        <p:xfrm>
          <a:off x="-972616" y="3688369"/>
          <a:ext cx="5220072" cy="316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921452" y="6021288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Рисунок 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39513" y="6488668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Рисунок 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2636912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Рисунок 1</a:t>
            </a:r>
          </a:p>
        </p:txBody>
      </p:sp>
    </p:spTree>
    <p:extLst>
      <p:ext uri="{BB962C8B-B14F-4D97-AF65-F5344CB8AC3E}">
        <p14:creationId xmlns:p14="http://schemas.microsoft.com/office/powerpoint/2010/main" val="3060091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3AE9DD90-E876-4D1B-A4EA-6074CEEB2B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967805"/>
              </p:ext>
            </p:extLst>
          </p:nvPr>
        </p:nvGraphicFramePr>
        <p:xfrm>
          <a:off x="539552" y="1628800"/>
          <a:ext cx="8352928" cy="3971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39552" y="476672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Мотивация сотрудников к выбранной деятельности</a:t>
            </a:r>
            <a:endParaRPr lang="ru-RU" sz="2400" b="1" i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356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7" y="805958"/>
            <a:ext cx="8229600" cy="280831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азличия по параметрам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Общий показатель СЖО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С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ЖО цели в жизни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СЖО результативность жизни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являются статистически значимыми для групп респондентов.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 НКО показания всех трех шкал находятся в пределах нормы, а в государственных организациях –ниже среднего значения.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2171" y="344293"/>
            <a:ext cx="5683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АНАЛИЗ ЛИЧНОСТНЫХ РЕСУРСОВ 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724313797"/>
              </p:ext>
            </p:extLst>
          </p:nvPr>
        </p:nvGraphicFramePr>
        <p:xfrm>
          <a:off x="1596007" y="263691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8552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cap="all" dirty="0">
                <a:latin typeface="Arial" panose="020B0604020202020204" pitchFamily="34" charset="0"/>
                <a:cs typeface="Arial" panose="020B0604020202020204" pitchFamily="34" charset="0"/>
              </a:rPr>
              <a:t>Внутренняя позиция в отношении людей с инвалидностью 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6A2E6571-A713-4089-91B8-7F7C594D2F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0968252"/>
              </p:ext>
            </p:extLst>
          </p:nvPr>
        </p:nvGraphicFramePr>
        <p:xfrm>
          <a:off x="179512" y="1556792"/>
          <a:ext cx="89644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1614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0454" y="1052736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Личностно-психологические особенности групп респондентов отличаются: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разными </a:t>
            </a:r>
            <a:r>
              <a:rPr lang="ru-RU" sz="24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смысложизненными</a:t>
            </a:r>
            <a:r>
              <a:rPr lang="ru-RU" sz="24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ориентациями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мотивацией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сотрудников к выбору деятельности,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внутренней позицией в отношении людей с инвалидностью. 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sz="2400" b="1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44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9180512" cy="1325563"/>
          </a:xfrm>
        </p:spPr>
        <p:txBody>
          <a:bodyPr>
            <a:normAutofit/>
          </a:bodyPr>
          <a:lstStyle/>
          <a:p>
            <a:pPr algn="ctr"/>
            <a:r>
              <a:rPr lang="ru-RU" sz="2700" b="1" i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Практическая значимость исследования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24744"/>
            <a:ext cx="78867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AutoNum type="arabicPeriod"/>
            </a:pPr>
            <a:r>
              <a:rPr lang="ru-RU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Результаты проведенного эмпирического исследования </a:t>
            </a:r>
            <a:r>
              <a:rPr lang="ru-RU" sz="2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позволяют расширить представления о ценностно-смысловой сфере и личностно-психологических характеристиках сотрудников</a:t>
            </a:r>
            <a:r>
              <a:rPr lang="ru-RU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работающих в государственных социальных учреждениях и негосударственных проектах сопровождаемого проживания. </a:t>
            </a:r>
          </a:p>
        </p:txBody>
      </p:sp>
    </p:spTree>
    <p:extLst>
      <p:ext uri="{BB962C8B-B14F-4D97-AF65-F5344CB8AC3E}">
        <p14:creationId xmlns:p14="http://schemas.microsoft.com/office/powerpoint/2010/main" val="944021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5313" y="1254125"/>
            <a:ext cx="8142287" cy="1508125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pPr marL="0" marR="0" lvl="0" indent="0" algn="l" defTabSz="4571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285720" marR="0" lvl="0" indent="-285720" algn="l" defTabSz="4571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285720" marR="0" lvl="0" indent="-285720" algn="l" defTabSz="4571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285720" marR="0" lvl="0" indent="-285720" algn="l" defTabSz="4571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</p:txBody>
      </p:sp>
      <p:sp>
        <p:nvSpPr>
          <p:cNvPr id="100355" name="Содержимое 9"/>
          <p:cNvSpPr txBox="1">
            <a:spLocks noChangeAspect="1"/>
          </p:cNvSpPr>
          <p:nvPr/>
        </p:nvSpPr>
        <p:spPr bwMode="auto">
          <a:xfrm>
            <a:off x="28575" y="1254125"/>
            <a:ext cx="890587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marL="342900" indent="-342900" defTabSz="455613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55613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55613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55613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55613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ru-RU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ctr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E0DDAC6-230B-465D-B39E-8B3AD3CD456B}"/>
              </a:ext>
            </a:extLst>
          </p:cNvPr>
          <p:cNvSpPr/>
          <p:nvPr/>
        </p:nvSpPr>
        <p:spPr>
          <a:xfrm>
            <a:off x="742020" y="2655168"/>
            <a:ext cx="7848872" cy="98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ru-RU" sz="44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10520</TotalTime>
  <Words>236</Words>
  <Application>Microsoft Office PowerPoint</Application>
  <PresentationFormat>Экран (4:3)</PresentationFormat>
  <Paragraphs>42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Garamond</vt:lpstr>
      <vt:lpstr>Times New Roman</vt:lpstr>
      <vt:lpstr>Wingdings</vt:lpstr>
      <vt:lpstr>Тема Office</vt:lpstr>
      <vt:lpstr>2_Тема Office</vt:lpstr>
      <vt:lpstr>10_Тема Office</vt:lpstr>
      <vt:lpstr>8_Тема Office</vt:lpstr>
      <vt:lpstr>«Личностно-психологические характеристики окружения, обеспечивающего условия сопровождаемого проживания людей с инвалидностью»</vt:lpstr>
      <vt:lpstr>Дома сопровождаемого проживания, организованные православными приходами и НКО </vt:lpstr>
      <vt:lpstr>Презентация PowerPoint</vt:lpstr>
      <vt:lpstr>Презентация PowerPoint</vt:lpstr>
      <vt:lpstr>Презентация PowerPoint</vt:lpstr>
      <vt:lpstr>Различия по параметрам Общий показатель СЖО, СЖО цели в жизни и СЖО результативность жизни являются статистически значимыми для групп респондентов.  У НКО показания всех трех шкал находятся в пределах нормы, а в государственных организациях –ниже среднего значения.  </vt:lpstr>
      <vt:lpstr>Внутренняя позиция в отношении людей с инвалидностью </vt:lpstr>
      <vt:lpstr>Презентация PowerPoint</vt:lpstr>
      <vt:lpstr>Практическая значимость исследования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Admin</cp:lastModifiedBy>
  <cp:revision>315</cp:revision>
  <cp:lastPrinted>2020-01-28T07:09:27Z</cp:lastPrinted>
  <dcterms:created xsi:type="dcterms:W3CDTF">2012-11-03T13:34:56Z</dcterms:created>
  <dcterms:modified xsi:type="dcterms:W3CDTF">2020-01-29T07:59:25Z</dcterms:modified>
</cp:coreProperties>
</file>