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51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54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624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1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150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250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410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962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26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666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2680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311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6555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51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291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38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01010-F6F0-4CB5-8526-B1A2D03A1693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9B74FB8-6253-4F36-A9E7-CB46CABC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03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F8A9A2-073E-419D-8878-4E76D6831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302708"/>
            <a:ext cx="8915399" cy="3474674"/>
          </a:xfrm>
        </p:spPr>
        <p:txBody>
          <a:bodyPr>
            <a:normAutofit/>
          </a:bodyPr>
          <a:lstStyle/>
          <a:p>
            <a:pPr indent="228600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Опыт преодоления горя в семье на опыте ОБО 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Пинский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детский хоспис»</a:t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452B50-1163-4E91-971F-5264575761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Плотницкая Татьяна</a:t>
            </a:r>
          </a:p>
        </p:txBody>
      </p:sp>
    </p:spTree>
    <p:extLst>
      <p:ext uri="{BB962C8B-B14F-4D97-AF65-F5344CB8AC3E}">
        <p14:creationId xmlns:p14="http://schemas.microsoft.com/office/powerpoint/2010/main" val="109442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73367-3BA6-4291-9516-9821E566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b="1" dirty="0"/>
              <a:t>Горе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83F42B-7660-4DF3-8A5B-289264EE0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4000" dirty="0"/>
              <a:t>– это сильное эмоциональное переживание человека, когда он лишается близкого, любимого человека в результате смерти. </a:t>
            </a:r>
          </a:p>
        </p:txBody>
      </p:sp>
    </p:spTree>
    <p:extLst>
      <p:ext uri="{BB962C8B-B14F-4D97-AF65-F5344CB8AC3E}">
        <p14:creationId xmlns:p14="http://schemas.microsoft.com/office/powerpoint/2010/main" val="182924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4C017-0171-4C52-B974-15653F9E1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189" y="354227"/>
            <a:ext cx="10462054" cy="1869989"/>
          </a:xfrm>
        </p:spPr>
        <p:txBody>
          <a:bodyPr>
            <a:noAutofit/>
          </a:bodyPr>
          <a:lstStyle/>
          <a:p>
            <a:r>
              <a:rPr lang="ru-RU" sz="4800" b="1" dirty="0"/>
              <a:t>Критические периоды времени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DD9DAB-2749-40BA-BA65-F4A6EA34A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1621" y="1200664"/>
            <a:ext cx="9939423" cy="5834449"/>
          </a:xfrm>
        </p:spPr>
        <p:txBody>
          <a:bodyPr>
            <a:normAutofit/>
          </a:bodyPr>
          <a:lstStyle/>
          <a:p>
            <a:pPr lvl="0" algn="just">
              <a:buFont typeface="Symbol" panose="05050102010706020507" pitchFamily="18" charset="2"/>
              <a:buChar char=""/>
              <a:tabLst>
                <a:tab pos="144145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Первые 48 часов – шок от перенесенной утраты и отказ поверить в происшедшее могут быть очень сильным в первые часы. Эмоционально это иногда выражается в страхе потери членов семьи и друзей.</a:t>
            </a:r>
          </a:p>
          <a:p>
            <a:pPr lvl="0" algn="just">
              <a:buFont typeface="Symbol" panose="05050102010706020507" pitchFamily="18" charset="2"/>
              <a:buChar char=""/>
              <a:tabLst>
                <a:tab pos="144145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Первая неделя – необходимость проведения похорон и другие заботы занимают все мысли и чувства. Утрата может, переносится чисто автоматически. Она может сопровождаться ощущением «упадка» и эмоционального и/или физического истощения.</a:t>
            </a:r>
          </a:p>
          <a:p>
            <a:pPr lvl="0" algn="just">
              <a:buFont typeface="Symbol" panose="05050102010706020507" pitchFamily="18" charset="2"/>
              <a:buChar char=""/>
              <a:tabLst>
                <a:tab pos="144145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2-5 неделя – чувство покинутости как семьи, так и друзей вернувшихся к своим повседневным делам после похорон. Что касается работы – то начальство ожидает в этот период, что человек, перенесший тяжелую утрату вполне справится со своими переживаниями и может, как и прежде выполнять свою работу. Последствия шока все еще сильны, но могу появляться ощущения, что не все так плохо и жизнь продолжается.</a:t>
            </a:r>
          </a:p>
          <a:p>
            <a:pPr lvl="0" algn="just">
              <a:buFont typeface="Symbol" panose="05050102010706020507" pitchFamily="18" charset="2"/>
              <a:buChar char=""/>
              <a:tabLst>
                <a:tab pos="144145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6-12 недель – снимаются все последствия шока и осознание реальности потери. Спектр переживания в это время эмоций достаточно широк. Человек чувствует утрату и плохо контролирует себя.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452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E9DF29-0281-4C18-80B7-3B868243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951" y="624110"/>
            <a:ext cx="9947661" cy="1280890"/>
          </a:xfrm>
        </p:spPr>
        <p:txBody>
          <a:bodyPr>
            <a:normAutofit fontScale="90000"/>
          </a:bodyPr>
          <a:lstStyle/>
          <a:p>
            <a:r>
              <a:rPr lang="ru-RU" sz="48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Критические периоды времени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C8EB3C-5B88-4025-9545-CC58C8CD7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816" y="1466335"/>
            <a:ext cx="10194796" cy="5502876"/>
          </a:xfrm>
        </p:spPr>
        <p:txBody>
          <a:bodyPr>
            <a:normAutofit/>
          </a:bodyPr>
          <a:lstStyle/>
          <a:p>
            <a:r>
              <a:rPr lang="ru-RU" dirty="0"/>
              <a:t>3-4 месяца – начинается цикл хороших и плохих дней, повышается раздражительность и снижается терпимость в отношении фрустрации, не исключается вербальное и физическое выражение гнева, ощущения эмоциональной регрессии, рост соматических жалоб (особенно инфекции и простуды характерны для ослабленного иммунитета). В первые 3-4 месяца после тяжелой утраты людям свойственна забывчивость.</a:t>
            </a:r>
            <a:endParaRPr lang="ru-RU" sz="2000" dirty="0"/>
          </a:p>
          <a:p>
            <a:r>
              <a:rPr lang="ru-RU" dirty="0"/>
              <a:t>6 месяцев – начинается депрессия. Тяжесть переживания ослабевает, но не эмоции (они становятся другими), особенно тягостны праздники: день рождения, годовщины.</a:t>
            </a:r>
            <a:endParaRPr lang="ru-RU" sz="2000" dirty="0"/>
          </a:p>
          <a:p>
            <a:r>
              <a:rPr lang="ru-RU" dirty="0"/>
              <a:t>12 месяцев – первая годовщина смерти может быть либо травмирующей, либо переломной, в зависимости от пережитых за год страданий и их последствий.</a:t>
            </a:r>
            <a:endParaRPr lang="ru-RU" sz="2000" dirty="0"/>
          </a:p>
          <a:p>
            <a:r>
              <a:rPr lang="ru-RU" dirty="0"/>
              <a:t>18-24 месяца – это время «рассасывания». Боль потери становится терпимей и человек переживает утрату близкого, понемногу возвращаясь к прежней жизни. Здесь происходит «эмоциональное прощание» с умершим. Осознание того, что поскольку этого человека забыть невозможно, то больше нет необходимости наполнять болью всю свою жизнь. Именно сейчас исчезают из словаря: «тяжелая утрата, горе» - жизнь берет свое.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1055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51F793-35CE-4945-A015-7840D910D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3" y="385212"/>
            <a:ext cx="9296871" cy="1280890"/>
          </a:xfrm>
        </p:spPr>
        <p:txBody>
          <a:bodyPr>
            <a:normAutofit/>
          </a:bodyPr>
          <a:lstStyle/>
          <a:p>
            <a:r>
              <a:rPr lang="ru-RU" sz="4800" b="1" dirty="0"/>
              <a:t>Десять стадий горя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E256D6-608C-48DE-9571-38083CD8E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9" y="1268627"/>
            <a:ext cx="10301888" cy="5449330"/>
          </a:xfrm>
        </p:spPr>
        <p:txBody>
          <a:bodyPr numCol="2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/>
              <a:t>Шок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Всплеск эмоций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Депрессия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Физические симптомы страдания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Беспокойство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Враждебность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Вина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Страх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Изменение памяти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5400" b="1" dirty="0"/>
              <a:t>ПРИНЯТИЕ</a:t>
            </a:r>
          </a:p>
        </p:txBody>
      </p:sp>
    </p:spTree>
    <p:extLst>
      <p:ext uri="{BB962C8B-B14F-4D97-AF65-F5344CB8AC3E}">
        <p14:creationId xmlns:p14="http://schemas.microsoft.com/office/powerpoint/2010/main" val="3889271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14209-BED0-4E56-8499-5EBF59C68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140043"/>
            <a:ext cx="10511480" cy="1764957"/>
          </a:xfrm>
        </p:spPr>
        <p:txBody>
          <a:bodyPr>
            <a:noAutofit/>
          </a:bodyPr>
          <a:lstStyle/>
          <a:p>
            <a:r>
              <a:rPr lang="ru-RU" sz="4800" b="1" dirty="0"/>
              <a:t>Нормальные реакции в состоянии горя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F2EEF7-DCD2-4589-B167-DE695942D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664043"/>
            <a:ext cx="9980611" cy="5053914"/>
          </a:xfrm>
        </p:spPr>
        <p:txBody>
          <a:bodyPr numCol="2">
            <a:normAutofit fontScale="77500" lnSpcReduction="20000"/>
          </a:bodyPr>
          <a:lstStyle/>
          <a:p>
            <a:pPr lvl="0"/>
            <a:r>
              <a:rPr lang="ru-RU" dirty="0"/>
              <a:t>Раздражение в адрес медицинского персонала, вызванное недостаточной технической оснащенностью или неспособность их сделать все необходимое для спасения близкого вам человека.</a:t>
            </a:r>
          </a:p>
          <a:p>
            <a:pPr lvl="0"/>
            <a:r>
              <a:rPr lang="ru-RU" dirty="0"/>
              <a:t>Злость на себя, что не вовремя заметил предупреждающие знаки, симптомы.</a:t>
            </a:r>
          </a:p>
          <a:p>
            <a:pPr lvl="0"/>
            <a:r>
              <a:rPr lang="ru-RU" dirty="0"/>
              <a:t>Злость на умершего, что не достаточно берег себя, оставил вас одного, не сделал соответствующих финансовых и юридических распоряжений, умер;</a:t>
            </a:r>
          </a:p>
          <a:p>
            <a:pPr lvl="0"/>
            <a:r>
              <a:rPr lang="ru-RU" dirty="0"/>
              <a:t>невозможность уснуть без снотворного или состояние повышенной сонливости;</a:t>
            </a:r>
          </a:p>
          <a:p>
            <a:pPr lvl="0"/>
            <a:r>
              <a:rPr lang="ru-RU" dirty="0"/>
              <a:t>изменение вкусовых привычек, сопровождающееся значительным изменением в весе;</a:t>
            </a:r>
          </a:p>
          <a:p>
            <a:pPr lvl="0"/>
            <a:r>
              <a:rPr lang="ru-RU" dirty="0"/>
              <a:t>повышенная подверженность инфекционным заболеваниям;</a:t>
            </a:r>
          </a:p>
          <a:p>
            <a:pPr lvl="0"/>
            <a:r>
              <a:rPr lang="ru-RU" dirty="0"/>
              <a:t>неспособность заставить себя сделать то, что необходимо;</a:t>
            </a:r>
          </a:p>
          <a:p>
            <a:pPr lvl="0"/>
            <a:r>
              <a:rPr lang="ru-RU" dirty="0"/>
              <a:t>трудности с концентрацией внимания или памяти;</a:t>
            </a:r>
          </a:p>
          <a:p>
            <a:pPr lvl="0"/>
            <a:r>
              <a:rPr lang="ru-RU" dirty="0"/>
              <a:t>гораздо большая раздражительность, чем обычно;</a:t>
            </a:r>
          </a:p>
          <a:p>
            <a:pPr lvl="0"/>
            <a:r>
              <a:rPr lang="ru-RU" dirty="0"/>
              <a:t>непредсказуемые не контролируемые приступы плача;</a:t>
            </a:r>
          </a:p>
          <a:p>
            <a:pPr lvl="0"/>
            <a:r>
              <a:rPr lang="ru-RU" dirty="0"/>
              <a:t>страх остаться одному или среди чужих людей;</a:t>
            </a:r>
          </a:p>
          <a:p>
            <a:pPr lvl="0"/>
            <a:r>
              <a:rPr lang="ru-RU" dirty="0"/>
              <a:t>боязнь остаться или покидать дом;</a:t>
            </a:r>
          </a:p>
          <a:p>
            <a:pPr lvl="0"/>
            <a:r>
              <a:rPr lang="ru-RU" dirty="0"/>
              <a:t>боязнь спать в постели умершего;</a:t>
            </a:r>
          </a:p>
          <a:p>
            <a:pPr lvl="0"/>
            <a:r>
              <a:rPr lang="ru-RU" dirty="0"/>
              <a:t>желание наказать что-нибудь или кого-нибудь за свои страдания;</a:t>
            </a:r>
          </a:p>
          <a:p>
            <a:pPr lvl="0"/>
            <a:r>
              <a:rPr lang="ru-RU" dirty="0"/>
              <a:t>раздражение из-за того, что никто, как вам кажется, не понимает, что с вами происходит;</a:t>
            </a:r>
          </a:p>
          <a:p>
            <a:pPr lvl="0"/>
            <a:r>
              <a:rPr lang="ru-RU" dirty="0"/>
              <a:t>раздражение на людей, которые ждут, что вы наладите свою жизнь;</a:t>
            </a:r>
          </a:p>
          <a:p>
            <a:pPr lvl="0"/>
            <a:r>
              <a:rPr lang="ru-RU" dirty="0"/>
              <a:t>раздражение, что у вас нет времени, чтобы отдаться своему горю;</a:t>
            </a:r>
          </a:p>
          <a:p>
            <a:pPr lvl="0"/>
            <a:r>
              <a:rPr lang="ru-RU" dirty="0"/>
              <a:t>расстройство из-за того, что друзья звонят слишком часто/редко/никогда, никуда вас не приглашают, что создает ощущение ненужности; подталкивая </a:t>
            </a:r>
          </a:p>
          <a:p>
            <a:pPr lvl="0"/>
            <a:r>
              <a:rPr lang="ru-RU" dirty="0"/>
              <a:t>другие.</a:t>
            </a:r>
          </a:p>
        </p:txBody>
      </p:sp>
    </p:spTree>
    <p:extLst>
      <p:ext uri="{BB962C8B-B14F-4D97-AF65-F5344CB8AC3E}">
        <p14:creationId xmlns:p14="http://schemas.microsoft.com/office/powerpoint/2010/main" val="1743314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F06B1-C634-4F38-A44D-3BC0C5B5B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715" y="255373"/>
            <a:ext cx="9955898" cy="1649627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Патологические симптомы переживания утраты: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C132F0-5D89-402E-BC79-E51CBDBED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4573" y="1400432"/>
            <a:ext cx="10030039" cy="5202195"/>
          </a:xfrm>
        </p:spPr>
        <p:txBody>
          <a:bodyPr numCol="2">
            <a:normAutofit fontScale="92500" lnSpcReduction="20000"/>
          </a:bodyPr>
          <a:lstStyle/>
          <a:p>
            <a:pPr lvl="0"/>
            <a:r>
              <a:rPr lang="ru-RU" dirty="0"/>
              <a:t>затянувшееся переживание горя (несколько лет);</a:t>
            </a:r>
          </a:p>
          <a:p>
            <a:pPr lvl="0"/>
            <a:r>
              <a:rPr lang="ru-RU" dirty="0"/>
              <a:t>чрезмерное увлечение алкоголем, наркотиками и мед. препаратами, чтобы справится с ситуацией;</a:t>
            </a:r>
          </a:p>
          <a:p>
            <a:pPr lvl="0"/>
            <a:r>
              <a:rPr lang="ru-RU" dirty="0"/>
              <a:t>задержка реакции на смерть близкого (нет выражения страдания в течении 2 недель);</a:t>
            </a:r>
          </a:p>
          <a:p>
            <a:pPr lvl="0"/>
            <a:r>
              <a:rPr lang="ru-RU" dirty="0"/>
              <a:t>сильная депрессия, сопровождающаяся бессонницей; чувство самоуничтожения, напряжения, горькие упреки в свой адрес и необходимость самобичевания;</a:t>
            </a:r>
          </a:p>
          <a:p>
            <a:pPr lvl="0"/>
            <a:r>
              <a:rPr lang="ru-RU" dirty="0"/>
              <a:t>появление болезней психосоматического характера: ревматизм, артрит, астма, ослабление чувствительности, приступы удушья;</a:t>
            </a:r>
          </a:p>
          <a:p>
            <a:pPr lvl="0"/>
            <a:r>
              <a:rPr lang="ru-RU" dirty="0"/>
              <a:t>ипохондрия (развитие симптомов, от которых страдал умерший);</a:t>
            </a:r>
          </a:p>
          <a:p>
            <a:pPr lvl="0"/>
            <a:r>
              <a:rPr lang="ru-RU" dirty="0" err="1"/>
              <a:t>сверхактивность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неистовая враждебность, направленная на других людей, часто сопровождающееся угрозами, однако только на словах;</a:t>
            </a:r>
          </a:p>
          <a:p>
            <a:pPr lvl="0"/>
            <a:r>
              <a:rPr lang="ru-RU" dirty="0"/>
              <a:t>не согласующееся с нормальным соц. экономическим существованием поведение, может быть полная смена стиля жизни;</a:t>
            </a:r>
          </a:p>
          <a:p>
            <a:pPr lvl="0"/>
            <a:r>
              <a:rPr lang="ru-RU" dirty="0"/>
              <a:t>устойчивая нехватка инициативы или побуждения, неподвижность;</a:t>
            </a:r>
          </a:p>
          <a:p>
            <a:pPr lvl="0"/>
            <a:r>
              <a:rPr lang="ru-RU" dirty="0"/>
              <a:t>слабо выраженные эмоции, неспособность эмоционально прочувствовать, переживать;</a:t>
            </a:r>
          </a:p>
          <a:p>
            <a:pPr lvl="0"/>
            <a:r>
              <a:rPr lang="ru-RU" dirty="0"/>
              <a:t>мысли о суициде;</a:t>
            </a:r>
          </a:p>
          <a:p>
            <a:pPr lvl="0"/>
            <a:r>
              <a:rPr lang="ru-RU" dirty="0"/>
              <a:t>изменения отношения к другим людям, к родственникам, раздражительность, нежелание надоедать. Уход от социальной активности, </a:t>
            </a:r>
          </a:p>
          <a:p>
            <a:pPr lvl="0"/>
            <a:r>
              <a:rPr lang="ru-RU" dirty="0"/>
              <a:t>разговоры о суициде, воссоединении с умершим, о желании со всем покончить.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6098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51B192-B71E-4D3E-909B-DB809ABC0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5611933"/>
          </a:xfrm>
        </p:spPr>
        <p:txBody>
          <a:bodyPr>
            <a:normAutofit/>
          </a:bodyPr>
          <a:lstStyle/>
          <a:p>
            <a:r>
              <a:rPr lang="ru-RU" dirty="0"/>
              <a:t>Лучшим выходом из данного горя, потери ребёнка – это рождение новой жизни. Новая жизнь как в прямом (рождение ребёнка) и переносном смысле. Бездуховными эти семьи никак не могут остаться, многие через боль утраты приходят к вере в Бога и начинают жить духовно наполненной жизнью.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10481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</TotalTime>
  <Words>853</Words>
  <Application>Microsoft Office PowerPoint</Application>
  <PresentationFormat>Широкоэкранный</PresentationFormat>
  <Paragraphs>61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Symbol</vt:lpstr>
      <vt:lpstr>Times New Roman</vt:lpstr>
      <vt:lpstr>Wingdings 3</vt:lpstr>
      <vt:lpstr>Легкий дым</vt:lpstr>
      <vt:lpstr>Опыт преодоления горя в семье на опыте ОБО «Пинский детский хоспис» </vt:lpstr>
      <vt:lpstr>Горе</vt:lpstr>
      <vt:lpstr>Критические периоды времени</vt:lpstr>
      <vt:lpstr>Критические периоды времени</vt:lpstr>
      <vt:lpstr>Десять стадий горя</vt:lpstr>
      <vt:lpstr>Нормальные реакции в состоянии горя</vt:lpstr>
      <vt:lpstr>Патологические симптомы переживания утраты: </vt:lpstr>
      <vt:lpstr>Лучшим выходом из данного горя, потери ребёнка – это рождение новой жизни. Новая жизнь как в прямом (рождение ребёнка) и переносном смысле. Бездуховными эти семьи никак не могут остаться, многие через боль утраты приходят к вере в Бога и начинают жить духовно наполненной жизнью.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2020-01-24T09:52:06Z</dcterms:created>
  <dcterms:modified xsi:type="dcterms:W3CDTF">2020-01-24T10:27:03Z</dcterms:modified>
</cp:coreProperties>
</file>