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2"/>
  </p:notesMasterIdLst>
  <p:handoutMasterIdLst>
    <p:handoutMasterId r:id="rId53"/>
  </p:handoutMasterIdLst>
  <p:sldIdLst>
    <p:sldId id="256" r:id="rId2"/>
    <p:sldId id="306" r:id="rId3"/>
    <p:sldId id="319" r:id="rId4"/>
    <p:sldId id="281" r:id="rId5"/>
    <p:sldId id="272" r:id="rId6"/>
    <p:sldId id="267" r:id="rId7"/>
    <p:sldId id="257" r:id="rId8"/>
    <p:sldId id="320" r:id="rId9"/>
    <p:sldId id="278" r:id="rId10"/>
    <p:sldId id="307" r:id="rId11"/>
    <p:sldId id="313" r:id="rId12"/>
    <p:sldId id="297" r:id="rId13"/>
    <p:sldId id="321" r:id="rId14"/>
    <p:sldId id="259" r:id="rId15"/>
    <p:sldId id="298" r:id="rId16"/>
    <p:sldId id="266" r:id="rId17"/>
    <p:sldId id="264" r:id="rId18"/>
    <p:sldId id="258" r:id="rId19"/>
    <p:sldId id="269" r:id="rId20"/>
    <p:sldId id="279" r:id="rId21"/>
    <p:sldId id="290" r:id="rId22"/>
    <p:sldId id="276" r:id="rId23"/>
    <p:sldId id="333" r:id="rId24"/>
    <p:sldId id="325" r:id="rId25"/>
    <p:sldId id="275" r:id="rId26"/>
    <p:sldId id="303" r:id="rId27"/>
    <p:sldId id="271" r:id="rId28"/>
    <p:sldId id="296" r:id="rId29"/>
    <p:sldId id="317" r:id="rId30"/>
    <p:sldId id="324" r:id="rId31"/>
    <p:sldId id="262" r:id="rId32"/>
    <p:sldId id="282" r:id="rId33"/>
    <p:sldId id="295" r:id="rId34"/>
    <p:sldId id="280" r:id="rId35"/>
    <p:sldId id="323" r:id="rId36"/>
    <p:sldId id="261" r:id="rId37"/>
    <p:sldId id="277" r:id="rId38"/>
    <p:sldId id="291" r:id="rId39"/>
    <p:sldId id="312" r:id="rId40"/>
    <p:sldId id="302" r:id="rId41"/>
    <p:sldId id="334" r:id="rId42"/>
    <p:sldId id="263" r:id="rId43"/>
    <p:sldId id="285" r:id="rId44"/>
    <p:sldId id="288" r:id="rId45"/>
    <p:sldId id="316" r:id="rId46"/>
    <p:sldId id="292" r:id="rId47"/>
    <p:sldId id="332" r:id="rId48"/>
    <p:sldId id="294" r:id="rId49"/>
    <p:sldId id="331" r:id="rId50"/>
    <p:sldId id="318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569"/>
  </p:normalViewPr>
  <p:slideViewPr>
    <p:cSldViewPr>
      <p:cViewPr varScale="1">
        <p:scale>
          <a:sx n="86" d="100"/>
          <a:sy n="86" d="100"/>
        </p:scale>
        <p:origin x="21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97D4A-3964-4458-9E5A-02BDC669D250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25FB0-8FF2-48BD-AFAD-0E0C3599C9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842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A5772-5FC6-4CF3-8182-956CBB8E85A7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C2009-7741-4E8B-BC27-845F49F754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103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C2009-7741-4E8B-BC27-845F49F7540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236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C2009-7741-4E8B-BC27-845F49F7540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860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19C1-E6A6-4884-9F8D-70E5CD0F74F8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0536E-AC2E-4BD3-8C3C-9B449DEE8F4C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 i="0" baseline="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3DE89-6887-498F-A266-53AA05F786F1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256DA-D7D9-4F76-9438-ABFF1EDB555E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E0181-1B04-4B4F-90C8-FED8476A3F3F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7D30-E8E8-45BA-B55C-CC0404F1C139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F59F-6368-4094-9C09-BCBED7FE6364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E7C3-5176-41B9-8FC8-15C14DB2286B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103F-5C8E-4FDC-A484-2A6480B3CFE0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4143-2482-42E1-BF6E-3BEE77DDD933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AA91F-8910-4BF8-B6D2-20467B56CA1F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114A4FC-6D8E-40BD-BE21-E307D6D9BD06}" type="datetime1">
              <a:rPr lang="ru-RU" smtClean="0"/>
              <a:t>27.01.2020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mailto:shakuro@list.ru" TargetMode="External"/><Relationship Id="rId2" Type="http://schemas.openxmlformats.org/officeDocument/2006/relationships/hyperlink" Target="mailto:ivanku68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i="1" dirty="0"/>
              <a:t>ВОДОСВЯТНЫЕ МОЛЕБНЫ </a:t>
            </a:r>
            <a:br>
              <a:rPr lang="ru-RU" sz="4800" i="1" dirty="0"/>
            </a:br>
            <a:r>
              <a:rPr lang="ru-RU" sz="4800" i="1" dirty="0"/>
              <a:t>В ОТДЕЛЕНИЯХ БОЛЬНИЦ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3991088" y="6250162"/>
            <a:ext cx="1161826" cy="365760"/>
          </a:xfrm>
        </p:spPr>
        <p:txBody>
          <a:bodyPr/>
          <a:lstStyle/>
          <a:p>
            <a:fld id="{B19B0651-EE4F-4900-A07F-96A6BFA9D0F0}" type="slidenum">
              <a:rPr lang="ru-RU" sz="2000" smtClean="0"/>
              <a:t>1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2188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764"/>
    </mc:Choice>
    <mc:Fallback xmlns="">
      <p:transition advTm="1076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8064896" cy="6048672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2000" b="1" smtClean="0"/>
              <a:t>2</a:t>
            </a:fld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6461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099"/>
    </mc:Choice>
    <mc:Fallback xmlns="">
      <p:transition advTm="1109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1E90B2B-B4FF-4542-A3C9-9D9454E51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779" y="2276872"/>
            <a:ext cx="7408333" cy="3450696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pPr marL="457200"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Встреча человека с Богом (наша собственная и пациентов)</a:t>
            </a:r>
          </a:p>
          <a:p>
            <a:pPr marL="457200">
              <a:spcAft>
                <a:spcPts val="0"/>
              </a:spcAft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Больница – как место такой встречи.</a:t>
            </a:r>
            <a:r>
              <a:rPr lang="ru-RU" sz="2800" dirty="0"/>
              <a:t> </a:t>
            </a:r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252728"/>
          </a:xfrm>
        </p:spPr>
        <p:txBody>
          <a:bodyPr>
            <a:normAutofit fontScale="90000"/>
          </a:bodyPr>
          <a:lstStyle/>
          <a:p>
            <a:pPr lvl="0">
              <a:spcAft>
                <a:spcPts val="0"/>
              </a:spcAft>
            </a:pPr>
            <a:br>
              <a:rPr lang="ru-RU" sz="2400" dirty="0">
                <a:solidFill>
                  <a:srgbClr val="073E87"/>
                </a:solidFill>
                <a:ea typeface="+mn-ea"/>
                <a:cs typeface="+mn-cs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нашей деятельности </a:t>
            </a:r>
            <a:b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2000" b="1" smtClean="0"/>
              <a:t>3</a:t>
            </a:fld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7427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136904" cy="6102678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2000" smtClean="0"/>
              <a:t>4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9633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163"/>
    </mc:Choice>
    <mc:Fallback xmlns="">
      <p:transition advTm="1116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8256917" cy="6192688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1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114"/>
    </mc:Choice>
    <mc:Fallback xmlns="">
      <p:transition advTm="1111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«Именно в больнице люди готовы слышать о Боге и хотят верить! Им легче задать вопросы, которые они стеснялись задать в миру, они раскрывают истинное отношение к Богу и приносят первое в своей жизни покаяние. По сути, это первый шаг примирения с Богом».</a:t>
            </a:r>
          </a:p>
          <a:p>
            <a:r>
              <a:rPr lang="ru-RU" dirty="0"/>
              <a:t>Анна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Отзыв добровольцев</a:t>
            </a:r>
          </a:p>
        </p:txBody>
      </p:sp>
    </p:spTree>
    <p:extLst>
      <p:ext uri="{BB962C8B-B14F-4D97-AF65-F5344CB8AC3E}">
        <p14:creationId xmlns:p14="http://schemas.microsoft.com/office/powerpoint/2010/main" val="99614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1462"/>
    </mc:Choice>
    <mc:Fallback xmlns="">
      <p:transition advTm="2146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548680"/>
            <a:ext cx="7872874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92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062"/>
    </mc:Choice>
    <mc:Fallback xmlns="">
      <p:transition advTm="1106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636912"/>
            <a:ext cx="7725544" cy="3882744"/>
          </a:xfrm>
        </p:spPr>
        <p:txBody>
          <a:bodyPr>
            <a:normAutofit/>
          </a:bodyPr>
          <a:lstStyle/>
          <a:p>
            <a:r>
              <a:rPr lang="ru-RU" u="sng" dirty="0"/>
              <a:t>Два направления</a:t>
            </a:r>
            <a:r>
              <a:rPr lang="ru-RU" dirty="0"/>
              <a:t>: </a:t>
            </a:r>
          </a:p>
          <a:p>
            <a:endParaRPr lang="ru-RU" dirty="0"/>
          </a:p>
          <a:p>
            <a:pPr lvl="0"/>
            <a:r>
              <a:rPr lang="ru-RU" dirty="0"/>
              <a:t>1. </a:t>
            </a:r>
            <a:r>
              <a:rPr lang="ru-RU" dirty="0" err="1"/>
              <a:t>Окормление</a:t>
            </a:r>
            <a:r>
              <a:rPr lang="ru-RU" dirty="0"/>
              <a:t> верующих пациентов</a:t>
            </a:r>
          </a:p>
          <a:p>
            <a:pPr lvl="0"/>
            <a:r>
              <a:rPr lang="ru-RU" dirty="0"/>
              <a:t>2. Миссионерские задачи - проповедь словом</a:t>
            </a:r>
          </a:p>
          <a:p>
            <a:pPr marL="0" indent="0">
              <a:buNone/>
            </a:pPr>
            <a:r>
              <a:rPr lang="ru-RU" dirty="0"/>
              <a:t>				- проповедь делами</a:t>
            </a:r>
          </a:p>
          <a:p>
            <a:pPr lvl="0"/>
            <a:endParaRPr lang="ru-RU" dirty="0"/>
          </a:p>
          <a:p>
            <a:pPr marL="0" indent="0">
              <a:buNone/>
            </a:pPr>
            <a:r>
              <a:rPr lang="ru-RU" dirty="0"/>
              <a:t>Миссионерство – основная задача нашей деятельности.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lvl="0"/>
            <a:endParaRPr lang="ru-RU" dirty="0"/>
          </a:p>
          <a:p>
            <a:endParaRPr lang="ru-RU" dirty="0">
              <a:solidFill>
                <a:srgbClr val="073E87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76672"/>
            <a:ext cx="8229600" cy="1252728"/>
          </a:xfrm>
        </p:spPr>
        <p:txBody>
          <a:bodyPr>
            <a:normAutofit fontScale="90000"/>
          </a:bodyPr>
          <a:lstStyle/>
          <a:p>
            <a:pPr lvl="0"/>
            <a:br>
              <a:rPr lang="ru-RU" u="sng" dirty="0"/>
            </a:br>
            <a:r>
              <a:rPr lang="ru-RU" dirty="0"/>
              <a:t>Конкретные задачи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61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7968884" cy="597666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70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721"/>
    </mc:Choice>
    <mc:Fallback xmlns="">
      <p:transition advTm="1072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548680"/>
            <a:ext cx="8064895" cy="6048672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95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147"/>
    </mc:Choice>
    <mc:Fallback xmlns="">
      <p:transition advTm="1114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48680"/>
            <a:ext cx="4536504" cy="6048675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7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411"/>
    </mc:Choice>
    <mc:Fallback xmlns="">
      <p:transition advTm="1141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84684"/>
            <a:ext cx="8208912" cy="615668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15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802"/>
    </mc:Choice>
    <mc:Fallback xmlns="">
      <p:transition advTm="1080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2933" y="1374230"/>
            <a:ext cx="8083868" cy="487593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- форма богослужения наиболее доступная для больницы</a:t>
            </a:r>
          </a:p>
          <a:p>
            <a:endParaRPr lang="ru-RU" dirty="0"/>
          </a:p>
          <a:p>
            <a:r>
              <a:rPr lang="ru-RU" dirty="0"/>
              <a:t>- форма проповеди среди людей, далеких от Церкви:</a:t>
            </a:r>
          </a:p>
          <a:p>
            <a:pPr marL="0" indent="0">
              <a:buNone/>
            </a:pPr>
            <a:r>
              <a:rPr lang="ru-RU" dirty="0"/>
              <a:t>а) чтение Слова Божия</a:t>
            </a:r>
          </a:p>
          <a:p>
            <a:pPr marL="0" indent="0">
              <a:buNone/>
            </a:pPr>
            <a:r>
              <a:rPr lang="ru-RU" dirty="0"/>
              <a:t>б) объяснение и проповедь священника</a:t>
            </a:r>
          </a:p>
          <a:p>
            <a:pPr marL="0" indent="0">
              <a:buNone/>
            </a:pPr>
            <a:r>
              <a:rPr lang="ru-RU" dirty="0"/>
              <a:t>в) обход отделений: беседа, утешение, психологическая помощь</a:t>
            </a:r>
          </a:p>
          <a:p>
            <a:pPr marL="0" indent="0">
              <a:buNone/>
            </a:pPr>
            <a:r>
              <a:rPr lang="ru-RU" dirty="0"/>
              <a:t>г) приобщение к святыне и к церковной молитве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после молебнов многие впервые приступают к молитве и к Таинствам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1" y="476672"/>
            <a:ext cx="8229600" cy="1252728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err="1"/>
              <a:t>Водосвятный</a:t>
            </a:r>
            <a:r>
              <a:rPr lang="ru-RU" dirty="0"/>
              <a:t> молебен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2996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3350890" cy="59571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04664"/>
            <a:ext cx="4482498" cy="597666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56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122"/>
    </mc:Choice>
    <mc:Fallback xmlns="">
      <p:transition advTm="1112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47" y="548680"/>
            <a:ext cx="8256917" cy="6192688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09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176"/>
    </mc:Choice>
    <mc:Fallback xmlns="">
      <p:transition advTm="1217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16" y="587821"/>
            <a:ext cx="8200140" cy="5433467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796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507"/>
    </mc:Choice>
    <mc:Fallback xmlns="">
      <p:transition advTm="1150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8280920" cy="6210691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99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422"/>
    </mc:Choice>
    <mc:Fallback xmlns="">
      <p:transition advTm="11422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48680"/>
            <a:ext cx="4453141" cy="5937523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913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001"/>
    </mc:Choice>
    <mc:Fallback xmlns="">
      <p:transition advTm="1100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«В больницах люди находятся в одиночестве: физическом, моральном и психологическом, - и в страдании. Любая болезнь, даже самая незначительная, это скорбь. Когда человек страдает и скорбит, ему необходимо утешение и сострадание. Духовному утешению и служат наши молебны. </a:t>
            </a:r>
          </a:p>
          <a:p>
            <a:pPr marL="0" indent="0">
              <a:buNone/>
            </a:pPr>
            <a:r>
              <a:rPr lang="ru-RU" dirty="0"/>
              <a:t>Также болящему человеку важно почувствовать поддержку, понять, что он не одинок в своих страданиях. Что с ним рядом Христос и Пресвятая Богородица».</a:t>
            </a:r>
          </a:p>
          <a:p>
            <a:r>
              <a:rPr lang="ru-RU" dirty="0"/>
              <a:t>Ирина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Отзыв добровольцев</a:t>
            </a:r>
          </a:p>
        </p:txBody>
      </p:sp>
    </p:spTree>
    <p:extLst>
      <p:ext uri="{BB962C8B-B14F-4D97-AF65-F5344CB8AC3E}">
        <p14:creationId xmlns:p14="http://schemas.microsoft.com/office/powerpoint/2010/main" val="292905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1215"/>
    </mc:Choice>
    <mc:Fallback xmlns="">
      <p:transition advTm="2121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743" y="548680"/>
            <a:ext cx="4482497" cy="597666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93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957"/>
    </mc:Choice>
    <mc:Fallback xmlns="">
      <p:transition advTm="10957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208912" cy="615668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45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51"/>
    </mc:Choice>
    <mc:Fallback xmlns="">
      <p:transition advTm="1055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8064896" cy="6048672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050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589"/>
    </mc:Choice>
    <mc:Fallback xmlns="">
      <p:transition advTm="11589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564904"/>
            <a:ext cx="7408333" cy="34506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«Бывает, что не решаются сразу прийти в храм или позвать священника. А молебен очень удобная форма, когда человек может обратиться к Богу, попросить о своих нуждах и почувствовать, что он не одинок: вместе с ним и о нем молятся и пациенты, и персонал, и сестры, и священник.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 ещё людям всегда радостно получать "материальное выражение"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Божиего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присутствия в их жизни: когда батюшка кропит святой водой, многие улыбаются. И святую воду берут с собой с удовольствием. Даже мусульмане.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 послушав, что говорит священник, и убедившись, что он вполне доступен для общения, многие решаются побеседовать с ним, и это может стать первым шагом к Церкви».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Наташа</a:t>
            </a: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Отзыв добровольцев</a:t>
            </a:r>
          </a:p>
        </p:txBody>
      </p:sp>
    </p:spTree>
    <p:extLst>
      <p:ext uri="{BB962C8B-B14F-4D97-AF65-F5344CB8AC3E}">
        <p14:creationId xmlns:p14="http://schemas.microsoft.com/office/powerpoint/2010/main" val="763291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92696"/>
            <a:ext cx="3277222" cy="58361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692696"/>
            <a:ext cx="3259879" cy="580526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05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630"/>
    </mc:Choice>
    <mc:Fallback xmlns="">
      <p:transition advTm="1063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67808"/>
            <a:ext cx="4705169" cy="6273560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9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86"/>
    </mc:Choice>
    <mc:Fallback xmlns="">
      <p:transition advTm="1168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133" y="476672"/>
            <a:ext cx="4667131" cy="6222843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74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897"/>
    </mc:Choice>
    <mc:Fallback xmlns="">
      <p:transition advTm="10897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8256917" cy="6192688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91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763"/>
    </mc:Choice>
    <mc:Fallback xmlns="">
      <p:transition advTm="10763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7"/>
            <a:ext cx="8136904" cy="6102679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559"/>
    </mc:Choice>
    <mc:Fallback xmlns="">
      <p:transition advTm="11559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091" y="563819"/>
            <a:ext cx="4525149" cy="603353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95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610"/>
    </mc:Choice>
    <mc:Fallback xmlns="">
      <p:transition advTm="1061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973909"/>
            <a:ext cx="8777352" cy="4641379"/>
          </a:xfrm>
        </p:spPr>
        <p:txBody>
          <a:bodyPr>
            <a:normAutofit/>
          </a:bodyPr>
          <a:lstStyle/>
          <a:p>
            <a:r>
              <a:rPr lang="ru-RU" sz="2200" dirty="0"/>
              <a:t>а) люди бывают не в состоянии воспринять наше обращение</a:t>
            </a:r>
          </a:p>
          <a:p>
            <a:pPr marL="0" indent="0">
              <a:buNone/>
            </a:pPr>
            <a:r>
              <a:rPr lang="ru-RU" sz="2200" dirty="0"/>
              <a:t>	-безразличие  к вопросам веры</a:t>
            </a:r>
          </a:p>
          <a:p>
            <a:pPr marL="0" indent="0">
              <a:buNone/>
            </a:pPr>
            <a:r>
              <a:rPr lang="ru-RU" sz="2200" dirty="0"/>
              <a:t>	- погруженность в свои проблемы</a:t>
            </a:r>
          </a:p>
          <a:p>
            <a:pPr marL="0" indent="0">
              <a:buNone/>
            </a:pPr>
            <a:r>
              <a:rPr lang="ru-RU" sz="2200" dirty="0"/>
              <a:t>	- стресс, подавленность</a:t>
            </a:r>
          </a:p>
          <a:p>
            <a:r>
              <a:rPr lang="ru-RU" sz="2200" dirty="0"/>
              <a:t>б) установление добрых отношений с персоналом и администрацией</a:t>
            </a:r>
          </a:p>
          <a:p>
            <a:r>
              <a:rPr lang="ru-RU" sz="2200" dirty="0"/>
              <a:t>в) неудобное время и место для совершения молебнов</a:t>
            </a:r>
          </a:p>
          <a:p>
            <a:r>
              <a:rPr lang="ru-RU" sz="2200" dirty="0"/>
              <a:t>г) создание праздничной атмосферы во время молебна</a:t>
            </a:r>
          </a:p>
          <a:p>
            <a:r>
              <a:rPr lang="ru-RU" sz="2200" dirty="0"/>
              <a:t>д) мотивация священников </a:t>
            </a:r>
          </a:p>
          <a:p>
            <a:r>
              <a:rPr lang="ru-RU" sz="2200" dirty="0"/>
              <a:t>е) профилактика выгорания добровольцев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Наши трудности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090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72683"/>
            <a:ext cx="8172907" cy="5448605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726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509"/>
    </mc:Choice>
    <mc:Fallback xmlns="">
      <p:transition advTm="11509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836712"/>
            <a:ext cx="8209837" cy="5472608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7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112"/>
    </mc:Choice>
    <mc:Fallback xmlns="">
      <p:transition advTm="11112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7" b="19768"/>
          <a:stretch/>
        </p:blipFill>
        <p:spPr>
          <a:xfrm>
            <a:off x="2123728" y="555378"/>
            <a:ext cx="4634229" cy="6035276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789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049"/>
    </mc:Choice>
    <mc:Fallback xmlns="">
      <p:transition advTm="11049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39816"/>
            <a:ext cx="8114196" cy="540946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52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285"/>
    </mc:Choice>
    <mc:Fallback xmlns="">
      <p:transition advTm="11285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839044"/>
            <a:ext cx="8149844" cy="4787955"/>
          </a:xfrm>
        </p:spPr>
        <p:txBody>
          <a:bodyPr>
            <a:normAutofit fontScale="85000" lnSpcReduction="20000"/>
          </a:bodyPr>
          <a:lstStyle/>
          <a:p>
            <a:r>
              <a:rPr lang="ru-RU" sz="2600" dirty="0"/>
              <a:t>а) как наладить добрые отношения с персоналом: не спорить, подчиняться правилам поведения в стационаре, стать «своим человеком» в больнице</a:t>
            </a:r>
          </a:p>
          <a:p>
            <a:r>
              <a:rPr lang="ru-RU" sz="2600" dirty="0"/>
              <a:t>б) молитва о даровании любви</a:t>
            </a:r>
          </a:p>
          <a:p>
            <a:r>
              <a:rPr lang="ru-RU" sz="2600" dirty="0"/>
              <a:t>в) покаяние в собственном равнодушии</a:t>
            </a:r>
          </a:p>
          <a:p>
            <a:r>
              <a:rPr lang="ru-RU" sz="2600" dirty="0"/>
              <a:t>г) чтение Слова Божия</a:t>
            </a:r>
          </a:p>
          <a:p>
            <a:r>
              <a:rPr lang="ru-RU" sz="2600" dirty="0"/>
              <a:t>д) участие в Божественной Литургии</a:t>
            </a:r>
          </a:p>
          <a:p>
            <a:pPr marL="0" indent="0">
              <a:buNone/>
            </a:pPr>
            <a:r>
              <a:rPr lang="ru-RU" sz="2600" dirty="0"/>
              <a:t>	</a:t>
            </a:r>
            <a:r>
              <a:rPr lang="ru-RU" sz="2600" b="1" dirty="0"/>
              <a:t> - Служение в больнице как продолжение Евхаристии</a:t>
            </a:r>
          </a:p>
          <a:p>
            <a:pPr marL="0" indent="0">
              <a:buNone/>
            </a:pPr>
            <a:r>
              <a:rPr lang="ru-RU" sz="2600" dirty="0"/>
              <a:t> </a:t>
            </a:r>
          </a:p>
          <a:p>
            <a:r>
              <a:rPr lang="ru-RU" sz="2600" dirty="0"/>
              <a:t>е) духовная и эмоциональная поддержка добровольцев </a:t>
            </a:r>
          </a:p>
          <a:p>
            <a:pPr marL="0" indent="0">
              <a:buNone/>
            </a:pPr>
            <a:r>
              <a:rPr lang="ru-RU" sz="2600" dirty="0"/>
              <a:t>	- совместная молитва, общение, беседа, совместная 	деятельность, паломничество</a:t>
            </a:r>
          </a:p>
          <a:p>
            <a:r>
              <a:rPr lang="ru-RU" sz="2600" dirty="0"/>
              <a:t>ж) регулярное и терпеливое посещение больных с желанием им помочь</a:t>
            </a:r>
          </a:p>
          <a:p>
            <a:pPr marL="0" indent="0">
              <a:buNone/>
            </a:pPr>
            <a:endParaRPr lang="ru-RU" sz="2800" dirty="0">
              <a:solidFill>
                <a:srgbClr val="073E87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Пути преодоления трудностей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366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30678"/>
            <a:ext cx="7992888" cy="5994667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550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184"/>
    </mc:Choice>
    <mc:Fallback xmlns="">
      <p:transition advTm="11184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3112355"/>
            <a:ext cx="6944527" cy="37444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«Часто замечали, что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персонал</a:t>
            </a:r>
          </a:p>
          <a:p>
            <a:pPr marL="0" indent="0">
              <a:buNone/>
            </a:pPr>
            <a:r>
              <a:rPr lang="ru-RU" dirty="0"/>
              <a:t>по-другому после молебна начинает к нам относиться - сначала настороженно, но потом все улыбаются, благодарят. Действует на людей Благодать Святого Духа - на всех, и на пациентов, и на персонал…»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Ирина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712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1138"/>
    </mc:Choice>
    <mc:Fallback xmlns="">
      <p:transition advTm="21138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208912" cy="615668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8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070"/>
    </mc:Choice>
    <mc:Fallback xmlns="">
      <p:transition advTm="1107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 dirty="0"/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82" y="1124744"/>
            <a:ext cx="7192437" cy="4794958"/>
          </a:xfrm>
        </p:spPr>
      </p:pic>
    </p:spTree>
    <p:extLst>
      <p:ext uri="{BB962C8B-B14F-4D97-AF65-F5344CB8AC3E}">
        <p14:creationId xmlns:p14="http://schemas.microsoft.com/office/powerpoint/2010/main" val="37806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158"/>
    </mc:Choice>
    <mc:Fallback xmlns="">
      <p:transition advTm="11158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3" y="548680"/>
            <a:ext cx="7968885" cy="597666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2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438"/>
    </mc:Choice>
    <mc:Fallback xmlns="">
      <p:transition advTm="11438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492896"/>
            <a:ext cx="7408333" cy="34506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	Чего удалось достичь с помощью Божией за год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r>
              <a:rPr lang="ru-RU" dirty="0"/>
              <a:t>- наладить регулярность совершения молебнов в целом ряде больниц</a:t>
            </a:r>
          </a:p>
          <a:p>
            <a:r>
              <a:rPr lang="ru-RU" dirty="0"/>
              <a:t>- желание  главных  врачей сотрудничать с нами</a:t>
            </a:r>
          </a:p>
          <a:p>
            <a:r>
              <a:rPr lang="ru-RU" dirty="0"/>
              <a:t>- объединение добровольцев, возможность для них найти свое место в служении ближним</a:t>
            </a:r>
          </a:p>
          <a:p>
            <a:r>
              <a:rPr lang="ru-RU" dirty="0"/>
              <a:t>- шаги навстречу со стороны департамента Здравоохранения</a:t>
            </a:r>
          </a:p>
          <a:p>
            <a:r>
              <a:rPr lang="ru-RU" dirty="0"/>
              <a:t>- установились добрые деловые отношения с персоналом и администрацией </a:t>
            </a:r>
            <a:r>
              <a:rPr lang="ru-RU" dirty="0" err="1"/>
              <a:t>Боткинской</a:t>
            </a:r>
            <a:r>
              <a:rPr lang="ru-RU" dirty="0"/>
              <a:t> больницы </a:t>
            </a: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41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1252728"/>
          </a:xfrm>
        </p:spPr>
        <p:txBody>
          <a:bodyPr>
            <a:normAutofit/>
          </a:bodyPr>
          <a:lstStyle/>
          <a:p>
            <a:r>
              <a:rPr lang="ru-RU" sz="4000" dirty="0"/>
              <a:t>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9737305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8352926" cy="5568618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987"/>
    </mc:Choice>
    <mc:Fallback xmlns="">
      <p:transition advTm="10987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759" y="476673"/>
            <a:ext cx="4482497" cy="597666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15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856"/>
    </mc:Choice>
    <mc:Fallback xmlns="">
      <p:transition advTm="10856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12675"/>
            <a:ext cx="8208912" cy="6156685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556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257"/>
    </mc:Choice>
    <mc:Fallback xmlns="">
      <p:transition advTm="11257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420888"/>
            <a:ext cx="7524824" cy="363326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«Думаю, что человек создан Творцом как служитель. Служить это радость. Радость делиться своим временем  и заботой. </a:t>
            </a:r>
          </a:p>
          <a:p>
            <a:pPr marL="0" indent="0">
              <a:buNone/>
            </a:pPr>
            <a:r>
              <a:rPr lang="ru-RU" dirty="0"/>
              <a:t>Более того. Жить для меня возможно только той радостью и теплом, которая не от меня зависит, а Господь дает. И единственный способ эту радость получать и приумножать - это делиться ей. Легче всего это получается в больнице. Людей,  испытывающих сильные страдания, легко жалеть, любить, баловать.. терпеть и прощать тоже».</a:t>
            </a:r>
          </a:p>
          <a:p>
            <a:r>
              <a:rPr lang="ru-RU" dirty="0"/>
              <a:t>Наташа</a:t>
            </a:r>
          </a:p>
          <a:p>
            <a:pPr marL="0" indent="0">
              <a:buNone/>
            </a:pPr>
            <a:r>
              <a:rPr lang="ru-RU" dirty="0"/>
              <a:t>«Это милость Божия- кого-то утешить, понять, позаботиться, побыть, порадовать! От которой меняешься сам! И, главное, наполняешься любовью!»</a:t>
            </a:r>
          </a:p>
          <a:p>
            <a:r>
              <a:rPr lang="ru-RU" dirty="0"/>
              <a:t>Алёна</a:t>
            </a: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45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Отзыв добровольцев</a:t>
            </a:r>
          </a:p>
        </p:txBody>
      </p:sp>
    </p:spTree>
    <p:extLst>
      <p:ext uri="{BB962C8B-B14F-4D97-AF65-F5344CB8AC3E}">
        <p14:creationId xmlns:p14="http://schemas.microsoft.com/office/powerpoint/2010/main" val="236622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2575"/>
    </mc:Choice>
    <mc:Fallback xmlns="">
      <p:transition advTm="22575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476672"/>
            <a:ext cx="4536505" cy="6048675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14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998"/>
    </mc:Choice>
    <mc:Fallback xmlns="">
      <p:transition advTm="10998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3009537"/>
            <a:ext cx="7408333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/>
              <a:t>«</a:t>
            </a:r>
            <a:r>
              <a:rPr lang="ru-RU" sz="3200" i="1" dirty="0" err="1"/>
              <a:t>Приидите</a:t>
            </a:r>
            <a:r>
              <a:rPr lang="ru-RU" sz="3200" i="1" dirty="0"/>
              <a:t>, благословенные Отца Моего, наследуйте Царство, уготованное вам от создания мира: ибо… был болен - и вы посетили Меня»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252728"/>
          </a:xfrm>
        </p:spPr>
        <p:txBody>
          <a:bodyPr/>
          <a:lstStyle/>
          <a:p>
            <a:r>
              <a:rPr lang="ru-RU" i="1" dirty="0"/>
              <a:t>Мф.25: 34-36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6763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8064896" cy="6048672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61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361"/>
    </mc:Choice>
    <mc:Fallback xmlns="">
      <p:transition advTm="1136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3212976"/>
            <a:ext cx="7408333" cy="3450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i="1" dirty="0"/>
              <a:t>Спасибо за внимание!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5846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Протоиерей Иоанн Кудрявцев, </a:t>
            </a:r>
          </a:p>
          <a:p>
            <a:pPr marL="0" indent="0">
              <a:buNone/>
            </a:pPr>
            <a:r>
              <a:rPr lang="ru-RU" dirty="0"/>
              <a:t>заместитель председателя Комиссии по больничному служению </a:t>
            </a:r>
          </a:p>
          <a:p>
            <a:r>
              <a:rPr lang="ru-RU" dirty="0"/>
              <a:t>тел. +7 916 541-49-79, </a:t>
            </a:r>
            <a:r>
              <a:rPr lang="ru-RU" dirty="0">
                <a:hlinkClick r:id="rId2"/>
              </a:rPr>
              <a:t>ivanku68@gmail.com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Наталья </a:t>
            </a:r>
            <a:r>
              <a:rPr lang="ru-RU" dirty="0" err="1"/>
              <a:t>Шакуро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/>
              <a:t>помощник председателя Комиссии по больничному служению </a:t>
            </a:r>
          </a:p>
          <a:p>
            <a:r>
              <a:rPr lang="ru-RU" dirty="0"/>
              <a:t>тел. +7 903 275-84-89, </a:t>
            </a:r>
            <a:r>
              <a:rPr lang="ru-RU" dirty="0">
                <a:hlinkClick r:id="rId3"/>
              </a:rPr>
              <a:t>shakuro@list.ru</a:t>
            </a:r>
            <a:r>
              <a:rPr lang="ru-RU" dirty="0"/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50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Контактная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233640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5272"/>
    </mc:Choice>
    <mc:Fallback xmlns="">
      <p:transition advTm="55272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575</TotalTime>
  <Words>612</Words>
  <Application>Microsoft Macintosh PowerPoint</Application>
  <PresentationFormat>Экран (4:3)</PresentationFormat>
  <Paragraphs>141</Paragraphs>
  <Slides>50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5" baseType="lpstr">
      <vt:lpstr>Calibri</vt:lpstr>
      <vt:lpstr>Candara</vt:lpstr>
      <vt:lpstr>Symbol</vt:lpstr>
      <vt:lpstr>Times New Roman</vt:lpstr>
      <vt:lpstr>Волна</vt:lpstr>
      <vt:lpstr>ВОДОСВЯТНЫЕ МОЛЕБНЫ  В ОТДЕЛЕНИЯХ БОЛЬНИЦ</vt:lpstr>
      <vt:lpstr>Презентация PowerPoint</vt:lpstr>
      <vt:lpstr> Цель нашей деятельности  </vt:lpstr>
      <vt:lpstr>Презентация PowerPoint</vt:lpstr>
      <vt:lpstr>Презентация PowerPoint</vt:lpstr>
      <vt:lpstr>Отзыв добровольцев</vt:lpstr>
      <vt:lpstr>Презентация PowerPoint</vt:lpstr>
      <vt:lpstr> Конкретные задачи </vt:lpstr>
      <vt:lpstr>Презентация PowerPoint</vt:lpstr>
      <vt:lpstr>Презентация PowerPoint</vt:lpstr>
      <vt:lpstr>Презентация PowerPoint</vt:lpstr>
      <vt:lpstr>Презентация PowerPoint</vt:lpstr>
      <vt:lpstr>Водосвятный молебен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Отзыв добровольцев</vt:lpstr>
      <vt:lpstr>Презентация PowerPoint</vt:lpstr>
      <vt:lpstr>Презентация PowerPoint</vt:lpstr>
      <vt:lpstr>Презентация PowerPoint</vt:lpstr>
      <vt:lpstr>Отзыв добровольцев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трудности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Пути преодоления трудностей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</vt:lpstr>
      <vt:lpstr>Презентация PowerPoint</vt:lpstr>
      <vt:lpstr>Презентация PowerPoint</vt:lpstr>
      <vt:lpstr>Презентация PowerPoint</vt:lpstr>
      <vt:lpstr>Отзыв добровольцев</vt:lpstr>
      <vt:lpstr>Презентация PowerPoint</vt:lpstr>
      <vt:lpstr>Мф.25: 34-36</vt:lpstr>
      <vt:lpstr>Презентация PowerPoint</vt:lpstr>
      <vt:lpstr>Презентация PowerPoint</vt:lpstr>
      <vt:lpstr>Контактная информация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ВОДОСВЯТНЫЕ МОЛЕБНЫ  В ОТДЕЛЕНИИ БОЛЬНИЦЫ</dc:title>
  <dc:creator>Шакуро Наталья</dc:creator>
  <cp:lastModifiedBy>Кудрявцев Иван</cp:lastModifiedBy>
  <cp:revision>109</cp:revision>
  <dcterms:created xsi:type="dcterms:W3CDTF">2019-11-13T09:08:34Z</dcterms:created>
  <dcterms:modified xsi:type="dcterms:W3CDTF">2020-01-27T06:26:25Z</dcterms:modified>
</cp:coreProperties>
</file>