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0" r:id="rId9"/>
    <p:sldId id="266" r:id="rId10"/>
    <p:sldId id="277" r:id="rId11"/>
    <p:sldId id="278" r:id="rId12"/>
    <p:sldId id="279" r:id="rId13"/>
    <p:sldId id="280" r:id="rId14"/>
    <p:sldId id="284" r:id="rId15"/>
    <p:sldId id="267" r:id="rId16"/>
    <p:sldId id="268" r:id="rId17"/>
    <p:sldId id="272" r:id="rId18"/>
    <p:sldId id="282" r:id="rId19"/>
    <p:sldId id="283" r:id="rId20"/>
    <p:sldId id="269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66CF1-9D08-4B70-B838-CA7C6EEB7E9E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7BB202-92BB-452A-AC4B-8086768C41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153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532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595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391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557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417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9505A-94BD-4E81-8F59-6E9887B4E7E5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574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616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826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AAE5-29DF-4556-AA32-D47275C5E29A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410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2B66E-874C-42CC-A3AD-06A2402603E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106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2B66E-874C-42CC-A3AD-06A2402603E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289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2B66E-874C-42CC-A3AD-06A2402603EA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002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250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660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765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102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39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772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154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11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374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154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75A-C95D-4BB8-BBE4-E9AE94344331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560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2075A-C95D-4BB8-BBE4-E9AE94344331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3924F-2D08-4FA4-BE04-84481D11F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471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sapernoe.ru/" TargetMode="External"/><Relationship Id="rId3" Type="http://schemas.openxmlformats.org/officeDocument/2006/relationships/hyperlink" Target="https://ioannfond.ru/" TargetMode="External"/><Relationship Id="rId7" Type="http://schemas.openxmlformats.org/officeDocument/2006/relationships/hyperlink" Target="https://zebra-center.ru/" TargetMode="External"/><Relationship Id="rId2" Type="http://schemas.openxmlformats.org/officeDocument/2006/relationships/hyperlink" Target="https://www.protivnarko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an.ru/3tom/" TargetMode="External"/><Relationship Id="rId5" Type="http://schemas.openxmlformats.org/officeDocument/2006/relationships/hyperlink" Target="http://&#1087;&#1088;&#1072;&#1074;&#1086;&#1074;&#1072;&#1103;-&#1085;&#1072;&#1088;&#1082;&#1086;&#1083;&#1086;&#1075;&#1080;&#1103;.&#1088;&#1092;/" TargetMode="External"/><Relationship Id="rId4" Type="http://schemas.openxmlformats.org/officeDocument/2006/relationships/hyperlink" Target="http://www.diaconia.ru/" TargetMode="External"/><Relationship Id="rId9" Type="http://schemas.openxmlformats.org/officeDocument/2006/relationships/hyperlink" Target="https://www.narcom.ru/publ/info/1033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77143" y="963215"/>
            <a:ext cx="68510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3">
                    <a:lumMod val="75000"/>
                  </a:schemeClr>
                </a:solidFill>
              </a:rPr>
              <a:t>ЦЕРКОВНАЯ ПОМОЩЬ НАРКОЗАВИСИМЫМ И ИХ БЛИЗКИМ</a:t>
            </a:r>
            <a:endParaRPr lang="ru-RU" sz="4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Прямоугольник 7"/>
          <p:cNvSpPr/>
          <p:nvPr/>
        </p:nvSpPr>
        <p:spPr>
          <a:xfrm>
            <a:off x="1524001" y="4011990"/>
            <a:ext cx="8490857" cy="489857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6" name="Прямоугольник 7"/>
          <p:cNvSpPr/>
          <p:nvPr/>
        </p:nvSpPr>
        <p:spPr>
          <a:xfrm flipV="1">
            <a:off x="1524001" y="4693289"/>
            <a:ext cx="8490857" cy="489857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177143" y="5183146"/>
            <a:ext cx="132600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</a:rPr>
              <a:t>2020</a:t>
            </a:r>
            <a:endParaRPr lang="ru-RU" sz="4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1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Работа\Архив\ОЦБСС\Бланки и визитки\Otdel-logoti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299" y="311645"/>
            <a:ext cx="2765220" cy="276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37176" y="509905"/>
            <a:ext cx="54537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Координационный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центр по противодействию наркомании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создан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в октябре 2010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года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52333" y="3903968"/>
            <a:ext cx="78928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C93461"/>
                </a:solidFill>
              </a:rPr>
              <a:t>СОЗДАНИЕ, АПРОБАЦИЯ И ВНЕДРЕНИЕ МЕТОДОЛОГИИ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C93461"/>
                </a:solidFill>
              </a:rPr>
              <a:t>КООРДИНАЦИЯ ДЕЯТЕЛЬНОСТИ И ВЗАИМОДЕЙСТВИЯ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C93461"/>
                </a:solidFill>
              </a:rPr>
              <a:t>СБОР И АНАЛИЗ ИНФОРМАЦИИ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C93461"/>
                </a:solidFill>
              </a:rPr>
              <a:t>ЭКСПЕРТИЗА УСЛУГ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7176" y="1915365"/>
            <a:ext cx="66366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Руководитель Координационного центра: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епископ Каменский и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Камышловский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Мефодий</a:t>
            </a: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2177144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FFFFFF"/>
                </a:solidFill>
              </a:rPr>
              <a:t>     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890654" y="1812799"/>
            <a:ext cx="506165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19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Работа\Текущие дела\Фонд\Дизайн фонда\Логотип фонда\Новый логотип\LogoBlue в рамк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204" y="104504"/>
            <a:ext cx="3026840" cy="3026840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5" name="Прямоугольник 4"/>
          <p:cNvSpPr/>
          <p:nvPr/>
        </p:nvSpPr>
        <p:spPr>
          <a:xfrm>
            <a:off x="4765484" y="416808"/>
            <a:ext cx="738553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Благотворительный Фонд святого </a:t>
            </a:r>
          </a:p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праведного Иоанна Кронштадтского</a:t>
            </a:r>
          </a:p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создан в августе 2011 года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65484" y="1900783"/>
            <a:ext cx="6327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Учредителем Фонда является Синодальный отдел </a:t>
            </a: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по церковной благотворительности и социальному служению Русской Православной Церкви</a:t>
            </a: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2177144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FFFFFF"/>
                </a:solidFill>
              </a:rPr>
              <a:t>    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388044" y="3591672"/>
            <a:ext cx="57718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C93461"/>
                </a:solidFill>
              </a:rPr>
              <a:t>ФИНАНСИРОВАНИЕ ЦЕРКОВНЫХ ИНИЦИАТИВ В ОБЛАСТИ ПРОТИВОДЕЙСТВИЯ</a:t>
            </a:r>
          </a:p>
          <a:p>
            <a:r>
              <a:rPr lang="ru-RU" sz="2000" b="1" dirty="0">
                <a:solidFill>
                  <a:srgbClr val="C93461"/>
                </a:solidFill>
              </a:rPr>
              <a:t>      НАРКОМАНИИ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000" b="1" dirty="0">
              <a:solidFill>
                <a:srgbClr val="C9346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C93461"/>
                </a:solidFill>
              </a:rPr>
              <a:t>РАЗВИТИЕ СИСТЕМЫ ЦЕРКОВНОЙ </a:t>
            </a:r>
          </a:p>
          <a:p>
            <a:r>
              <a:rPr lang="ru-RU" sz="2000" b="1" dirty="0">
                <a:solidFill>
                  <a:srgbClr val="C93461"/>
                </a:solidFill>
              </a:rPr>
              <a:t>      РЕАБИЛИТАЦИИ И ПОМОЩИ</a:t>
            </a:r>
          </a:p>
          <a:p>
            <a:r>
              <a:rPr lang="ru-RU" sz="2000" b="1" dirty="0">
                <a:solidFill>
                  <a:srgbClr val="C93461"/>
                </a:solidFill>
              </a:rPr>
              <a:t>      НАРКОЗАВИСИМЫМ    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765484" y="1801803"/>
            <a:ext cx="506165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605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7972712" y="96308"/>
            <a:ext cx="29577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/>
                </a:solidFill>
              </a:rPr>
              <a:t>ОСНОВНЫЕ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ПРИНЦИПЫ ЦЕРКОВНОЙ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РЕАБИЛИТАЦИИ</a:t>
            </a: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5" y="604139"/>
            <a:ext cx="637718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7"/>
          <p:cNvGrpSpPr/>
          <p:nvPr/>
        </p:nvGrpSpPr>
        <p:grpSpPr>
          <a:xfrm>
            <a:off x="1403835" y="3299028"/>
            <a:ext cx="7260729" cy="720000"/>
            <a:chOff x="260834" y="3519485"/>
            <a:chExt cx="7260729" cy="720000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260834" y="3519485"/>
              <a:ext cx="720000" cy="720000"/>
              <a:chOff x="272519" y="904518"/>
              <a:chExt cx="720000" cy="720000"/>
            </a:xfrm>
          </p:grpSpPr>
          <p:sp>
            <p:nvSpPr>
              <p:cNvPr id="207" name="Прямоугольник 206"/>
              <p:cNvSpPr>
                <a:spLocks/>
              </p:cNvSpPr>
              <p:nvPr/>
            </p:nvSpPr>
            <p:spPr>
              <a:xfrm>
                <a:off x="272519" y="904518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08" name="TextBox 207"/>
              <p:cNvSpPr txBox="1"/>
              <p:nvPr/>
            </p:nvSpPr>
            <p:spPr>
              <a:xfrm>
                <a:off x="272519" y="910575"/>
                <a:ext cx="49409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4000" b="1" dirty="0">
                    <a:solidFill>
                      <a:schemeClr val="tx2"/>
                    </a:solidFill>
                  </a:rPr>
                  <a:t>2</a:t>
                </a:r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1876710" y="3525542"/>
              <a:ext cx="564485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accent2"/>
                  </a:solidFill>
                </a:rPr>
                <a:t>ВКЛЮЧЕНИЕ РЕАБИЛИТАЦИОННОГО ПРОЦЕССА</a:t>
              </a:r>
            </a:p>
            <a:p>
              <a:r>
                <a:rPr lang="ru-RU" sz="2000" b="1" dirty="0">
                  <a:solidFill>
                    <a:schemeClr val="accent2"/>
                  </a:solidFill>
                </a:rPr>
                <a:t>В ЖИЗНЬ ЦЕРКОВНОЙ ОБЩИНЫ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403834" y="1549242"/>
            <a:ext cx="8148550" cy="1015663"/>
            <a:chOff x="260834" y="1549241"/>
            <a:chExt cx="8148550" cy="1015663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876710" y="1549241"/>
              <a:ext cx="653267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accent2"/>
                  </a:solidFill>
                </a:rPr>
                <a:t>ЦЕРКОВНАЯ РЕАБИЛИТАЦИЯ ЕСТЬ, В ПЕРВУЮ ОЧЕРЕДЬ,</a:t>
              </a:r>
            </a:p>
            <a:p>
              <a:r>
                <a:rPr lang="ru-RU" sz="2000" b="1" dirty="0">
                  <a:solidFill>
                    <a:schemeClr val="accent2"/>
                  </a:solidFill>
                </a:rPr>
                <a:t>РЕЗУЛЬТАТ ДЕЙСТВИЯ БОЖЕСТВЕННОЙ БЛАГОДАТИ,</a:t>
              </a:r>
            </a:p>
            <a:p>
              <a:r>
                <a:rPr lang="ru-RU" sz="2000" b="1" dirty="0">
                  <a:solidFill>
                    <a:schemeClr val="accent2"/>
                  </a:solidFill>
                </a:rPr>
                <a:t>ЯВЛЯЕМОЙ В ЦЕРКОВНЫХ ТАИНСТВАХ</a:t>
              </a:r>
            </a:p>
          </p:txBody>
        </p:sp>
        <p:grpSp>
          <p:nvGrpSpPr>
            <p:cNvPr id="47" name="Группа 46"/>
            <p:cNvGrpSpPr/>
            <p:nvPr/>
          </p:nvGrpSpPr>
          <p:grpSpPr>
            <a:xfrm>
              <a:off x="260834" y="1697072"/>
              <a:ext cx="720000" cy="720000"/>
              <a:chOff x="272519" y="904518"/>
              <a:chExt cx="720000" cy="720000"/>
            </a:xfrm>
          </p:grpSpPr>
          <p:sp>
            <p:nvSpPr>
              <p:cNvPr id="48" name="Прямоугольник 47"/>
              <p:cNvSpPr>
                <a:spLocks/>
              </p:cNvSpPr>
              <p:nvPr/>
            </p:nvSpPr>
            <p:spPr>
              <a:xfrm>
                <a:off x="272519" y="904518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272519" y="910575"/>
                <a:ext cx="49409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4000" b="1" dirty="0">
                    <a:solidFill>
                      <a:schemeClr val="tx2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7" name="Группа 6"/>
          <p:cNvGrpSpPr/>
          <p:nvPr/>
        </p:nvGrpSpPr>
        <p:grpSpPr>
          <a:xfrm>
            <a:off x="1403834" y="4753153"/>
            <a:ext cx="7615602" cy="1015663"/>
            <a:chOff x="260834" y="4753152"/>
            <a:chExt cx="7615602" cy="1015663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876710" y="4753152"/>
              <a:ext cx="599972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accent2"/>
                  </a:solidFill>
                </a:rPr>
                <a:t>КОМПЕТЕНТНОСТЬ (ПРОФЕССИОНАЛИЗМ) ЧЛЕНОВ</a:t>
              </a:r>
            </a:p>
            <a:p>
              <a:r>
                <a:rPr lang="ru-RU" sz="2000" b="1" dirty="0">
                  <a:solidFill>
                    <a:schemeClr val="accent2"/>
                  </a:solidFill>
                </a:rPr>
                <a:t>ЦЕРКОВНОЙ ОБЩИНЫ, УЧАСТВУЮЩИХ</a:t>
              </a:r>
            </a:p>
            <a:p>
              <a:r>
                <a:rPr lang="ru-RU" sz="2000" b="1" dirty="0">
                  <a:solidFill>
                    <a:schemeClr val="accent2"/>
                  </a:solidFill>
                </a:rPr>
                <a:t>В РЕАБИЛИТАЦИИ</a:t>
              </a:r>
            </a:p>
          </p:txBody>
        </p:sp>
        <p:grpSp>
          <p:nvGrpSpPr>
            <p:cNvPr id="50" name="Группа 49"/>
            <p:cNvGrpSpPr/>
            <p:nvPr/>
          </p:nvGrpSpPr>
          <p:grpSpPr>
            <a:xfrm>
              <a:off x="260834" y="4900983"/>
              <a:ext cx="720000" cy="720000"/>
              <a:chOff x="272519" y="904518"/>
              <a:chExt cx="720000" cy="720000"/>
            </a:xfrm>
          </p:grpSpPr>
          <p:sp>
            <p:nvSpPr>
              <p:cNvPr id="51" name="Прямоугольник 50"/>
              <p:cNvSpPr>
                <a:spLocks/>
              </p:cNvSpPr>
              <p:nvPr/>
            </p:nvSpPr>
            <p:spPr>
              <a:xfrm>
                <a:off x="272519" y="904518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272519" y="910575"/>
                <a:ext cx="49409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4000" b="1" dirty="0">
                    <a:solidFill>
                      <a:schemeClr val="tx2"/>
                    </a:solidFill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403552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7972712" y="96308"/>
            <a:ext cx="29577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/>
                </a:solidFill>
              </a:rPr>
              <a:t>ОСНОВНЫЕ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ПРИНЦИПЫ ЦЕРКОВНОЙ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РЕАБИЛИТАЦИИ</a:t>
            </a: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5" y="604139"/>
            <a:ext cx="637718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3000" y="5733256"/>
            <a:ext cx="9787444" cy="1008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>
            <a:spLocks/>
          </p:cNvSpPr>
          <p:nvPr/>
        </p:nvSpPr>
        <p:spPr>
          <a:xfrm>
            <a:off x="1403834" y="5877312"/>
            <a:ext cx="720000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16788" y="5883369"/>
            <a:ext cx="494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21296" y="5944926"/>
            <a:ext cx="7363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ЦЕРКОВНАЯ РЕАБИЛИТАЦИЯ ЕСТЬ, В ПЕРВУЮ ОЧЕРЕДЬ, РЕЗУЛЬТАТ ДЕЙСТВИЯ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БОЖЕСТВЕННОЙ БЛАГОДАТИ, ЯВЛЯЕМОЙ В ЦЕРКОВНЫХ ТАИНСТВАХ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423592" y="1587857"/>
            <a:ext cx="85068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особая миссия возлагается на православного священника, как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служителя таинств (предстоятеля на евхаристии), пастыря, духовника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и молитвенника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423592" y="2959493"/>
            <a:ext cx="85068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священник участвует в мотивационном, основном периодах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реабилитации, и в периоде </a:t>
            </a:r>
            <a:r>
              <a:rPr lang="ru-RU" sz="2000" b="1" dirty="0" err="1">
                <a:solidFill>
                  <a:schemeClr val="tx2"/>
                </a:solidFill>
              </a:rPr>
              <a:t>ресоциализации</a:t>
            </a:r>
            <a:endParaRPr lang="ru-RU" sz="2000" b="1" dirty="0">
              <a:solidFill>
                <a:schemeClr val="tx2"/>
              </a:solidFill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1391174" y="2805606"/>
            <a:ext cx="720000" cy="1015663"/>
            <a:chOff x="260834" y="1415885"/>
            <a:chExt cx="720000" cy="1015663"/>
          </a:xfrm>
        </p:grpSpPr>
        <p:sp>
          <p:nvSpPr>
            <p:cNvPr id="35" name="Прямоугольник 34"/>
            <p:cNvSpPr>
              <a:spLocks/>
            </p:cNvSpPr>
            <p:nvPr/>
          </p:nvSpPr>
          <p:spPr>
            <a:xfrm>
              <a:off x="260834" y="1563716"/>
              <a:ext cx="720000" cy="720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73787" y="1415885"/>
              <a:ext cx="4940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solidFill>
                    <a:schemeClr val="accent2"/>
                  </a:solidFill>
                </a:rPr>
                <a:t>!</a:t>
              </a: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2423592" y="4223409"/>
            <a:ext cx="85068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священник, как пастырь, высказывает решающее мнение при формировании коллектива специалистов</a:t>
            </a:r>
          </a:p>
        </p:txBody>
      </p:sp>
      <p:grpSp>
        <p:nvGrpSpPr>
          <p:cNvPr id="37" name="Группа 36"/>
          <p:cNvGrpSpPr/>
          <p:nvPr/>
        </p:nvGrpSpPr>
        <p:grpSpPr>
          <a:xfrm>
            <a:off x="1391174" y="4069522"/>
            <a:ext cx="720000" cy="1015663"/>
            <a:chOff x="260834" y="1415885"/>
            <a:chExt cx="720000" cy="1015663"/>
          </a:xfrm>
        </p:grpSpPr>
        <p:sp>
          <p:nvSpPr>
            <p:cNvPr id="38" name="Прямоугольник 37"/>
            <p:cNvSpPr>
              <a:spLocks/>
            </p:cNvSpPr>
            <p:nvPr/>
          </p:nvSpPr>
          <p:spPr>
            <a:xfrm>
              <a:off x="260834" y="1563716"/>
              <a:ext cx="720000" cy="720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3787" y="1415885"/>
              <a:ext cx="4940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solidFill>
                    <a:schemeClr val="accent2"/>
                  </a:solidFill>
                </a:rPr>
                <a:t>!</a:t>
              </a: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1391174" y="1587857"/>
            <a:ext cx="720000" cy="1015663"/>
            <a:chOff x="260834" y="1415885"/>
            <a:chExt cx="720000" cy="1015663"/>
          </a:xfrm>
        </p:grpSpPr>
        <p:sp>
          <p:nvSpPr>
            <p:cNvPr id="54" name="Прямоугольник 53"/>
            <p:cNvSpPr>
              <a:spLocks/>
            </p:cNvSpPr>
            <p:nvPr/>
          </p:nvSpPr>
          <p:spPr>
            <a:xfrm>
              <a:off x="260834" y="1563716"/>
              <a:ext cx="720000" cy="720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73787" y="1415885"/>
              <a:ext cx="4940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solidFill>
                    <a:schemeClr val="accent2"/>
                  </a:solidFill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37384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7972712" y="96308"/>
            <a:ext cx="29577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/>
                </a:solidFill>
              </a:rPr>
              <a:t>ОСНОВНЫЕ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ПРИНЦИПЫ ЦЕРКОВНОЙ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РЕАБИЛИТАЦИИ</a:t>
            </a: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5" y="604139"/>
            <a:ext cx="637718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3000" y="5733256"/>
            <a:ext cx="9787444" cy="1008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>
            <a:spLocks/>
          </p:cNvSpPr>
          <p:nvPr/>
        </p:nvSpPr>
        <p:spPr>
          <a:xfrm>
            <a:off x="1403834" y="5877312"/>
            <a:ext cx="720000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16788" y="5883369"/>
            <a:ext cx="494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21296" y="6068035"/>
            <a:ext cx="81552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ВКЛЮЧЕНИЕ РЕАБИЛИТАЦИОННОГО ПРОЦЕССА В ЖИЗНЬ ЦЕРКОВНОЙ ОБЩИНЫ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391174" y="1556793"/>
            <a:ext cx="9467262" cy="1015663"/>
            <a:chOff x="248174" y="1521949"/>
            <a:chExt cx="9467262" cy="1015663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280592" y="1521949"/>
              <a:ext cx="843484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</a:rPr>
                <a:t>воспитанник, вошедший как новый брат в жизнь церковной общины, члены которой причастны благодатной жизни и стремятся жить по закону любви, попадает в особо благоприятную для исцеления души среду</a:t>
              </a: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248174" y="1521949"/>
              <a:ext cx="720000" cy="1015663"/>
              <a:chOff x="260834" y="1415885"/>
              <a:chExt cx="720000" cy="1015663"/>
            </a:xfrm>
          </p:grpSpPr>
          <p:sp>
            <p:nvSpPr>
              <p:cNvPr id="31" name="Прямоугольник 30"/>
              <p:cNvSpPr>
                <a:spLocks/>
              </p:cNvSpPr>
              <p:nvPr/>
            </p:nvSpPr>
            <p:spPr>
              <a:xfrm>
                <a:off x="260834" y="1563716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73787" y="1415885"/>
                <a:ext cx="4940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6000" b="1" dirty="0">
                    <a:solidFill>
                      <a:schemeClr val="accent2"/>
                    </a:solidFill>
                  </a:rPr>
                  <a:t>!</a:t>
                </a:r>
              </a:p>
            </p:txBody>
          </p:sp>
        </p:grpSp>
      </p:grpSp>
      <p:grpSp>
        <p:nvGrpSpPr>
          <p:cNvPr id="6" name="Группа 5"/>
          <p:cNvGrpSpPr/>
          <p:nvPr/>
        </p:nvGrpSpPr>
        <p:grpSpPr>
          <a:xfrm>
            <a:off x="1391174" y="2885165"/>
            <a:ext cx="8521250" cy="1015663"/>
            <a:chOff x="248174" y="3068960"/>
            <a:chExt cx="8521250" cy="1015663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280592" y="3222848"/>
              <a:ext cx="748883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</a:rPr>
                <a:t>общение с воспитанником изначально строится на обращении более к его сердцу, чем к  уму</a:t>
              </a:r>
            </a:p>
          </p:txBody>
        </p:sp>
        <p:grpSp>
          <p:nvGrpSpPr>
            <p:cNvPr id="34" name="Группа 33"/>
            <p:cNvGrpSpPr/>
            <p:nvPr/>
          </p:nvGrpSpPr>
          <p:grpSpPr>
            <a:xfrm>
              <a:off x="248174" y="3068960"/>
              <a:ext cx="720000" cy="1015663"/>
              <a:chOff x="260834" y="1415885"/>
              <a:chExt cx="720000" cy="1015663"/>
            </a:xfrm>
          </p:grpSpPr>
          <p:sp>
            <p:nvSpPr>
              <p:cNvPr id="35" name="Прямоугольник 34"/>
              <p:cNvSpPr>
                <a:spLocks/>
              </p:cNvSpPr>
              <p:nvPr/>
            </p:nvSpPr>
            <p:spPr>
              <a:xfrm>
                <a:off x="260834" y="1563716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73787" y="1415885"/>
                <a:ext cx="4940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6000" b="1" dirty="0">
                    <a:solidFill>
                      <a:schemeClr val="accent2"/>
                    </a:solidFill>
                  </a:rPr>
                  <a:t>!</a:t>
                </a:r>
              </a:p>
            </p:txBody>
          </p:sp>
        </p:grpSp>
      </p:grpSp>
      <p:grpSp>
        <p:nvGrpSpPr>
          <p:cNvPr id="5" name="Группа 4"/>
          <p:cNvGrpSpPr/>
          <p:nvPr/>
        </p:nvGrpSpPr>
        <p:grpSpPr>
          <a:xfrm>
            <a:off x="1391174" y="4213538"/>
            <a:ext cx="9467262" cy="1015663"/>
            <a:chOff x="248174" y="4596660"/>
            <a:chExt cx="9467262" cy="1015663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280592" y="4596660"/>
              <a:ext cx="843484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</a:rPr>
                <a:t>во время реабилитации воспитанник получает возможность приобрести реальный опыт новой благочестивой (ценностно ориентированной) жизни</a:t>
              </a:r>
            </a:p>
          </p:txBody>
        </p:sp>
        <p:grpSp>
          <p:nvGrpSpPr>
            <p:cNvPr id="37" name="Группа 36"/>
            <p:cNvGrpSpPr/>
            <p:nvPr/>
          </p:nvGrpSpPr>
          <p:grpSpPr>
            <a:xfrm>
              <a:off x="248174" y="4596660"/>
              <a:ext cx="720000" cy="1015663"/>
              <a:chOff x="260834" y="1415885"/>
              <a:chExt cx="720000" cy="1015663"/>
            </a:xfrm>
          </p:grpSpPr>
          <p:sp>
            <p:nvSpPr>
              <p:cNvPr id="38" name="Прямоугольник 37"/>
              <p:cNvSpPr>
                <a:spLocks/>
              </p:cNvSpPr>
              <p:nvPr/>
            </p:nvSpPr>
            <p:spPr>
              <a:xfrm>
                <a:off x="260834" y="1563716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73787" y="1415885"/>
                <a:ext cx="4940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6000" b="1" dirty="0">
                    <a:solidFill>
                      <a:schemeClr val="accent2"/>
                    </a:solidFill>
                  </a:rPr>
                  <a:t>!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25612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7972712" y="96308"/>
            <a:ext cx="29577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/>
                </a:solidFill>
              </a:rPr>
              <a:t>ОСНОВНЫЕ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ПРИНЦИПЫ ЦЕРКОВНОЙ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РЕАБИЛИТАЦИИ</a:t>
            </a: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>
            <a:off x="1595525" y="604139"/>
            <a:ext cx="637718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3000" y="5733256"/>
            <a:ext cx="9787444" cy="1008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>
            <a:spLocks/>
          </p:cNvSpPr>
          <p:nvPr/>
        </p:nvSpPr>
        <p:spPr>
          <a:xfrm>
            <a:off x="1403834" y="5877312"/>
            <a:ext cx="720000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16788" y="5883369"/>
            <a:ext cx="494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21296" y="5944926"/>
            <a:ext cx="8155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КОМПЕТЕНТНОСТЬ (ПРОФЕССИОНАЛИЗМ) ЧЛЕНОВ ЦЕРКОВНОЙ ОБЩИНЫ, УЧАСТВУЮЩИХ В РЕАБИЛИТАЦИИ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391174" y="1340769"/>
            <a:ext cx="9467262" cy="1015663"/>
            <a:chOff x="248174" y="1556792"/>
            <a:chExt cx="9467262" cy="1015663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280592" y="1864568"/>
              <a:ext cx="843484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</a:rPr>
                <a:t>понимание природы зависимости</a:t>
              </a: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248174" y="1556792"/>
              <a:ext cx="720000" cy="1015663"/>
              <a:chOff x="260834" y="1415885"/>
              <a:chExt cx="720000" cy="1015663"/>
            </a:xfrm>
          </p:grpSpPr>
          <p:sp>
            <p:nvSpPr>
              <p:cNvPr id="31" name="Прямоугольник 30"/>
              <p:cNvSpPr>
                <a:spLocks/>
              </p:cNvSpPr>
              <p:nvPr/>
            </p:nvSpPr>
            <p:spPr>
              <a:xfrm>
                <a:off x="260834" y="1563716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73787" y="1415885"/>
                <a:ext cx="4940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6000" b="1" dirty="0">
                    <a:solidFill>
                      <a:schemeClr val="accent2"/>
                    </a:solidFill>
                  </a:rPr>
                  <a:t>!</a:t>
                </a:r>
              </a:p>
            </p:txBody>
          </p:sp>
        </p:grpSp>
      </p:grpSp>
      <p:grpSp>
        <p:nvGrpSpPr>
          <p:cNvPr id="4" name="Группа 3"/>
          <p:cNvGrpSpPr/>
          <p:nvPr/>
        </p:nvGrpSpPr>
        <p:grpSpPr>
          <a:xfrm>
            <a:off x="1391174" y="2669142"/>
            <a:ext cx="8521250" cy="1015663"/>
            <a:chOff x="248174" y="2885164"/>
            <a:chExt cx="8521250" cy="1015663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280592" y="3192940"/>
              <a:ext cx="748883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</a:rPr>
                <a:t>знание процесса реабилитации наркозависимых людей</a:t>
              </a:r>
            </a:p>
          </p:txBody>
        </p:sp>
        <p:grpSp>
          <p:nvGrpSpPr>
            <p:cNvPr id="34" name="Группа 33"/>
            <p:cNvGrpSpPr/>
            <p:nvPr/>
          </p:nvGrpSpPr>
          <p:grpSpPr>
            <a:xfrm>
              <a:off x="248174" y="2885164"/>
              <a:ext cx="720000" cy="1015663"/>
              <a:chOff x="260834" y="1415885"/>
              <a:chExt cx="720000" cy="1015663"/>
            </a:xfrm>
          </p:grpSpPr>
          <p:sp>
            <p:nvSpPr>
              <p:cNvPr id="35" name="Прямоугольник 34"/>
              <p:cNvSpPr>
                <a:spLocks/>
              </p:cNvSpPr>
              <p:nvPr/>
            </p:nvSpPr>
            <p:spPr>
              <a:xfrm>
                <a:off x="260834" y="1563716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73787" y="1415885"/>
                <a:ext cx="4940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6000" b="1" dirty="0">
                    <a:solidFill>
                      <a:schemeClr val="accent2"/>
                    </a:solidFill>
                  </a:rPr>
                  <a:t>!</a:t>
                </a:r>
              </a:p>
            </p:txBody>
          </p:sp>
        </p:grpSp>
      </p:grpSp>
      <p:grpSp>
        <p:nvGrpSpPr>
          <p:cNvPr id="2" name="Группа 1"/>
          <p:cNvGrpSpPr/>
          <p:nvPr/>
        </p:nvGrpSpPr>
        <p:grpSpPr>
          <a:xfrm>
            <a:off x="1391174" y="3997514"/>
            <a:ext cx="9467262" cy="1015663"/>
            <a:chOff x="248174" y="4213537"/>
            <a:chExt cx="9467262" cy="1015663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280592" y="4367425"/>
              <a:ext cx="843484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</a:rPr>
                <a:t>владение информацией о существующей региональной системе поддержки</a:t>
              </a:r>
            </a:p>
          </p:txBody>
        </p:sp>
        <p:grpSp>
          <p:nvGrpSpPr>
            <p:cNvPr id="37" name="Группа 36"/>
            <p:cNvGrpSpPr/>
            <p:nvPr/>
          </p:nvGrpSpPr>
          <p:grpSpPr>
            <a:xfrm>
              <a:off x="248174" y="4213537"/>
              <a:ext cx="720000" cy="1015663"/>
              <a:chOff x="260834" y="1415885"/>
              <a:chExt cx="720000" cy="1015663"/>
            </a:xfrm>
          </p:grpSpPr>
          <p:sp>
            <p:nvSpPr>
              <p:cNvPr id="38" name="Прямоугольник 37"/>
              <p:cNvSpPr>
                <a:spLocks/>
              </p:cNvSpPr>
              <p:nvPr/>
            </p:nvSpPr>
            <p:spPr>
              <a:xfrm>
                <a:off x="260834" y="1563716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73787" y="1415885"/>
                <a:ext cx="4940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6000" b="1" dirty="0">
                    <a:solidFill>
                      <a:schemeClr val="accent2"/>
                    </a:solidFill>
                  </a:rPr>
                  <a:t>!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8436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3" name="Прямая соединительная линия 242"/>
          <p:cNvCxnSpPr/>
          <p:nvPr/>
        </p:nvCxnSpPr>
        <p:spPr>
          <a:xfrm>
            <a:off x="1595520" y="604140"/>
            <a:ext cx="0" cy="6253861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8144682" y="96308"/>
            <a:ext cx="278576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/>
                </a:solidFill>
              </a:rPr>
              <a:t>ОРГАНИЗАЦИЯ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РЕАБИЛИТАЦИОННОГО</a:t>
            </a:r>
          </a:p>
          <a:p>
            <a:pPr algn="r"/>
            <a:r>
              <a:rPr lang="ru-RU" sz="2000" b="1" dirty="0">
                <a:solidFill>
                  <a:schemeClr val="tx2"/>
                </a:solidFill>
              </a:rPr>
              <a:t>ПРОЦЕССА</a:t>
            </a:r>
          </a:p>
        </p:txBody>
      </p:sp>
      <p:sp>
        <p:nvSpPr>
          <p:cNvPr id="137" name="Прямоугольник 136"/>
          <p:cNvSpPr>
            <a:spLocks noChangeAspect="1"/>
          </p:cNvSpPr>
          <p:nvPr/>
        </p:nvSpPr>
        <p:spPr>
          <a:xfrm>
            <a:off x="1415520" y="2549686"/>
            <a:ext cx="360000" cy="3600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1425441" y="249885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3</a:t>
            </a:r>
          </a:p>
        </p:txBody>
      </p:sp>
      <p:grpSp>
        <p:nvGrpSpPr>
          <p:cNvPr id="221" name="Группа 220"/>
          <p:cNvGrpSpPr/>
          <p:nvPr/>
        </p:nvGrpSpPr>
        <p:grpSpPr>
          <a:xfrm>
            <a:off x="2046658" y="2525436"/>
            <a:ext cx="5489503" cy="408500"/>
            <a:chOff x="704529" y="2212380"/>
            <a:chExt cx="5489503" cy="408500"/>
          </a:xfrm>
          <a:solidFill>
            <a:schemeClr val="accent3"/>
          </a:solidFill>
        </p:grpSpPr>
        <p:sp>
          <p:nvSpPr>
            <p:cNvPr id="136" name="Прямоугольник 135"/>
            <p:cNvSpPr/>
            <p:nvPr/>
          </p:nvSpPr>
          <p:spPr>
            <a:xfrm>
              <a:off x="704529" y="2212380"/>
              <a:ext cx="5489503" cy="408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9" name="Прямоугольник 138"/>
            <p:cNvSpPr/>
            <p:nvPr/>
          </p:nvSpPr>
          <p:spPr>
            <a:xfrm>
              <a:off x="704529" y="2231964"/>
              <a:ext cx="3168351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МОТИВАЦИОННЫЙ ПЕРИОД </a:t>
              </a:r>
            </a:p>
          </p:txBody>
        </p:sp>
      </p:grpSp>
      <p:sp>
        <p:nvSpPr>
          <p:cNvPr id="135" name="Прямоугольник 134"/>
          <p:cNvSpPr/>
          <p:nvPr/>
        </p:nvSpPr>
        <p:spPr>
          <a:xfrm>
            <a:off x="7608169" y="2437300"/>
            <a:ext cx="18284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</a:rPr>
              <a:t>мотивационный </a:t>
            </a:r>
          </a:p>
          <a:p>
            <a:r>
              <a:rPr lang="ru-RU" sz="1600" b="1" dirty="0">
                <a:solidFill>
                  <a:schemeClr val="tx2"/>
                </a:solidFill>
              </a:rPr>
              <a:t>центр (1-3 мес.) </a:t>
            </a:r>
          </a:p>
        </p:txBody>
      </p:sp>
      <p:sp>
        <p:nvSpPr>
          <p:cNvPr id="162" name="Прямоугольник 161"/>
          <p:cNvSpPr>
            <a:spLocks noChangeAspect="1"/>
          </p:cNvSpPr>
          <p:nvPr/>
        </p:nvSpPr>
        <p:spPr>
          <a:xfrm>
            <a:off x="1415520" y="4280416"/>
            <a:ext cx="360000" cy="3600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1425441" y="422958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5</a:t>
            </a:r>
          </a:p>
        </p:txBody>
      </p:sp>
      <p:grpSp>
        <p:nvGrpSpPr>
          <p:cNvPr id="223" name="Группа 222"/>
          <p:cNvGrpSpPr/>
          <p:nvPr/>
        </p:nvGrpSpPr>
        <p:grpSpPr>
          <a:xfrm>
            <a:off x="2046658" y="4256166"/>
            <a:ext cx="5489503" cy="408500"/>
            <a:chOff x="704529" y="3877080"/>
            <a:chExt cx="5489503" cy="408500"/>
          </a:xfrm>
          <a:solidFill>
            <a:schemeClr val="accent3"/>
          </a:solidFill>
        </p:grpSpPr>
        <p:sp>
          <p:nvSpPr>
            <p:cNvPr id="160" name="Прямоугольник 159"/>
            <p:cNvSpPr/>
            <p:nvPr/>
          </p:nvSpPr>
          <p:spPr>
            <a:xfrm>
              <a:off x="704529" y="3877080"/>
              <a:ext cx="5489503" cy="408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61" name="Прямоугольник 160"/>
            <p:cNvSpPr/>
            <p:nvPr/>
          </p:nvSpPr>
          <p:spPr>
            <a:xfrm>
              <a:off x="704529" y="3896664"/>
              <a:ext cx="2376263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РЕСОЦИАЛИЗАЦИЯ</a:t>
              </a:r>
            </a:p>
          </p:txBody>
        </p:sp>
      </p:grpSp>
      <p:sp>
        <p:nvSpPr>
          <p:cNvPr id="159" name="Прямоугольник 158"/>
          <p:cNvSpPr/>
          <p:nvPr/>
        </p:nvSpPr>
        <p:spPr>
          <a:xfrm>
            <a:off x="7608168" y="4168030"/>
            <a:ext cx="31810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</a:rPr>
              <a:t>социальная гостиница, </a:t>
            </a:r>
          </a:p>
          <a:p>
            <a:r>
              <a:rPr lang="ru-RU" sz="1600" b="1" dirty="0">
                <a:solidFill>
                  <a:schemeClr val="tx2"/>
                </a:solidFill>
              </a:rPr>
              <a:t>«дом на полпути» (6-24 мес.)</a:t>
            </a:r>
          </a:p>
        </p:txBody>
      </p:sp>
      <p:sp>
        <p:nvSpPr>
          <p:cNvPr id="171" name="Прямоугольник 170"/>
          <p:cNvSpPr>
            <a:spLocks noChangeAspect="1"/>
          </p:cNvSpPr>
          <p:nvPr/>
        </p:nvSpPr>
        <p:spPr>
          <a:xfrm>
            <a:off x="1415520" y="5136016"/>
            <a:ext cx="360000" cy="3600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1425441" y="508518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6</a:t>
            </a:r>
          </a:p>
        </p:txBody>
      </p:sp>
      <p:grpSp>
        <p:nvGrpSpPr>
          <p:cNvPr id="224" name="Группа 223"/>
          <p:cNvGrpSpPr/>
          <p:nvPr/>
        </p:nvGrpSpPr>
        <p:grpSpPr>
          <a:xfrm>
            <a:off x="2046658" y="5111766"/>
            <a:ext cx="5489503" cy="408500"/>
            <a:chOff x="704529" y="5228294"/>
            <a:chExt cx="5489503" cy="408500"/>
          </a:xfrm>
          <a:solidFill>
            <a:schemeClr val="accent3"/>
          </a:solidFill>
        </p:grpSpPr>
        <p:sp>
          <p:nvSpPr>
            <p:cNvPr id="169" name="Прямоугольник 168"/>
            <p:cNvSpPr/>
            <p:nvPr/>
          </p:nvSpPr>
          <p:spPr>
            <a:xfrm>
              <a:off x="704529" y="5228294"/>
              <a:ext cx="5489503" cy="408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0" name="Прямоугольник 169"/>
            <p:cNvSpPr/>
            <p:nvPr/>
          </p:nvSpPr>
          <p:spPr>
            <a:xfrm>
              <a:off x="704529" y="5247878"/>
              <a:ext cx="4896543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ПОСТРЕАБИЛИТАЦИОННОЕ СОПРОВОЖДЕНИЕ</a:t>
              </a:r>
            </a:p>
          </p:txBody>
        </p:sp>
      </p:grpSp>
      <p:sp>
        <p:nvSpPr>
          <p:cNvPr id="180" name="Прямоугольник 179"/>
          <p:cNvSpPr>
            <a:spLocks noChangeAspect="1"/>
          </p:cNvSpPr>
          <p:nvPr/>
        </p:nvSpPr>
        <p:spPr>
          <a:xfrm>
            <a:off x="1415520" y="5970495"/>
            <a:ext cx="360000" cy="3600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1425441" y="591966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7</a:t>
            </a:r>
          </a:p>
        </p:txBody>
      </p:sp>
      <p:grpSp>
        <p:nvGrpSpPr>
          <p:cNvPr id="225" name="Группа 224"/>
          <p:cNvGrpSpPr/>
          <p:nvPr/>
        </p:nvGrpSpPr>
        <p:grpSpPr>
          <a:xfrm>
            <a:off x="2046658" y="5946245"/>
            <a:ext cx="5489503" cy="408500"/>
            <a:chOff x="704529" y="5802229"/>
            <a:chExt cx="5489503" cy="408500"/>
          </a:xfrm>
          <a:solidFill>
            <a:schemeClr val="accent3"/>
          </a:solidFill>
        </p:grpSpPr>
        <p:sp>
          <p:nvSpPr>
            <p:cNvPr id="178" name="Прямоугольник 177"/>
            <p:cNvSpPr/>
            <p:nvPr/>
          </p:nvSpPr>
          <p:spPr>
            <a:xfrm>
              <a:off x="704529" y="5802229"/>
              <a:ext cx="5489503" cy="408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9" name="Прямоугольник 178"/>
            <p:cNvSpPr/>
            <p:nvPr/>
          </p:nvSpPr>
          <p:spPr>
            <a:xfrm>
              <a:off x="704529" y="5821813"/>
              <a:ext cx="3168351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РАБОТА С РОДСТВЕННИКАМИ</a:t>
              </a:r>
            </a:p>
          </p:txBody>
        </p:sp>
      </p:grpSp>
      <p:sp>
        <p:nvSpPr>
          <p:cNvPr id="198" name="Прямоугольник 197"/>
          <p:cNvSpPr>
            <a:spLocks noChangeAspect="1"/>
          </p:cNvSpPr>
          <p:nvPr/>
        </p:nvSpPr>
        <p:spPr>
          <a:xfrm>
            <a:off x="1415520" y="1745876"/>
            <a:ext cx="360000" cy="3600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1425441" y="169504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220" name="Группа 219"/>
          <p:cNvGrpSpPr/>
          <p:nvPr/>
        </p:nvGrpSpPr>
        <p:grpSpPr>
          <a:xfrm>
            <a:off x="2046658" y="1721626"/>
            <a:ext cx="5489503" cy="408500"/>
            <a:chOff x="704529" y="1509237"/>
            <a:chExt cx="5489503" cy="408500"/>
          </a:xfrm>
          <a:solidFill>
            <a:schemeClr val="accent3"/>
          </a:solidFill>
        </p:grpSpPr>
        <p:sp>
          <p:nvSpPr>
            <p:cNvPr id="196" name="Прямоугольник 195"/>
            <p:cNvSpPr/>
            <p:nvPr/>
          </p:nvSpPr>
          <p:spPr>
            <a:xfrm>
              <a:off x="704529" y="1509237"/>
              <a:ext cx="5489503" cy="408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97" name="Прямоугольник 196"/>
            <p:cNvSpPr/>
            <p:nvPr/>
          </p:nvSpPr>
          <p:spPr>
            <a:xfrm>
              <a:off x="704529" y="1528821"/>
              <a:ext cx="2664295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ДЕЗИНТОКСИКАЦИЯ</a:t>
              </a:r>
            </a:p>
          </p:txBody>
        </p:sp>
      </p:grpSp>
      <p:sp>
        <p:nvSpPr>
          <p:cNvPr id="207" name="Прямоугольник 206"/>
          <p:cNvSpPr>
            <a:spLocks noChangeAspect="1"/>
          </p:cNvSpPr>
          <p:nvPr/>
        </p:nvSpPr>
        <p:spPr>
          <a:xfrm>
            <a:off x="1415520" y="929935"/>
            <a:ext cx="360000" cy="3600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1425441" y="879104"/>
            <a:ext cx="340158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1</a:t>
            </a:r>
          </a:p>
        </p:txBody>
      </p:sp>
      <p:grpSp>
        <p:nvGrpSpPr>
          <p:cNvPr id="219" name="Группа 218"/>
          <p:cNvGrpSpPr/>
          <p:nvPr/>
        </p:nvGrpSpPr>
        <p:grpSpPr>
          <a:xfrm>
            <a:off x="2046658" y="905685"/>
            <a:ext cx="5489503" cy="408500"/>
            <a:chOff x="704529" y="935302"/>
            <a:chExt cx="5489503" cy="408500"/>
          </a:xfrm>
          <a:solidFill>
            <a:schemeClr val="accent3"/>
          </a:solidFill>
        </p:grpSpPr>
        <p:sp>
          <p:nvSpPr>
            <p:cNvPr id="205" name="Прямоугольник 204"/>
            <p:cNvSpPr/>
            <p:nvPr/>
          </p:nvSpPr>
          <p:spPr>
            <a:xfrm>
              <a:off x="704529" y="935302"/>
              <a:ext cx="5489503" cy="408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6" name="Прямоугольник 205"/>
            <p:cNvSpPr/>
            <p:nvPr/>
          </p:nvSpPr>
          <p:spPr>
            <a:xfrm>
              <a:off x="704529" y="954886"/>
              <a:ext cx="3744415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ПЕРВИЧНОЕ КОНСУЛЬТИРОВАНИЕ</a:t>
              </a:r>
            </a:p>
          </p:txBody>
        </p:sp>
      </p:grpSp>
      <p:sp>
        <p:nvSpPr>
          <p:cNvPr id="189" name="Прямоугольник 188"/>
          <p:cNvSpPr>
            <a:spLocks noChangeAspect="1"/>
          </p:cNvSpPr>
          <p:nvPr/>
        </p:nvSpPr>
        <p:spPr>
          <a:xfrm>
            <a:off x="1415520" y="3415051"/>
            <a:ext cx="360000" cy="3600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1425441" y="336422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4</a:t>
            </a:r>
          </a:p>
        </p:txBody>
      </p:sp>
      <p:grpSp>
        <p:nvGrpSpPr>
          <p:cNvPr id="222" name="Группа 221"/>
          <p:cNvGrpSpPr/>
          <p:nvPr/>
        </p:nvGrpSpPr>
        <p:grpSpPr>
          <a:xfrm>
            <a:off x="2046658" y="3390801"/>
            <a:ext cx="5489503" cy="408500"/>
            <a:chOff x="704529" y="3044730"/>
            <a:chExt cx="5489503" cy="408500"/>
          </a:xfrm>
          <a:solidFill>
            <a:schemeClr val="accent3"/>
          </a:solidFill>
        </p:grpSpPr>
        <p:sp>
          <p:nvSpPr>
            <p:cNvPr id="187" name="Прямоугольник 186"/>
            <p:cNvSpPr/>
            <p:nvPr/>
          </p:nvSpPr>
          <p:spPr>
            <a:xfrm>
              <a:off x="704529" y="3044730"/>
              <a:ext cx="5489503" cy="408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8" name="Прямоугольник 187"/>
            <p:cNvSpPr/>
            <p:nvPr/>
          </p:nvSpPr>
          <p:spPr>
            <a:xfrm>
              <a:off x="704529" y="3064314"/>
              <a:ext cx="5417495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ОСНОВНОЙ ПЕРИОД ЦЕРКОВНОЙ РЕАБИЛИТАЦИИ </a:t>
              </a:r>
            </a:p>
          </p:txBody>
        </p:sp>
      </p:grpSp>
      <p:sp>
        <p:nvSpPr>
          <p:cNvPr id="217" name="Прямоугольник 216"/>
          <p:cNvSpPr/>
          <p:nvPr/>
        </p:nvSpPr>
        <p:spPr>
          <a:xfrm>
            <a:off x="7608169" y="3302665"/>
            <a:ext cx="33405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</a:rPr>
              <a:t>церковные общины: приходские </a:t>
            </a:r>
          </a:p>
          <a:p>
            <a:r>
              <a:rPr lang="ru-RU" sz="1600" b="1" dirty="0">
                <a:solidFill>
                  <a:schemeClr val="tx2"/>
                </a:solidFill>
              </a:rPr>
              <a:t>или монастырские (12-18 мес.)</a:t>
            </a:r>
          </a:p>
        </p:txBody>
      </p:sp>
      <p:cxnSp>
        <p:nvCxnSpPr>
          <p:cNvPr id="241" name="Прямая соединительная линия 240"/>
          <p:cNvCxnSpPr>
            <a:stCxn id="3" idx="1"/>
          </p:cNvCxnSpPr>
          <p:nvPr/>
        </p:nvCxnSpPr>
        <p:spPr>
          <a:xfrm flipH="1" flipV="1">
            <a:off x="1595521" y="604139"/>
            <a:ext cx="6549161" cy="1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254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8663963" y="2668472"/>
            <a:ext cx="2978676" cy="200316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/>
          <p:cNvSpPr txBox="1"/>
          <p:nvPr/>
        </p:nvSpPr>
        <p:spPr>
          <a:xfrm>
            <a:off x="8933057" y="2468997"/>
            <a:ext cx="1874231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0" b="1" dirty="0" smtClean="0">
                <a:solidFill>
                  <a:schemeClr val="bg1"/>
                </a:solidFill>
              </a:rPr>
              <a:t>75</a:t>
            </a:r>
            <a:endParaRPr lang="ru-RU" sz="13000" b="1" dirty="0">
              <a:solidFill>
                <a:schemeClr val="bg1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8895873" y="4106506"/>
            <a:ext cx="25148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ОРГАНИЗАЦИЙ</a:t>
            </a:r>
          </a:p>
        </p:txBody>
      </p:sp>
      <p:grpSp>
        <p:nvGrpSpPr>
          <p:cNvPr id="19" name="Группа 18"/>
          <p:cNvGrpSpPr/>
          <p:nvPr/>
        </p:nvGrpSpPr>
        <p:grpSpPr>
          <a:xfrm>
            <a:off x="1308070" y="2762201"/>
            <a:ext cx="1918987" cy="2092965"/>
            <a:chOff x="854986" y="2811070"/>
            <a:chExt cx="1918987" cy="2092965"/>
          </a:xfrm>
        </p:grpSpPr>
        <p:sp>
          <p:nvSpPr>
            <p:cNvPr id="51" name="Прямоугольник 50"/>
            <p:cNvSpPr/>
            <p:nvPr/>
          </p:nvSpPr>
          <p:spPr>
            <a:xfrm>
              <a:off x="928200" y="2811070"/>
              <a:ext cx="1772558" cy="1171865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52993" y="2920160"/>
              <a:ext cx="123783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dirty="0" smtClean="0">
                  <a:solidFill>
                    <a:schemeClr val="bg1"/>
                  </a:solidFill>
                </a:rPr>
                <a:t>311</a:t>
              </a:r>
              <a:endParaRPr lang="ru-RU" sz="5400" b="1" dirty="0">
                <a:solidFill>
                  <a:schemeClr val="bg1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54986" y="4042261"/>
              <a:ext cx="1918987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500" b="1" dirty="0">
                  <a:solidFill>
                    <a:schemeClr val="accent6">
                      <a:lumMod val="50000"/>
                    </a:schemeClr>
                  </a:solidFill>
                </a:rPr>
                <a:t>ЦЕРКОВНОЙ</a:t>
              </a:r>
            </a:p>
            <a:p>
              <a:pPr algn="ctr"/>
              <a:r>
                <a:rPr lang="ru-RU" sz="1400" b="1" dirty="0">
                  <a:solidFill>
                    <a:schemeClr val="accent6">
                      <a:lumMod val="50000"/>
                    </a:schemeClr>
                  </a:solidFill>
                </a:rPr>
                <a:t>СИСТЕМЫ   ПОМОЩИ</a:t>
              </a:r>
            </a:p>
            <a:p>
              <a:pPr algn="ctr"/>
              <a:r>
                <a:rPr lang="ru-RU" sz="1100" b="1" dirty="0">
                  <a:solidFill>
                    <a:schemeClr val="accent6">
                      <a:lumMod val="50000"/>
                    </a:schemeClr>
                  </a:solidFill>
                </a:rPr>
                <a:t>Н А Р К О З А В И С И М Ы М</a:t>
              </a: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958635" y="3644803"/>
              <a:ext cx="157216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</a:rPr>
                <a:t>ПОДРАЗДЕЛЕНИЙ</a:t>
              </a:r>
            </a:p>
          </p:txBody>
        </p:sp>
      </p:grpSp>
      <p:sp>
        <p:nvSpPr>
          <p:cNvPr id="53" name="Прямоугольник 52"/>
          <p:cNvSpPr/>
          <p:nvPr/>
        </p:nvSpPr>
        <p:spPr>
          <a:xfrm>
            <a:off x="4005137" y="2815460"/>
            <a:ext cx="1337637" cy="7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Box 61"/>
          <p:cNvSpPr txBox="1"/>
          <p:nvPr/>
        </p:nvSpPr>
        <p:spPr>
          <a:xfrm>
            <a:off x="4037759" y="2739690"/>
            <a:ext cx="86113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200" b="1" dirty="0" smtClean="0">
                <a:solidFill>
                  <a:schemeClr val="bg1"/>
                </a:solidFill>
              </a:rPr>
              <a:t>69</a:t>
            </a:r>
            <a:endParaRPr lang="ru-RU" sz="5200" b="1" dirty="0">
              <a:solidFill>
                <a:schemeClr val="bg1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682739" y="2869107"/>
            <a:ext cx="24340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660"/>
                </a:solidFill>
              </a:rPr>
              <a:t>РЕАБИЛИТАЦИОННЫХ</a:t>
            </a:r>
          </a:p>
          <a:p>
            <a:r>
              <a:rPr lang="ru-RU" b="1" dirty="0">
                <a:solidFill>
                  <a:srgbClr val="002660"/>
                </a:solidFill>
              </a:rPr>
              <a:t>ЦЕНТРОВ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05137" y="1148609"/>
            <a:ext cx="1337637" cy="7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TextBox 59"/>
          <p:cNvSpPr txBox="1"/>
          <p:nvPr/>
        </p:nvSpPr>
        <p:spPr>
          <a:xfrm>
            <a:off x="4079593" y="1109620"/>
            <a:ext cx="86113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200" b="1" dirty="0" smtClean="0">
                <a:solidFill>
                  <a:schemeClr val="bg1"/>
                </a:solidFill>
              </a:rPr>
              <a:t>62</a:t>
            </a:r>
            <a:endParaRPr lang="ru-RU" sz="5200" b="1" dirty="0">
              <a:solidFill>
                <a:schemeClr val="bg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682739" y="1161831"/>
            <a:ext cx="1496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660"/>
                </a:solidFill>
              </a:rPr>
              <a:t>ГРУПП</a:t>
            </a:r>
          </a:p>
          <a:p>
            <a:r>
              <a:rPr lang="ru-RU" b="1" dirty="0">
                <a:solidFill>
                  <a:srgbClr val="002660"/>
                </a:solidFill>
              </a:rPr>
              <a:t>ПОДДЕРЖКИ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005137" y="1981718"/>
            <a:ext cx="1337637" cy="7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TextBox 60"/>
          <p:cNvSpPr txBox="1"/>
          <p:nvPr/>
        </p:nvSpPr>
        <p:spPr>
          <a:xfrm>
            <a:off x="4055223" y="1897897"/>
            <a:ext cx="86113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200" b="1" dirty="0" smtClean="0">
                <a:solidFill>
                  <a:schemeClr val="bg1"/>
                </a:solidFill>
              </a:rPr>
              <a:t>67</a:t>
            </a:r>
            <a:endParaRPr lang="ru-RU" sz="5200" b="1" dirty="0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682739" y="2015469"/>
            <a:ext cx="23966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660"/>
                </a:solidFill>
              </a:rPr>
              <a:t>КОНСУЛЬТАЦИОННЫХ</a:t>
            </a:r>
          </a:p>
          <a:p>
            <a:r>
              <a:rPr lang="ru-RU" b="1" dirty="0">
                <a:solidFill>
                  <a:srgbClr val="002660"/>
                </a:solidFill>
              </a:rPr>
              <a:t>ПУНКТОВ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05137" y="3685910"/>
            <a:ext cx="1337637" cy="7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TextBox 62"/>
          <p:cNvSpPr txBox="1"/>
          <p:nvPr/>
        </p:nvSpPr>
        <p:spPr>
          <a:xfrm>
            <a:off x="4059522" y="3609385"/>
            <a:ext cx="86113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200" b="1" dirty="0" smtClean="0">
                <a:solidFill>
                  <a:schemeClr val="bg1"/>
                </a:solidFill>
              </a:rPr>
              <a:t>17</a:t>
            </a:r>
            <a:endParaRPr lang="ru-RU" sz="5200" b="1" dirty="0">
              <a:solidFill>
                <a:schemeClr val="bg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682739" y="3722745"/>
            <a:ext cx="2133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660"/>
                </a:solidFill>
              </a:rPr>
              <a:t>ЦЕНТР</a:t>
            </a:r>
          </a:p>
          <a:p>
            <a:r>
              <a:rPr lang="ru-RU" b="1" dirty="0">
                <a:solidFill>
                  <a:srgbClr val="002660"/>
                </a:solidFill>
              </a:rPr>
              <a:t>РЕСОЦИАЛИЗАЦИИ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016032" y="4524204"/>
            <a:ext cx="1337637" cy="720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TextBox 63"/>
          <p:cNvSpPr txBox="1"/>
          <p:nvPr/>
        </p:nvSpPr>
        <p:spPr>
          <a:xfrm>
            <a:off x="4072995" y="4428177"/>
            <a:ext cx="97178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200" b="1" dirty="0" smtClean="0">
                <a:solidFill>
                  <a:schemeClr val="bg1"/>
                </a:solidFill>
              </a:rPr>
              <a:t>14</a:t>
            </a:r>
            <a:endParaRPr lang="ru-RU" sz="5200" b="1" dirty="0">
              <a:solidFill>
                <a:schemeClr val="bg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682739" y="4576383"/>
            <a:ext cx="18749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660"/>
                </a:solidFill>
              </a:rPr>
              <a:t>АМБУЛАТОРНЫХ</a:t>
            </a:r>
          </a:p>
          <a:p>
            <a:r>
              <a:rPr lang="ru-RU" b="1" dirty="0">
                <a:solidFill>
                  <a:srgbClr val="002660"/>
                </a:solidFill>
              </a:rPr>
              <a:t>ПРОГРАММ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4005137" y="5396268"/>
            <a:ext cx="1337637" cy="720000"/>
          </a:xfrm>
          <a:prstGeom prst="rect">
            <a:avLst/>
          </a:prstGeom>
          <a:solidFill>
            <a:srgbClr val="0026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/>
          <p:cNvSpPr txBox="1"/>
          <p:nvPr/>
        </p:nvSpPr>
        <p:spPr>
          <a:xfrm>
            <a:off x="4263707" y="5306924"/>
            <a:ext cx="525775" cy="892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200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686395" y="5430021"/>
            <a:ext cx="2129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660"/>
                </a:solidFill>
              </a:rPr>
              <a:t>МОТИВАЦИОННЫХ</a:t>
            </a:r>
          </a:p>
          <a:p>
            <a:r>
              <a:rPr lang="ru-RU" b="1" dirty="0">
                <a:solidFill>
                  <a:srgbClr val="002660"/>
                </a:solidFill>
              </a:rPr>
              <a:t>ЦЕНТРОВ</a:t>
            </a:r>
          </a:p>
        </p:txBody>
      </p:sp>
      <p:cxnSp>
        <p:nvCxnSpPr>
          <p:cNvPr id="78" name="Прямая соединительная линия 77"/>
          <p:cNvCxnSpPr/>
          <p:nvPr/>
        </p:nvCxnSpPr>
        <p:spPr>
          <a:xfrm>
            <a:off x="2811998" y="4855166"/>
            <a:ext cx="0" cy="1707380"/>
          </a:xfrm>
          <a:prstGeom prst="line">
            <a:avLst/>
          </a:prstGeom>
          <a:ln w="12700">
            <a:solidFill>
              <a:srgbClr val="BF1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2811998" y="6562546"/>
            <a:ext cx="1841612" cy="0"/>
          </a:xfrm>
          <a:prstGeom prst="line">
            <a:avLst/>
          </a:prstGeom>
          <a:ln w="12700">
            <a:solidFill>
              <a:srgbClr val="BF1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flipV="1">
            <a:off x="4653610" y="6228750"/>
            <a:ext cx="1" cy="339666"/>
          </a:xfrm>
          <a:prstGeom prst="line">
            <a:avLst/>
          </a:prstGeom>
          <a:ln w="12700">
            <a:solidFill>
              <a:srgbClr val="BF1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flipV="1">
            <a:off x="2811998" y="706360"/>
            <a:ext cx="0" cy="1943356"/>
          </a:xfrm>
          <a:prstGeom prst="line">
            <a:avLst/>
          </a:prstGeom>
          <a:ln w="12700">
            <a:solidFill>
              <a:srgbClr val="BF1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flipV="1">
            <a:off x="2811998" y="706360"/>
            <a:ext cx="1841612" cy="0"/>
          </a:xfrm>
          <a:prstGeom prst="line">
            <a:avLst/>
          </a:prstGeom>
          <a:ln w="12700">
            <a:solidFill>
              <a:srgbClr val="BF1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4653610" y="700490"/>
            <a:ext cx="1" cy="339666"/>
          </a:xfrm>
          <a:prstGeom prst="line">
            <a:avLst/>
          </a:prstGeom>
          <a:ln w="12700">
            <a:solidFill>
              <a:srgbClr val="BF1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157176" y="280093"/>
            <a:ext cx="2222083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2E4363"/>
                </a:solidFill>
              </a:rPr>
              <a:t>ЦЕРКОВНАЯ</a:t>
            </a:r>
          </a:p>
          <a:p>
            <a:r>
              <a:rPr lang="ru-RU" b="1" dirty="0">
                <a:solidFill>
                  <a:srgbClr val="2E4363"/>
                </a:solidFill>
              </a:rPr>
              <a:t>СИСТЕМА </a:t>
            </a:r>
            <a:r>
              <a:rPr lang="ru-RU" b="1" dirty="0" smtClean="0">
                <a:solidFill>
                  <a:srgbClr val="2E4363"/>
                </a:solidFill>
              </a:rPr>
              <a:t>ПОМОЩИ</a:t>
            </a:r>
            <a:r>
              <a:rPr lang="en-US" b="1" dirty="0" smtClean="0">
                <a:solidFill>
                  <a:srgbClr val="2E4363"/>
                </a:solidFill>
              </a:rPr>
              <a:t/>
            </a:r>
            <a:br>
              <a:rPr lang="en-US" b="1" dirty="0" smtClean="0">
                <a:solidFill>
                  <a:srgbClr val="2E4363"/>
                </a:solidFill>
              </a:rPr>
            </a:br>
            <a:r>
              <a:rPr lang="ru-RU" sz="3200" b="1" dirty="0" smtClean="0">
                <a:solidFill>
                  <a:srgbClr val="C00000"/>
                </a:solidFill>
              </a:rPr>
              <a:t>2018</a:t>
            </a:r>
            <a:endParaRPr lang="ru-RU" sz="3200" b="1" dirty="0">
              <a:solidFill>
                <a:srgbClr val="C00000"/>
              </a:solidFill>
            </a:endParaRPr>
          </a:p>
        </p:txBody>
      </p:sp>
      <p:cxnSp>
        <p:nvCxnSpPr>
          <p:cNvPr id="102" name="Прямая соединительная линия 101"/>
          <p:cNvCxnSpPr/>
          <p:nvPr/>
        </p:nvCxnSpPr>
        <p:spPr>
          <a:xfrm flipV="1">
            <a:off x="1754539" y="445168"/>
            <a:ext cx="7141334" cy="0"/>
          </a:xfrm>
          <a:prstGeom prst="line">
            <a:avLst/>
          </a:prstGeom>
          <a:ln w="12700">
            <a:solidFill>
              <a:srgbClr val="2E4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Группа 36"/>
          <p:cNvGrpSpPr/>
          <p:nvPr/>
        </p:nvGrpSpPr>
        <p:grpSpPr>
          <a:xfrm>
            <a:off x="9086325" y="93679"/>
            <a:ext cx="3065514" cy="720000"/>
            <a:chOff x="9086325" y="105711"/>
            <a:chExt cx="3065514" cy="720000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9806325" y="234879"/>
              <a:ext cx="2345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 smtClean="0">
                  <a:solidFill>
                    <a:srgbClr val="2E4363"/>
                  </a:solidFill>
                </a:rPr>
                <a:t>VI</a:t>
              </a:r>
              <a:r>
                <a:rPr lang="en-US" sz="1200" b="1" dirty="0" smtClean="0">
                  <a:solidFill>
                    <a:srgbClr val="2E4363"/>
                  </a:solidFill>
                </a:rPr>
                <a:t>I</a:t>
              </a:r>
              <a:r>
                <a:rPr lang="ru-RU" sz="1200" b="1" dirty="0" smtClean="0">
                  <a:solidFill>
                    <a:srgbClr val="2E4363"/>
                  </a:solidFill>
                </a:rPr>
                <a:t>I ОБЩЕЦЕРКОВНЫЙ СЪЕЗД</a:t>
              </a:r>
            </a:p>
            <a:p>
              <a:r>
                <a:rPr lang="ru-RU" sz="1200" b="1" dirty="0" smtClean="0">
                  <a:solidFill>
                    <a:srgbClr val="2E4363"/>
                  </a:solidFill>
                </a:rPr>
                <a:t>ПО СОЦИАЛЬНОМУ СЛУЖЕНИЮ</a:t>
              </a:r>
              <a:endParaRPr lang="ru-RU" sz="1200" b="1" dirty="0">
                <a:solidFill>
                  <a:srgbClr val="2E4363"/>
                </a:solidFill>
              </a:endParaRPr>
            </a:p>
          </p:txBody>
        </p:sp>
        <p:pic>
          <p:nvPicPr>
            <p:cNvPr id="39" name="Рисунок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6325" y="105711"/>
              <a:ext cx="720000" cy="720000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2539377" y="2817445"/>
            <a:ext cx="53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439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89482" y="1135806"/>
            <a:ext cx="53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193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19235" y="1981718"/>
            <a:ext cx="53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120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95169" y="2817445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89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77745" y="369285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21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994763" y="4501937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940726" y="539448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995246" y="2704778"/>
            <a:ext cx="53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116</a:t>
            </a:r>
          </a:p>
        </p:txBody>
      </p:sp>
    </p:spTree>
    <p:extLst>
      <p:ext uri="{BB962C8B-B14F-4D97-AF65-F5344CB8AC3E}">
        <p14:creationId xmlns:p14="http://schemas.microsoft.com/office/powerpoint/2010/main" val="2585160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7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7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3" grpId="0" animBg="1"/>
      <p:bldP spid="66" grpId="0"/>
      <p:bldP spid="3" grpId="0" animBg="1"/>
      <p:bldP spid="67" grpId="0"/>
      <p:bldP spid="52" grpId="0" animBg="1"/>
      <p:bldP spid="68" grpId="0"/>
      <p:bldP spid="55" grpId="0" animBg="1"/>
      <p:bldP spid="69" grpId="0"/>
      <p:bldP spid="56" grpId="0" animBg="1"/>
      <p:bldP spid="70" grpId="0"/>
      <p:bldP spid="58" grpId="0" animBg="1"/>
      <p:bldP spid="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50" y="1078302"/>
            <a:ext cx="12199550" cy="464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89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1057" y="1312729"/>
            <a:ext cx="3400088" cy="5172383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32459" y="146608"/>
            <a:ext cx="200426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 smtClean="0">
                <a:solidFill>
                  <a:srgbClr val="4472C4"/>
                </a:solidFill>
              </a:rPr>
              <a:t>ПРАВОСЛАВНАЯ</a:t>
            </a:r>
          </a:p>
          <a:p>
            <a:pPr algn="r"/>
            <a:r>
              <a:rPr lang="ru-RU" sz="2000" b="1" dirty="0" smtClean="0">
                <a:solidFill>
                  <a:srgbClr val="4472C4"/>
                </a:solidFill>
              </a:rPr>
              <a:t>СЛУЖБА</a:t>
            </a:r>
          </a:p>
          <a:p>
            <a:pPr algn="r"/>
            <a:r>
              <a:rPr lang="ru-RU" sz="2000" b="1" dirty="0" smtClean="0">
                <a:solidFill>
                  <a:srgbClr val="4472C4"/>
                </a:solidFill>
              </a:rPr>
              <a:t>ПОМОЩИ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253603" y="1453405"/>
            <a:ext cx="64577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4472C4"/>
                </a:solidFill>
              </a:rPr>
              <a:t>ТЕЛЕФОННОЕ И ОЧНОЕ  КОНСУЛЬТИРОВАНИЕ</a:t>
            </a:r>
            <a:endParaRPr lang="ru-RU" sz="2000" b="1" dirty="0">
              <a:solidFill>
                <a:srgbClr val="4472C4"/>
              </a:solidFill>
            </a:endParaRPr>
          </a:p>
        </p:txBody>
      </p:sp>
      <p:sp>
        <p:nvSpPr>
          <p:cNvPr id="31" name="Прямоугольник 30"/>
          <p:cNvSpPr>
            <a:spLocks/>
          </p:cNvSpPr>
          <p:nvPr/>
        </p:nvSpPr>
        <p:spPr>
          <a:xfrm>
            <a:off x="4426720" y="1344584"/>
            <a:ext cx="551235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D3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794" y="1268761"/>
            <a:ext cx="482420" cy="57224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267404" y="4823885"/>
            <a:ext cx="64577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4472C4"/>
                </a:solidFill>
              </a:rPr>
              <a:t>ПРОГРАММЫ ДЛЯ СОЗАВИСИМЫХ</a:t>
            </a:r>
            <a:endParaRPr lang="ru-RU" sz="2000" b="1" dirty="0">
              <a:solidFill>
                <a:srgbClr val="4472C4"/>
              </a:solidFill>
            </a:endParaRPr>
          </a:p>
        </p:txBody>
      </p:sp>
      <p:sp>
        <p:nvSpPr>
          <p:cNvPr id="41" name="Прямоугольник 40"/>
          <p:cNvSpPr>
            <a:spLocks/>
          </p:cNvSpPr>
          <p:nvPr/>
        </p:nvSpPr>
        <p:spPr>
          <a:xfrm>
            <a:off x="4426720" y="2449716"/>
            <a:ext cx="551235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D31"/>
              </a:solidFill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794" y="2373893"/>
            <a:ext cx="482420" cy="572249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5267404" y="2605701"/>
            <a:ext cx="64577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4472C4"/>
                </a:solidFill>
              </a:rPr>
              <a:t>АМБУЛАТОРНАЯ ПРОГРАММА РЕАБИЛИТАЦИИ</a:t>
            </a:r>
            <a:endParaRPr lang="ru-RU" sz="2000" b="1" dirty="0">
              <a:solidFill>
                <a:srgbClr val="4472C4"/>
              </a:solidFill>
            </a:endParaRPr>
          </a:p>
        </p:txBody>
      </p:sp>
      <p:sp>
        <p:nvSpPr>
          <p:cNvPr id="44" name="Прямоугольник 43"/>
          <p:cNvSpPr>
            <a:spLocks/>
          </p:cNvSpPr>
          <p:nvPr/>
        </p:nvSpPr>
        <p:spPr>
          <a:xfrm>
            <a:off x="4426720" y="3554848"/>
            <a:ext cx="551235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D31"/>
              </a:solidFill>
            </a:endParaRP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794" y="3479025"/>
            <a:ext cx="482420" cy="57224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253603" y="3714793"/>
            <a:ext cx="64577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4472C4"/>
                </a:solidFill>
              </a:rPr>
              <a:t>ГРУППЫ ПОДДЕРЖКИ</a:t>
            </a:r>
            <a:endParaRPr lang="ru-RU" sz="2000" b="1" dirty="0">
              <a:solidFill>
                <a:srgbClr val="4472C4"/>
              </a:solidFill>
            </a:endParaRPr>
          </a:p>
        </p:txBody>
      </p:sp>
      <p:sp>
        <p:nvSpPr>
          <p:cNvPr id="50" name="Прямоугольник 49"/>
          <p:cNvSpPr>
            <a:spLocks/>
          </p:cNvSpPr>
          <p:nvPr/>
        </p:nvSpPr>
        <p:spPr>
          <a:xfrm>
            <a:off x="4426720" y="4659980"/>
            <a:ext cx="551235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D31"/>
              </a:solidFill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794" y="4584157"/>
            <a:ext cx="482420" cy="572249"/>
          </a:xfrm>
          <a:prstGeom prst="rect">
            <a:avLst/>
          </a:prstGeom>
        </p:spPr>
      </p:pic>
      <p:sp>
        <p:nvSpPr>
          <p:cNvPr id="52" name="Прямоугольник 51"/>
          <p:cNvSpPr/>
          <p:nvPr/>
        </p:nvSpPr>
        <p:spPr>
          <a:xfrm>
            <a:off x="5253603" y="5873933"/>
            <a:ext cx="64577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4472C4"/>
                </a:solidFill>
              </a:rPr>
              <a:t>КООРДИНАЦИЯ МОСКОВСКОЙ СИСТЕМЫ ПОМОЩИ</a:t>
            </a:r>
            <a:endParaRPr lang="ru-RU" sz="2000" b="1" dirty="0">
              <a:solidFill>
                <a:srgbClr val="4472C4"/>
              </a:solidFill>
            </a:endParaRPr>
          </a:p>
        </p:txBody>
      </p:sp>
      <p:sp>
        <p:nvSpPr>
          <p:cNvPr id="54" name="Прямоугольник 53"/>
          <p:cNvSpPr>
            <a:spLocks/>
          </p:cNvSpPr>
          <p:nvPr/>
        </p:nvSpPr>
        <p:spPr>
          <a:xfrm>
            <a:off x="4426720" y="5765112"/>
            <a:ext cx="551235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D31"/>
              </a:solidFill>
            </a:endParaRPr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794" y="5689289"/>
            <a:ext cx="482420" cy="572249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511682" y="1438562"/>
            <a:ext cx="34289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prstClr val="white"/>
                </a:solidFill>
              </a:rPr>
              <a:t>СТАБИЛЬНО РАБОТАЮТ ПРИ ПОДДЕРЖКЕ</a:t>
            </a:r>
          </a:p>
          <a:p>
            <a:r>
              <a:rPr lang="ru-RU" sz="2200" b="1" dirty="0" smtClean="0">
                <a:solidFill>
                  <a:prstClr val="white"/>
                </a:solidFill>
              </a:rPr>
              <a:t>ФОНДА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50731" y="3330886"/>
            <a:ext cx="23966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КОНСУЛЬТАЦИОННЫХ</a:t>
            </a:r>
          </a:p>
          <a:p>
            <a:r>
              <a:rPr lang="ru-RU" dirty="0" smtClean="0">
                <a:solidFill>
                  <a:prstClr val="white"/>
                </a:solidFill>
              </a:rPr>
              <a:t>КАБИНЕТОВ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50731" y="4360270"/>
            <a:ext cx="14965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ГРУПП</a:t>
            </a:r>
          </a:p>
          <a:p>
            <a:r>
              <a:rPr lang="ru-RU" dirty="0" smtClean="0">
                <a:solidFill>
                  <a:prstClr val="white"/>
                </a:solidFill>
              </a:rPr>
              <a:t>ПОДДЕРЖКИ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400" y="330010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prstClr val="white"/>
                </a:solidFill>
              </a:rPr>
              <a:t>8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713" y="4329492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prstClr val="white"/>
                </a:solidFill>
              </a:rPr>
              <a:t>20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16244" y="227082"/>
            <a:ext cx="32089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4472C4"/>
                </a:solidFill>
              </a:rPr>
              <a:t>8 (968) 712 3030</a:t>
            </a:r>
            <a:br>
              <a:rPr lang="ru-RU" sz="2800" b="1" dirty="0" smtClean="0">
                <a:solidFill>
                  <a:srgbClr val="4472C4"/>
                </a:solidFill>
              </a:rPr>
            </a:br>
            <a:r>
              <a:rPr lang="ru-RU" sz="2800" b="1" dirty="0" smtClean="0">
                <a:solidFill>
                  <a:srgbClr val="4472C4"/>
                </a:solidFill>
              </a:rPr>
              <a:t>8 (800) 600 1693</a:t>
            </a:r>
            <a:endParaRPr lang="ru-RU" sz="2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295" y="270255"/>
            <a:ext cx="1319960" cy="85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7987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1057" y="1512784"/>
            <a:ext cx="3400088" cy="49723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53603" y="1465128"/>
            <a:ext cx="64577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4472C4"/>
                </a:solidFill>
              </a:rPr>
              <a:t>СОЗДАНА ДЛЯ ЗАВИСИМЫХ И СОЗАВИСИМЫХ</a:t>
            </a:r>
          </a:p>
        </p:txBody>
      </p:sp>
      <p:sp>
        <p:nvSpPr>
          <p:cNvPr id="31" name="Прямоугольник 30"/>
          <p:cNvSpPr>
            <a:spLocks/>
          </p:cNvSpPr>
          <p:nvPr/>
        </p:nvSpPr>
        <p:spPr>
          <a:xfrm>
            <a:off x="4426720" y="1344584"/>
            <a:ext cx="551235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D3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794" y="1268761"/>
            <a:ext cx="482420" cy="57224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253603" y="2570260"/>
            <a:ext cx="64577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4472C4"/>
                </a:solidFill>
              </a:rPr>
              <a:t>ОСНОВАНА НА ХРИСТИАНСКОМ ПОНИМАНИИ ЗАВИСИМОСТИ </a:t>
            </a:r>
          </a:p>
        </p:txBody>
      </p:sp>
      <p:sp>
        <p:nvSpPr>
          <p:cNvPr id="41" name="Прямоугольник 40"/>
          <p:cNvSpPr>
            <a:spLocks/>
          </p:cNvSpPr>
          <p:nvPr/>
        </p:nvSpPr>
        <p:spPr>
          <a:xfrm>
            <a:off x="4426720" y="2449716"/>
            <a:ext cx="551235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D31"/>
              </a:solidFill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794" y="2373893"/>
            <a:ext cx="482420" cy="572249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5253603" y="3675392"/>
            <a:ext cx="64577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4472C4"/>
                </a:solidFill>
              </a:rPr>
              <a:t>ИСПОЛЬЗУЕТ КОМПЛЕКСНЫЙ ПОДХОД</a:t>
            </a:r>
          </a:p>
        </p:txBody>
      </p:sp>
      <p:sp>
        <p:nvSpPr>
          <p:cNvPr id="44" name="Прямоугольник 43"/>
          <p:cNvSpPr>
            <a:spLocks/>
          </p:cNvSpPr>
          <p:nvPr/>
        </p:nvSpPr>
        <p:spPr>
          <a:xfrm>
            <a:off x="4426720" y="3554848"/>
            <a:ext cx="551235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D31"/>
              </a:solidFill>
            </a:endParaRP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794" y="3479025"/>
            <a:ext cx="482420" cy="57224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253603" y="4736556"/>
            <a:ext cx="64577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4472C4"/>
                </a:solidFill>
              </a:rPr>
              <a:t>ВКЛЮЧАЕТ В СЕБЯ ЦЕРКОВНУЮ ПРАКТИКУ</a:t>
            </a:r>
          </a:p>
        </p:txBody>
      </p:sp>
      <p:sp>
        <p:nvSpPr>
          <p:cNvPr id="50" name="Прямоугольник 49"/>
          <p:cNvSpPr>
            <a:spLocks/>
          </p:cNvSpPr>
          <p:nvPr/>
        </p:nvSpPr>
        <p:spPr>
          <a:xfrm>
            <a:off x="4426720" y="4659980"/>
            <a:ext cx="551235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D31"/>
              </a:solidFill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794" y="4584157"/>
            <a:ext cx="482420" cy="572249"/>
          </a:xfrm>
          <a:prstGeom prst="rect">
            <a:avLst/>
          </a:prstGeom>
        </p:spPr>
      </p:pic>
      <p:sp>
        <p:nvSpPr>
          <p:cNvPr id="52" name="Прямоугольник 51"/>
          <p:cNvSpPr/>
          <p:nvPr/>
        </p:nvSpPr>
        <p:spPr>
          <a:xfrm>
            <a:off x="5253603" y="5841688"/>
            <a:ext cx="64577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4472C4"/>
                </a:solidFill>
              </a:rPr>
              <a:t>ЗАДЕЙСТВУЕТ СОВРЕМЕННЫЕ ПСИХОТЕРАПЕВТИЧЕСКИЕ МЕТОДИКИ</a:t>
            </a:r>
          </a:p>
        </p:txBody>
      </p:sp>
      <p:sp>
        <p:nvSpPr>
          <p:cNvPr id="54" name="Прямоугольник 53"/>
          <p:cNvSpPr>
            <a:spLocks/>
          </p:cNvSpPr>
          <p:nvPr/>
        </p:nvSpPr>
        <p:spPr>
          <a:xfrm>
            <a:off x="4426720" y="5765112"/>
            <a:ext cx="551235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D31"/>
              </a:solidFill>
            </a:endParaRPr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794" y="5689289"/>
            <a:ext cx="482420" cy="572249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508546" y="2681813"/>
            <a:ext cx="29295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prstClr val="white"/>
                </a:solidFill>
              </a:rPr>
              <a:t>АМБУЛАТОРНАЯ ПРОГРАММА</a:t>
            </a:r>
          </a:p>
          <a:p>
            <a:pPr algn="r"/>
            <a:endParaRPr lang="ru-RU" sz="2400" b="1" dirty="0" smtClean="0">
              <a:solidFill>
                <a:prstClr val="white"/>
              </a:solidFill>
            </a:endParaRPr>
          </a:p>
          <a:p>
            <a:pPr algn="r"/>
            <a:r>
              <a:rPr lang="ru-RU" sz="2400" b="1" dirty="0" smtClean="0">
                <a:solidFill>
                  <a:prstClr val="white"/>
                </a:solidFill>
              </a:rPr>
              <a:t>Основные положения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flipH="1">
            <a:off x="3522135" y="2471182"/>
            <a:ext cx="13810" cy="236025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84881" y="3676723"/>
            <a:ext cx="245106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Группа 31"/>
          <p:cNvGrpSpPr/>
          <p:nvPr/>
        </p:nvGrpSpPr>
        <p:grpSpPr>
          <a:xfrm>
            <a:off x="508546" y="143591"/>
            <a:ext cx="3475097" cy="1245621"/>
            <a:chOff x="508547" y="148859"/>
            <a:chExt cx="3475097" cy="1245621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547" y="148859"/>
              <a:ext cx="1325283" cy="1245621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1904933" y="263227"/>
              <a:ext cx="20787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 smtClean="0">
                  <a:solidFill>
                    <a:srgbClr val="4472C4"/>
                  </a:solidFill>
                </a:rPr>
                <a:t>АМБУЛАТОРНАЯ </a:t>
              </a:r>
              <a:br>
                <a:rPr lang="ru-RU" sz="2000" b="1" dirty="0" smtClean="0">
                  <a:solidFill>
                    <a:srgbClr val="4472C4"/>
                  </a:solidFill>
                </a:rPr>
              </a:br>
              <a:r>
                <a:rPr lang="ru-RU" sz="2000" b="1" dirty="0" smtClean="0">
                  <a:solidFill>
                    <a:srgbClr val="4472C4"/>
                  </a:solidFill>
                </a:rPr>
                <a:t>ПРОГРАММА</a:t>
              </a:r>
              <a:endParaRPr lang="ru-RU" sz="2000" b="1" dirty="0">
                <a:solidFill>
                  <a:srgbClr val="4472C4"/>
                </a:solidFill>
              </a:endParaRPr>
            </a:p>
          </p:txBody>
        </p:sp>
      </p:grpSp>
      <p:sp>
        <p:nvSpPr>
          <p:cNvPr id="35" name="Прямоугольник 34"/>
          <p:cNvSpPr/>
          <p:nvPr/>
        </p:nvSpPr>
        <p:spPr>
          <a:xfrm>
            <a:off x="8516244" y="227082"/>
            <a:ext cx="32089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4472C4"/>
                </a:solidFill>
              </a:rPr>
              <a:t>8 (968) 712 3030</a:t>
            </a:r>
            <a:br>
              <a:rPr lang="ru-RU" sz="2800" b="1" dirty="0" smtClean="0">
                <a:solidFill>
                  <a:srgbClr val="4472C4"/>
                </a:solidFill>
              </a:rPr>
            </a:br>
            <a:r>
              <a:rPr lang="ru-RU" sz="2800" b="1" dirty="0" smtClean="0">
                <a:solidFill>
                  <a:srgbClr val="4472C4"/>
                </a:solidFill>
              </a:rPr>
              <a:t>8 (800) 600 1693</a:t>
            </a:r>
            <a:endParaRPr lang="ru-RU" sz="2800" dirty="0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295" y="270255"/>
            <a:ext cx="1319960" cy="85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8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1057" y="1512784"/>
            <a:ext cx="3400088" cy="49723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53603" y="1483207"/>
            <a:ext cx="64577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AD47"/>
                </a:solidFill>
              </a:rPr>
              <a:t>СРОК РЕАБИЛИТАЦИИ ТРИ МЕСЯЦА</a:t>
            </a:r>
          </a:p>
        </p:txBody>
      </p:sp>
      <p:sp>
        <p:nvSpPr>
          <p:cNvPr id="31" name="Прямоугольник 30"/>
          <p:cNvSpPr>
            <a:spLocks/>
          </p:cNvSpPr>
          <p:nvPr/>
        </p:nvSpPr>
        <p:spPr>
          <a:xfrm>
            <a:off x="4426720" y="1344584"/>
            <a:ext cx="551235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D3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794" y="1268761"/>
            <a:ext cx="482420" cy="57224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253603" y="2588339"/>
            <a:ext cx="64577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AD47"/>
                </a:solidFill>
              </a:rPr>
              <a:t>ПРОГРАММА РАБОТАЕТ СЕМЬ ДНЕЙ В НЕДЕЛЮ</a:t>
            </a:r>
          </a:p>
        </p:txBody>
      </p:sp>
      <p:sp>
        <p:nvSpPr>
          <p:cNvPr id="41" name="Прямоугольник 40"/>
          <p:cNvSpPr>
            <a:spLocks/>
          </p:cNvSpPr>
          <p:nvPr/>
        </p:nvSpPr>
        <p:spPr>
          <a:xfrm>
            <a:off x="4426720" y="2449716"/>
            <a:ext cx="551235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D31"/>
              </a:solidFill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794" y="2373893"/>
            <a:ext cx="482420" cy="572249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5253603" y="3693471"/>
            <a:ext cx="64577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AD47"/>
                </a:solidFill>
              </a:rPr>
              <a:t>ПОМОЩЬ ПРЕДОСТАВЛЯЕТСЯ БЕСПЛАТНО</a:t>
            </a:r>
          </a:p>
        </p:txBody>
      </p:sp>
      <p:sp>
        <p:nvSpPr>
          <p:cNvPr id="44" name="Прямоугольник 43"/>
          <p:cNvSpPr>
            <a:spLocks/>
          </p:cNvSpPr>
          <p:nvPr/>
        </p:nvSpPr>
        <p:spPr>
          <a:xfrm>
            <a:off x="4426720" y="3554848"/>
            <a:ext cx="551235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D31"/>
              </a:solidFill>
            </a:endParaRP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794" y="3479025"/>
            <a:ext cx="482420" cy="57224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253603" y="4798603"/>
            <a:ext cx="64577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AD47"/>
                </a:solidFill>
              </a:rPr>
              <a:t>ПОМОЩЬ ПРЕДОСТАВЛЯЕТСЯ КОНФИДЕНЦИАЛЬНО</a:t>
            </a:r>
          </a:p>
        </p:txBody>
      </p:sp>
      <p:sp>
        <p:nvSpPr>
          <p:cNvPr id="50" name="Прямоугольник 49"/>
          <p:cNvSpPr>
            <a:spLocks/>
          </p:cNvSpPr>
          <p:nvPr/>
        </p:nvSpPr>
        <p:spPr>
          <a:xfrm>
            <a:off x="4426720" y="4659980"/>
            <a:ext cx="551235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D31"/>
              </a:solidFill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794" y="4584157"/>
            <a:ext cx="482420" cy="572249"/>
          </a:xfrm>
          <a:prstGeom prst="rect">
            <a:avLst/>
          </a:prstGeom>
        </p:spPr>
      </p:pic>
      <p:sp>
        <p:nvSpPr>
          <p:cNvPr id="52" name="Прямоугольник 51"/>
          <p:cNvSpPr/>
          <p:nvPr/>
        </p:nvSpPr>
        <p:spPr>
          <a:xfrm>
            <a:off x="5253603" y="5903735"/>
            <a:ext cx="64577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AD47"/>
                </a:solidFill>
              </a:rPr>
              <a:t>ВИЧ-СТАТУС НЕ ЯВЛЯЕТСЯ ПРЕПЯТСТВИЕМ</a:t>
            </a:r>
          </a:p>
        </p:txBody>
      </p:sp>
      <p:sp>
        <p:nvSpPr>
          <p:cNvPr id="54" name="Прямоугольник 53"/>
          <p:cNvSpPr>
            <a:spLocks/>
          </p:cNvSpPr>
          <p:nvPr/>
        </p:nvSpPr>
        <p:spPr>
          <a:xfrm>
            <a:off x="4426720" y="5765112"/>
            <a:ext cx="551235" cy="72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D31"/>
              </a:solidFill>
            </a:endParaRPr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794" y="5689289"/>
            <a:ext cx="482420" cy="572249"/>
          </a:xfrm>
          <a:prstGeom prst="rect">
            <a:avLst/>
          </a:prstGeom>
        </p:spPr>
      </p:pic>
      <p:grpSp>
        <p:nvGrpSpPr>
          <p:cNvPr id="27" name="Группа 26"/>
          <p:cNvGrpSpPr/>
          <p:nvPr/>
        </p:nvGrpSpPr>
        <p:grpSpPr>
          <a:xfrm>
            <a:off x="508547" y="148859"/>
            <a:ext cx="3475097" cy="1245621"/>
            <a:chOff x="508547" y="148859"/>
            <a:chExt cx="3475097" cy="1245621"/>
          </a:xfrm>
        </p:grpSpPr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547" y="148859"/>
              <a:ext cx="1325283" cy="1245621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1904933" y="263227"/>
              <a:ext cx="20787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 smtClean="0">
                  <a:solidFill>
                    <a:srgbClr val="4472C4"/>
                  </a:solidFill>
                </a:rPr>
                <a:t>АМБУЛАТОРНАЯ </a:t>
              </a:r>
              <a:br>
                <a:rPr lang="ru-RU" sz="2000" b="1" dirty="0" smtClean="0">
                  <a:solidFill>
                    <a:srgbClr val="4472C4"/>
                  </a:solidFill>
                </a:rPr>
              </a:br>
              <a:r>
                <a:rPr lang="ru-RU" sz="2000" b="1" dirty="0" smtClean="0">
                  <a:solidFill>
                    <a:srgbClr val="4472C4"/>
                  </a:solidFill>
                </a:rPr>
                <a:t>ПРОГРАММА</a:t>
              </a:r>
              <a:endParaRPr lang="ru-RU" sz="2000" b="1" dirty="0">
                <a:solidFill>
                  <a:srgbClr val="4472C4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508546" y="2681813"/>
            <a:ext cx="29295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prstClr val="white"/>
                </a:solidFill>
              </a:rPr>
              <a:t>АМБУЛАТОРНАЯ ПРОГРАММА</a:t>
            </a:r>
          </a:p>
          <a:p>
            <a:pPr algn="r"/>
            <a:endParaRPr lang="ru-RU" sz="2400" b="1" dirty="0" smtClean="0">
              <a:solidFill>
                <a:prstClr val="white"/>
              </a:solidFill>
            </a:endParaRPr>
          </a:p>
          <a:p>
            <a:pPr algn="r"/>
            <a:r>
              <a:rPr lang="ru-RU" sz="2400" b="1" dirty="0" smtClean="0">
                <a:solidFill>
                  <a:prstClr val="white"/>
                </a:solidFill>
              </a:rPr>
              <a:t>Основные</a:t>
            </a:r>
          </a:p>
          <a:p>
            <a:pPr algn="r"/>
            <a:r>
              <a:rPr lang="ru-RU" sz="2400" b="1" dirty="0">
                <a:solidFill>
                  <a:prstClr val="white"/>
                </a:solidFill>
              </a:rPr>
              <a:t>у</a:t>
            </a:r>
            <a:r>
              <a:rPr lang="ru-RU" sz="2400" b="1" dirty="0" smtClean="0">
                <a:solidFill>
                  <a:prstClr val="white"/>
                </a:solidFill>
              </a:rPr>
              <a:t>словия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H="1">
            <a:off x="3522135" y="2471182"/>
            <a:ext cx="13810" cy="236025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084881" y="3676723"/>
            <a:ext cx="245106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Группа 31"/>
          <p:cNvGrpSpPr/>
          <p:nvPr/>
        </p:nvGrpSpPr>
        <p:grpSpPr>
          <a:xfrm>
            <a:off x="508546" y="143591"/>
            <a:ext cx="3475097" cy="1245621"/>
            <a:chOff x="508547" y="148859"/>
            <a:chExt cx="3475097" cy="1245621"/>
          </a:xfrm>
        </p:grpSpPr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547" y="148859"/>
              <a:ext cx="1325283" cy="1245621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1904933" y="263227"/>
              <a:ext cx="20787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 smtClean="0">
                  <a:solidFill>
                    <a:srgbClr val="4472C4"/>
                  </a:solidFill>
                </a:rPr>
                <a:t>АМБУЛАТОРНАЯ </a:t>
              </a:r>
              <a:br>
                <a:rPr lang="ru-RU" sz="2000" b="1" dirty="0" smtClean="0">
                  <a:solidFill>
                    <a:srgbClr val="4472C4"/>
                  </a:solidFill>
                </a:rPr>
              </a:br>
              <a:r>
                <a:rPr lang="ru-RU" sz="2000" b="1" dirty="0" smtClean="0">
                  <a:solidFill>
                    <a:srgbClr val="4472C4"/>
                  </a:solidFill>
                </a:rPr>
                <a:t>ПРОГРАММА</a:t>
              </a:r>
              <a:endParaRPr lang="ru-RU" sz="2000" b="1" dirty="0">
                <a:solidFill>
                  <a:srgbClr val="4472C4"/>
                </a:solidFill>
              </a:endParaRPr>
            </a:p>
          </p:txBody>
        </p:sp>
      </p:grpSp>
      <p:sp>
        <p:nvSpPr>
          <p:cNvPr id="38" name="Прямоугольник 37"/>
          <p:cNvSpPr/>
          <p:nvPr/>
        </p:nvSpPr>
        <p:spPr>
          <a:xfrm>
            <a:off x="8516244" y="227082"/>
            <a:ext cx="32089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4472C4"/>
                </a:solidFill>
              </a:rPr>
              <a:t>8 (968) 712 3030</a:t>
            </a:r>
            <a:br>
              <a:rPr lang="ru-RU" sz="2800" b="1" dirty="0" smtClean="0">
                <a:solidFill>
                  <a:srgbClr val="4472C4"/>
                </a:solidFill>
              </a:rPr>
            </a:br>
            <a:r>
              <a:rPr lang="ru-RU" sz="2800" b="1" dirty="0" smtClean="0">
                <a:solidFill>
                  <a:srgbClr val="4472C4"/>
                </a:solidFill>
              </a:rPr>
              <a:t>8 (800) 600 1693</a:t>
            </a:r>
            <a:endParaRPr lang="ru-RU" sz="2800" dirty="0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295" y="270255"/>
            <a:ext cx="1319960" cy="85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27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МЕДИАТЕКА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https://www.protivnarko.ru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+ </a:t>
            </a:r>
            <a:r>
              <a:rPr lang="ru-RU" dirty="0" err="1" smtClean="0"/>
              <a:t>соцсети</a:t>
            </a:r>
            <a:r>
              <a:rPr lang="ru-RU" dirty="0" smtClean="0"/>
              <a:t> и </a:t>
            </a:r>
            <a:r>
              <a:rPr lang="en-US" dirty="0" smtClean="0"/>
              <a:t>YouTube</a:t>
            </a:r>
          </a:p>
          <a:p>
            <a:r>
              <a:rPr lang="en-US" dirty="0">
                <a:hlinkClick r:id="rId3"/>
              </a:rPr>
              <a:t>https://ioannfond.ru</a:t>
            </a:r>
            <a:r>
              <a:rPr lang="en-US" dirty="0" smtClean="0">
                <a:hlinkClick r:id="rId3"/>
              </a:rPr>
              <a:t>/</a:t>
            </a:r>
            <a:endParaRPr lang="ru-RU" dirty="0" smtClean="0"/>
          </a:p>
          <a:p>
            <a:r>
              <a:rPr lang="en-US" dirty="0">
                <a:hlinkClick r:id="rId4"/>
              </a:rPr>
              <a:t>http://www.diaconia.ru/</a:t>
            </a:r>
            <a:endParaRPr lang="en-US" dirty="0" smtClean="0"/>
          </a:p>
          <a:p>
            <a:r>
              <a:rPr lang="en-US" dirty="0">
                <a:hlinkClick r:id="rId5"/>
              </a:rPr>
              <a:t>http://</a:t>
            </a:r>
            <a:r>
              <a:rPr lang="ru-RU" dirty="0" smtClean="0">
                <a:hlinkClick r:id="rId5"/>
              </a:rPr>
              <a:t>правовая-</a:t>
            </a:r>
            <a:r>
              <a:rPr lang="ru-RU" dirty="0" err="1" smtClean="0">
                <a:hlinkClick r:id="rId5"/>
              </a:rPr>
              <a:t>наркология.рф</a:t>
            </a:r>
            <a:endParaRPr lang="ru-RU" dirty="0" smtClean="0"/>
          </a:p>
          <a:p>
            <a:r>
              <a:rPr lang="en-US" dirty="0">
                <a:hlinkClick r:id="rId6"/>
              </a:rPr>
              <a:t>http://www.nan.ru/3tom</a:t>
            </a:r>
            <a:r>
              <a:rPr lang="en-US" dirty="0" smtClean="0">
                <a:hlinkClick r:id="rId6"/>
              </a:rPr>
              <a:t>/</a:t>
            </a:r>
            <a:endParaRPr lang="ru-RU" dirty="0" smtClean="0"/>
          </a:p>
          <a:p>
            <a:r>
              <a:rPr lang="en-US" dirty="0" smtClean="0">
                <a:hlinkClick r:id="rId7"/>
              </a:rPr>
              <a:t>https</a:t>
            </a:r>
            <a:r>
              <a:rPr lang="en-US" dirty="0">
                <a:hlinkClick r:id="rId7"/>
              </a:rPr>
              <a:t>://zebra-center.ru</a:t>
            </a:r>
            <a:r>
              <a:rPr lang="en-US" dirty="0" smtClean="0">
                <a:hlinkClick r:id="rId7"/>
              </a:rPr>
              <a:t>/</a:t>
            </a:r>
            <a:endParaRPr lang="ru-RU" dirty="0" smtClean="0"/>
          </a:p>
          <a:p>
            <a:r>
              <a:rPr lang="en-US" dirty="0">
                <a:hlinkClick r:id="rId8"/>
              </a:rPr>
              <a:t>https://sapernoe.ru</a:t>
            </a:r>
            <a:r>
              <a:rPr lang="en-US" dirty="0" smtClean="0">
                <a:hlinkClick r:id="rId8"/>
              </a:rPr>
              <a:t>/</a:t>
            </a:r>
            <a:endParaRPr lang="ru-RU" dirty="0" smtClean="0"/>
          </a:p>
          <a:p>
            <a:r>
              <a:rPr lang="en-US" dirty="0">
                <a:hlinkClick r:id="rId9"/>
              </a:rPr>
              <a:t>https://www.narcom.ru/publ/info/1033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126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57176" y="6014825"/>
            <a:ext cx="5005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BF132B"/>
                </a:solidFill>
              </a:rPr>
              <a:t>https://www.protivnarko.ru</a:t>
            </a:r>
            <a:endParaRPr lang="ru-RU" sz="3200" b="1" dirty="0">
              <a:solidFill>
                <a:srgbClr val="BF132B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7176" y="280093"/>
            <a:ext cx="2378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2E4363"/>
                </a:solidFill>
              </a:rPr>
              <a:t>КАТАЛОГ ЦЕРКОВНОЙ</a:t>
            </a:r>
          </a:p>
          <a:p>
            <a:r>
              <a:rPr lang="ru-RU" b="1" dirty="0" smtClean="0">
                <a:solidFill>
                  <a:srgbClr val="2E4363"/>
                </a:solidFill>
              </a:rPr>
              <a:t>СИСТЕМЫ ПОМОЩИ</a:t>
            </a:r>
            <a:endParaRPr lang="ru-RU" b="1" dirty="0">
              <a:solidFill>
                <a:srgbClr val="2E4363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2535969" y="439947"/>
            <a:ext cx="8505842" cy="13733"/>
          </a:xfrm>
          <a:prstGeom prst="line">
            <a:avLst/>
          </a:prstGeom>
          <a:ln w="12700">
            <a:solidFill>
              <a:srgbClr val="2E4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52" y="1042736"/>
            <a:ext cx="9496425" cy="14954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76" y="3109538"/>
            <a:ext cx="2535969" cy="2273627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>
            <a:off x="2462606" y="421954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125" y="2749259"/>
            <a:ext cx="2120128" cy="3265566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>
          <a:xfrm>
            <a:off x="6064455" y="421954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739" y="2761088"/>
            <a:ext cx="2786477" cy="340155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604" y="1"/>
            <a:ext cx="891396" cy="89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2803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57176" y="6014825"/>
            <a:ext cx="5005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BF132B"/>
                </a:solidFill>
              </a:rPr>
              <a:t>https://www.protivnarko.ru</a:t>
            </a:r>
            <a:endParaRPr lang="ru-RU" sz="3200" b="1" dirty="0">
              <a:solidFill>
                <a:srgbClr val="BF132B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7176" y="280093"/>
            <a:ext cx="1244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ОБУЧЕНИЕ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1495514" y="439947"/>
            <a:ext cx="9554924" cy="21526"/>
          </a:xfrm>
          <a:prstGeom prst="line">
            <a:avLst/>
          </a:prstGeom>
          <a:ln w="12700">
            <a:solidFill>
              <a:srgbClr val="2E4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52" y="1042736"/>
            <a:ext cx="9496425" cy="1495425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>
            <a:off x="3163361" y="393813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00" y="3468211"/>
            <a:ext cx="1826848" cy="161656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811282" y="3468211"/>
            <a:ext cx="67682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rgbClr val="C00000"/>
                </a:solidFill>
              </a:rPr>
              <a:t>МАТЕРИАЛЫ ДЛЯ САМООБРАЗОВАНИЯ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rgbClr val="C00000"/>
                </a:solidFill>
              </a:rPr>
              <a:t>ПЕЧАТНЫЕ МЕТОДИЧЕСКИЕ МАТЕРИАЛЫ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rgbClr val="C00000"/>
                </a:solidFill>
              </a:rPr>
              <a:t>ВИДЕОКУРСЫ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604" y="1"/>
            <a:ext cx="891396" cy="89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806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604" y="1"/>
            <a:ext cx="891396" cy="8913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7176" y="280093"/>
            <a:ext cx="2331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ОБУЧЕНИЕ В МОСКВЕ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11" name="Прямая соединительная линия 10"/>
          <p:cNvCxnSpPr>
            <a:stCxn id="10" idx="3"/>
          </p:cNvCxnSpPr>
          <p:nvPr/>
        </p:nvCxnSpPr>
        <p:spPr>
          <a:xfrm flipV="1">
            <a:off x="2488199" y="439947"/>
            <a:ext cx="8562239" cy="24812"/>
          </a:xfrm>
          <a:prstGeom prst="line">
            <a:avLst/>
          </a:prstGeom>
          <a:ln w="12700">
            <a:solidFill>
              <a:srgbClr val="2E4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942166"/>
              </p:ext>
            </p:extLst>
          </p:nvPr>
        </p:nvGraphicFramePr>
        <p:xfrm>
          <a:off x="1495514" y="1190444"/>
          <a:ext cx="9322011" cy="49515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68760"/>
                <a:gridCol w="3953251"/>
              </a:tblGrid>
              <a:tr h="7073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Двухдневный семинар-тренинг 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«Преодоление созависимости»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EAEFF7"/>
                          </a:solidFill>
                          <a:effectLst/>
                        </a:rPr>
                        <a:t>Декабрь 2019</a:t>
                      </a:r>
                      <a:endParaRPr lang="ru-RU" sz="1100" b="1" dirty="0">
                        <a:solidFill>
                          <a:srgbClr val="EAEFF7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EAEFF7"/>
                          </a:solidFill>
                          <a:effectLst/>
                        </a:rPr>
                        <a:t> </a:t>
                      </a:r>
                      <a:endParaRPr lang="ru-RU" sz="1100" b="1" dirty="0">
                        <a:solidFill>
                          <a:srgbClr val="EAEFF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</a:tr>
              <a:tr h="7073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Курс вебинаров «Школа консультантов» -не менее 30 вебинаров.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EAEFF7"/>
                          </a:solidFill>
                          <a:effectLst/>
                        </a:rPr>
                        <a:t>Декабрь 2019 – Декабрь 2020</a:t>
                      </a:r>
                      <a:br>
                        <a:rPr lang="ru-RU" sz="1400" b="1" dirty="0">
                          <a:solidFill>
                            <a:srgbClr val="EAEFF7"/>
                          </a:solidFill>
                          <a:effectLst/>
                        </a:rPr>
                      </a:br>
                      <a:endParaRPr lang="ru-RU" sz="1100" b="1" dirty="0">
                        <a:solidFill>
                          <a:srgbClr val="EAEFF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</a:tr>
              <a:tr h="7073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Обучающий курс «Технологии церковной помощи наркозависимым» 72 часа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EAEFF7"/>
                          </a:solidFill>
                          <a:effectLst/>
                        </a:rPr>
                        <a:t>Февраль-май </a:t>
                      </a:r>
                      <a:r>
                        <a:rPr lang="ru-RU" sz="1400" b="1" dirty="0">
                          <a:solidFill>
                            <a:srgbClr val="EAEFF7"/>
                          </a:solidFill>
                          <a:effectLst/>
                        </a:rPr>
                        <a:t>2020</a:t>
                      </a:r>
                      <a:endParaRPr lang="ru-RU" sz="1100" b="1" dirty="0">
                        <a:solidFill>
                          <a:srgbClr val="EAEFF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</a:tr>
              <a:tr h="7073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Трехдневный семинар-тренинг «Преодоление созависимости»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EAEFF7"/>
                          </a:solidFill>
                          <a:effectLst/>
                        </a:rPr>
                        <a:t>Май 2020</a:t>
                      </a:r>
                      <a:endParaRPr lang="ru-RU" sz="1100" b="1" dirty="0">
                        <a:solidFill>
                          <a:srgbClr val="EAEFF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</a:tr>
              <a:tr h="7073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Двухдневный семинар-тренинг «Преодоление созависимости»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EAEFF7"/>
                          </a:solidFill>
                          <a:effectLst/>
                        </a:rPr>
                        <a:t>Июнь-июль 2020</a:t>
                      </a:r>
                      <a:endParaRPr lang="ru-RU" sz="1100" b="1" dirty="0">
                        <a:solidFill>
                          <a:srgbClr val="EAEFF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</a:tr>
              <a:tr h="7073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Трехдневный семинар-тренинг «Школа консультанта»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EAEFF7"/>
                          </a:solidFill>
                          <a:effectLst/>
                        </a:rPr>
                        <a:t>Август-сентябрь 2020</a:t>
                      </a:r>
                      <a:endParaRPr lang="ru-RU" sz="1100" b="1">
                        <a:solidFill>
                          <a:srgbClr val="EAEFF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</a:tr>
              <a:tr h="7073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Трехдневный семинар-тренинг «Профилактика срыва»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EAEFF7"/>
                          </a:solidFill>
                          <a:effectLst/>
                        </a:rPr>
                        <a:t>Сентябрь – октябрь 2020</a:t>
                      </a:r>
                      <a:endParaRPr lang="ru-RU" sz="1100" b="1" dirty="0">
                        <a:solidFill>
                          <a:srgbClr val="EAEFF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9216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8576" y="101740"/>
            <a:ext cx="10515600" cy="1325563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ОБУЧЕНИЕ 2019 - 2020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1248540"/>
            <a:ext cx="64404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Обучающий </a:t>
            </a:r>
            <a:r>
              <a:rPr lang="ru-RU" sz="2000" b="1" dirty="0" smtClean="0"/>
              <a:t>3</a:t>
            </a:r>
            <a:r>
              <a:rPr lang="en-US" sz="2000" b="1" dirty="0" smtClean="0"/>
              <a:t>-</a:t>
            </a:r>
            <a:r>
              <a:rPr lang="ru-RU" sz="2000" b="1" dirty="0" err="1" smtClean="0"/>
              <a:t>дневный</a:t>
            </a:r>
            <a:r>
              <a:rPr lang="ru-RU" sz="2000" b="1" dirty="0" smtClean="0"/>
              <a:t> семинар-тренинг </a:t>
            </a:r>
            <a:r>
              <a:rPr lang="ru-RU" sz="2000" dirty="0"/>
              <a:t>для </a:t>
            </a:r>
            <a:r>
              <a:rPr lang="ru-RU" sz="2000" dirty="0" smtClean="0"/>
              <a:t>НКО</a:t>
            </a:r>
            <a:r>
              <a:rPr lang="en-US" sz="2000" dirty="0" smtClean="0"/>
              <a:t> </a:t>
            </a:r>
            <a:r>
              <a:rPr lang="ru-RU" sz="2000" dirty="0" smtClean="0"/>
              <a:t>Южного </a:t>
            </a:r>
            <a:r>
              <a:rPr lang="ru-RU" sz="2000" dirty="0"/>
              <a:t>ФО в </a:t>
            </a:r>
            <a:r>
              <a:rPr lang="ru-RU" sz="2000" b="1" dirty="0" smtClean="0"/>
              <a:t>Севастополе</a:t>
            </a:r>
            <a:r>
              <a:rPr lang="ru-RU" sz="2000" dirty="0" smtClean="0"/>
              <a:t> «</a:t>
            </a:r>
            <a:r>
              <a:rPr lang="ru-RU" sz="2000" dirty="0"/>
              <a:t>Профессиональный стресс </a:t>
            </a:r>
            <a:r>
              <a:rPr lang="ru-RU" sz="2000" dirty="0" smtClean="0"/>
              <a:t>и</a:t>
            </a:r>
            <a:r>
              <a:rPr lang="en-US" sz="2000" dirty="0" smtClean="0"/>
              <a:t> </a:t>
            </a:r>
            <a:r>
              <a:rPr lang="ru-RU" sz="2000" dirty="0" smtClean="0"/>
              <a:t>его </a:t>
            </a:r>
            <a:r>
              <a:rPr lang="ru-RU" sz="2000" dirty="0"/>
              <a:t>влияние на </a:t>
            </a:r>
            <a:r>
              <a:rPr lang="ru-RU" sz="2000" dirty="0" smtClean="0"/>
              <a:t>социального работника в реабилитационной </a:t>
            </a:r>
            <a:r>
              <a:rPr lang="ru-RU" sz="2000" dirty="0"/>
              <a:t>сфере»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37855" y="1300366"/>
            <a:ext cx="27451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06.11.2019</a:t>
            </a:r>
            <a:r>
              <a:rPr lang="ru-RU" dirty="0" smtClean="0">
                <a:latin typeface="TimesNRCyrMT"/>
              </a:rPr>
              <a:t> – 08.11.2019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38200" y="2967335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5-тидневный </a:t>
            </a:r>
            <a:r>
              <a:rPr lang="ru-RU" sz="2000" b="1" dirty="0" smtClean="0"/>
              <a:t>семинар-тренинг </a:t>
            </a:r>
            <a:r>
              <a:rPr lang="ru-RU" sz="2000" dirty="0" smtClean="0"/>
              <a:t>углубленного </a:t>
            </a:r>
            <a:r>
              <a:rPr lang="ru-RU" sz="2000" dirty="0"/>
              <a:t>уровня </a:t>
            </a:r>
            <a:r>
              <a:rPr lang="ru-RU" sz="2000" dirty="0" smtClean="0"/>
              <a:t>по</a:t>
            </a:r>
            <a:r>
              <a:rPr lang="en-US" sz="2000" dirty="0" smtClean="0"/>
              <a:t> </a:t>
            </a:r>
            <a:r>
              <a:rPr lang="ru-RU" sz="2000" dirty="0" smtClean="0"/>
              <a:t>работе </a:t>
            </a:r>
            <a:r>
              <a:rPr lang="ru-RU" sz="2000" dirty="0"/>
              <a:t>с наркозависимыми </a:t>
            </a:r>
            <a:r>
              <a:rPr lang="ru-RU" sz="2000" dirty="0" smtClean="0"/>
              <a:t>на базе </a:t>
            </a:r>
            <a:r>
              <a:rPr lang="ru-RU" sz="2000" dirty="0"/>
              <a:t>модельного </a:t>
            </a:r>
            <a:r>
              <a:rPr lang="ru-RU" sz="2000" dirty="0" smtClean="0"/>
              <a:t>ресурсного центра </a:t>
            </a:r>
            <a:r>
              <a:rPr lang="ru-RU" sz="2000" dirty="0"/>
              <a:t>(</a:t>
            </a:r>
            <a:r>
              <a:rPr lang="ru-RU" sz="2000" b="1" dirty="0" smtClean="0"/>
              <a:t>Свердловская область</a:t>
            </a:r>
            <a:r>
              <a:rPr lang="ru-RU" sz="2000" dirty="0"/>
              <a:t>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242354" y="3073045"/>
            <a:ext cx="27622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11.11.2019 – 15.11.2019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38200" y="4686130"/>
            <a:ext cx="64404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Обучающий </a:t>
            </a:r>
            <a:r>
              <a:rPr lang="ru-RU" sz="2000" b="1" dirty="0" smtClean="0"/>
              <a:t>3-дневный семинар-тренинг </a:t>
            </a:r>
            <a:r>
              <a:rPr lang="ru-RU" sz="2000" dirty="0"/>
              <a:t>для </a:t>
            </a:r>
            <a:r>
              <a:rPr lang="ru-RU" sz="2000" dirty="0" smtClean="0"/>
              <a:t>НКО Уральского </a:t>
            </a:r>
            <a:r>
              <a:rPr lang="ru-RU" sz="2000" dirty="0"/>
              <a:t>ФО </a:t>
            </a:r>
            <a:r>
              <a:rPr lang="ru-RU" sz="2000" dirty="0" smtClean="0"/>
              <a:t>в </a:t>
            </a:r>
            <a:r>
              <a:rPr lang="ru-RU" sz="2000" b="1" dirty="0" smtClean="0"/>
              <a:t>Екатеринбурге</a:t>
            </a:r>
            <a:r>
              <a:rPr lang="ru-RU" sz="2000" dirty="0" smtClean="0"/>
              <a:t> «</a:t>
            </a:r>
            <a:r>
              <a:rPr lang="ru-RU" sz="2000" dirty="0"/>
              <a:t>Профилактика рецидива»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242354" y="4686130"/>
            <a:ext cx="27622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10.02.2020 – 12.02.2020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6054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2829"/>
            <a:ext cx="10515600" cy="1325563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ОБУЧЕНИЕ 2019 - 2020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38200" y="1753587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Обучающий </a:t>
            </a:r>
            <a:r>
              <a:rPr lang="ru-RU" sz="2000" b="1" dirty="0" smtClean="0"/>
              <a:t>3-дневный семинар-тренинг </a:t>
            </a:r>
            <a:r>
              <a:rPr lang="ru-RU" sz="2000" dirty="0"/>
              <a:t>для </a:t>
            </a:r>
            <a:r>
              <a:rPr lang="ru-RU" sz="2000" dirty="0" smtClean="0"/>
              <a:t>НКО Южного </a:t>
            </a:r>
            <a:r>
              <a:rPr lang="ru-RU" sz="2000" dirty="0"/>
              <a:t>ФО в </a:t>
            </a:r>
            <a:r>
              <a:rPr lang="ru-RU" sz="2000" b="1" dirty="0" smtClean="0"/>
              <a:t>Ростове-на-Дону</a:t>
            </a:r>
            <a:r>
              <a:rPr lang="ru-RU" sz="2000" dirty="0" smtClean="0"/>
              <a:t> </a:t>
            </a:r>
            <a:r>
              <a:rPr lang="ru-RU" sz="2000" dirty="0"/>
              <a:t>«</a:t>
            </a:r>
            <a:r>
              <a:rPr lang="ru-RU" sz="2000" dirty="0" smtClean="0"/>
              <a:t>Мотивационная работа </a:t>
            </a:r>
            <a:r>
              <a:rPr lang="ru-RU" sz="2000" dirty="0"/>
              <a:t>с </a:t>
            </a:r>
            <a:r>
              <a:rPr lang="ru-RU" sz="2000" dirty="0" err="1"/>
              <a:t>алко</a:t>
            </a:r>
            <a:r>
              <a:rPr lang="ru-RU" sz="2000" dirty="0"/>
              <a:t>- </a:t>
            </a:r>
            <a:r>
              <a:rPr lang="ru-RU" sz="2000" dirty="0" smtClean="0"/>
              <a:t>и наркозависимыми </a:t>
            </a:r>
            <a:r>
              <a:rPr lang="ru-RU" sz="2000" dirty="0"/>
              <a:t>людьми»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242353" y="1608392"/>
            <a:ext cx="27622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14.04.2020 – 16.04.2020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38200" y="2914445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Обучающий </a:t>
            </a:r>
            <a:r>
              <a:rPr lang="ru-RU" sz="2000" b="1" dirty="0" smtClean="0"/>
              <a:t>3-дневный семинар-тренинг </a:t>
            </a:r>
            <a:r>
              <a:rPr lang="ru-RU" sz="2000" dirty="0"/>
              <a:t>для </a:t>
            </a:r>
            <a:r>
              <a:rPr lang="ru-RU" sz="2000" dirty="0" smtClean="0"/>
              <a:t>НКО Северо-Западного </a:t>
            </a:r>
            <a:r>
              <a:rPr lang="ru-RU" sz="2000" dirty="0"/>
              <a:t>ФО </a:t>
            </a:r>
            <a:r>
              <a:rPr lang="ru-RU" sz="2000" dirty="0" smtClean="0"/>
              <a:t>в </a:t>
            </a:r>
            <a:r>
              <a:rPr lang="ru-RU" sz="2000" b="1" dirty="0"/>
              <a:t>Калининграде</a:t>
            </a:r>
            <a:r>
              <a:rPr lang="ru-RU" sz="2000" dirty="0"/>
              <a:t> «Работа </a:t>
            </a:r>
            <a:r>
              <a:rPr lang="ru-RU" sz="2000" dirty="0" smtClean="0"/>
              <a:t>с сопротивлением</a:t>
            </a:r>
            <a:r>
              <a:rPr lang="ru-RU" sz="2000" dirty="0"/>
              <a:t>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239210" y="2775387"/>
            <a:ext cx="27622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23.06.2020 – 25.06.2020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38200" y="4034861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3-дневный </a:t>
            </a:r>
            <a:r>
              <a:rPr lang="ru-RU" sz="2000" b="1" dirty="0" smtClean="0"/>
              <a:t>семинар-тренинг </a:t>
            </a:r>
            <a:r>
              <a:rPr lang="ru-RU" sz="2000" dirty="0" smtClean="0"/>
              <a:t>для </a:t>
            </a:r>
            <a:r>
              <a:rPr lang="ru-RU" sz="2000" dirty="0"/>
              <a:t>НКО Сибирского ФО </a:t>
            </a:r>
            <a:r>
              <a:rPr lang="ru-RU" sz="2000" dirty="0" smtClean="0"/>
              <a:t>в </a:t>
            </a:r>
            <a:r>
              <a:rPr lang="ru-RU" sz="2000" b="1" dirty="0" smtClean="0"/>
              <a:t>Кемерово</a:t>
            </a:r>
            <a:r>
              <a:rPr lang="ru-RU" sz="2000" dirty="0"/>
              <a:t>, «</a:t>
            </a:r>
            <a:r>
              <a:rPr lang="ru-RU" sz="2000" dirty="0" smtClean="0"/>
              <a:t>Программа социальной  реабилитации</a:t>
            </a:r>
            <a:r>
              <a:rPr lang="ru-RU" sz="2000" dirty="0"/>
              <a:t>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239210" y="3930108"/>
            <a:ext cx="25026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08.09.2020 – 10.09.20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39638" y="5155277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3-дневный </a:t>
            </a:r>
            <a:r>
              <a:rPr lang="ru-RU" sz="2000" b="1" dirty="0" smtClean="0"/>
              <a:t>семинар-тренинг </a:t>
            </a:r>
            <a:r>
              <a:rPr lang="ru-RU" sz="2000" dirty="0" smtClean="0"/>
              <a:t>для </a:t>
            </a:r>
            <a:r>
              <a:rPr lang="ru-RU" sz="2000" dirty="0"/>
              <a:t>НКО Центрального ФО </a:t>
            </a:r>
            <a:r>
              <a:rPr lang="ru-RU" sz="2000" dirty="0" smtClean="0"/>
              <a:t>в </a:t>
            </a:r>
            <a:r>
              <a:rPr lang="ru-RU" sz="2000" b="1" dirty="0" smtClean="0"/>
              <a:t>Воронеже</a:t>
            </a:r>
            <a:r>
              <a:rPr lang="ru-RU" sz="2000" dirty="0" smtClean="0"/>
              <a:t> </a:t>
            </a:r>
            <a:r>
              <a:rPr lang="ru-RU" sz="2000" dirty="0"/>
              <a:t>«</a:t>
            </a:r>
            <a:r>
              <a:rPr lang="ru-RU" sz="2000" dirty="0" smtClean="0"/>
              <a:t>Этика консультанта»</a:t>
            </a:r>
            <a:endParaRPr lang="ru-RU" sz="2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239210" y="5050524"/>
            <a:ext cx="27126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09.11.2020 </a:t>
            </a:r>
            <a:r>
              <a:rPr lang="ru-RU" sz="2000" dirty="0" smtClean="0"/>
              <a:t>- 11.11.2020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86532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544081" y="5150301"/>
            <a:ext cx="4099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BF132B"/>
                </a:solidFill>
              </a:rPr>
              <a:t>www.protivnarko.ru</a:t>
            </a:r>
            <a:endParaRPr lang="ru-RU" sz="3600" b="1" dirty="0">
              <a:solidFill>
                <a:srgbClr val="BF132B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7176" y="242624"/>
            <a:ext cx="1273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КОНТАКТЫ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504060" y="427290"/>
            <a:ext cx="9402238" cy="0"/>
          </a:xfrm>
          <a:prstGeom prst="line">
            <a:avLst/>
          </a:prstGeom>
          <a:ln w="12700">
            <a:solidFill>
              <a:srgbClr val="2E4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544081" y="813679"/>
            <a:ext cx="6096000" cy="29546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Лазарев Алексей Владиславович,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руководитель направления помощи наркозависимым</a:t>
            </a:r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sz="28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Тел: +7 (968) 712-2626</a:t>
            </a:r>
          </a:p>
          <a:p>
            <a:r>
              <a:rPr lang="en-US" sz="2800" b="1" dirty="0">
                <a:solidFill>
                  <a:srgbClr val="002060"/>
                </a:solidFill>
              </a:rPr>
              <a:t>E-mail: </a:t>
            </a:r>
            <a:r>
              <a:rPr lang="en-US" sz="2800" b="1" dirty="0" smtClean="0">
                <a:solidFill>
                  <a:srgbClr val="002060"/>
                </a:solidFill>
              </a:rPr>
              <a:t>ccfoda@mail.ru</a:t>
            </a:r>
            <a:endParaRPr lang="en-US" sz="2800" b="1" dirty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83331" y="2477649"/>
            <a:ext cx="32089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4472C4"/>
                </a:solidFill>
              </a:rPr>
              <a:t>8 (968) 712 3030</a:t>
            </a:r>
            <a:br>
              <a:rPr lang="ru-RU" sz="2800" b="1" dirty="0" smtClean="0">
                <a:solidFill>
                  <a:srgbClr val="4472C4"/>
                </a:solidFill>
              </a:rPr>
            </a:br>
            <a:r>
              <a:rPr lang="ru-RU" sz="2800" b="1" dirty="0" smtClean="0">
                <a:solidFill>
                  <a:srgbClr val="4472C4"/>
                </a:solidFill>
              </a:rPr>
              <a:t>8 (800) 600 1693</a:t>
            </a:r>
            <a:endParaRPr lang="ru-RU" sz="28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382" y="2520822"/>
            <a:ext cx="1319960" cy="85818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604" y="1"/>
            <a:ext cx="891396" cy="89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872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816</Words>
  <Application>Microsoft Office PowerPoint</Application>
  <PresentationFormat>Широкоэкранный</PresentationFormat>
  <Paragraphs>245</Paragraphs>
  <Slides>20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TimesNRCyrMT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МЕДИАТЕКА</vt:lpstr>
      <vt:lpstr>Презентация PowerPoint</vt:lpstr>
      <vt:lpstr>Презентация PowerPoint</vt:lpstr>
      <vt:lpstr>Презентация PowerPoint</vt:lpstr>
      <vt:lpstr>ОБУЧЕНИЕ 2019 - 2020</vt:lpstr>
      <vt:lpstr>ОБУЧЕНИЕ 2019 - 2020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 Lazarev</dc:creator>
  <cp:lastModifiedBy>Alex Lazarev</cp:lastModifiedBy>
  <cp:revision>25</cp:revision>
  <dcterms:created xsi:type="dcterms:W3CDTF">2019-05-20T13:46:09Z</dcterms:created>
  <dcterms:modified xsi:type="dcterms:W3CDTF">2020-01-20T08:05:33Z</dcterms:modified>
</cp:coreProperties>
</file>