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309" r:id="rId3"/>
    <p:sldId id="310" r:id="rId4"/>
    <p:sldId id="316" r:id="rId5"/>
    <p:sldId id="312" r:id="rId6"/>
    <p:sldId id="313" r:id="rId7"/>
    <p:sldId id="314" r:id="rId8"/>
    <p:sldId id="315" r:id="rId9"/>
    <p:sldId id="317" r:id="rId10"/>
    <p:sldId id="319" r:id="rId11"/>
    <p:sldId id="320" r:id="rId12"/>
    <p:sldId id="321" r:id="rId13"/>
    <p:sldId id="318" r:id="rId14"/>
    <p:sldId id="302" r:id="rId15"/>
    <p:sldId id="30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1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65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30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4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39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10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2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55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9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2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956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37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43115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832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5036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518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671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576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1755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994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2981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7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5948-78FB-4856-BE63-437CF1974A4E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D1079-00AB-413F-A91D-B4A8D83D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37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02276D-9E52-4009-B9DF-51BFE7859068}" type="datetimeFigureOut">
              <a:rPr lang="ru-RU" smtClean="0">
                <a:solidFill>
                  <a:srgbClr val="FEFAC9"/>
                </a:solidFill>
              </a:rPr>
              <a:pPr/>
              <a:t>16.01.2020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A215CAF-A432-4974-A310-DD424BC57294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2462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89732"/>
            <a:ext cx="9144000" cy="7047732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Этапы оказания медико-социальной </a:t>
            </a:r>
            <a:r>
              <a:rPr lang="ru-RU" sz="3600" b="1" dirty="0"/>
              <a:t>помощи пожилым людям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2636912"/>
            <a:ext cx="2952328" cy="27398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Диагностика</a:t>
            </a:r>
          </a:p>
          <a:p>
            <a:pPr algn="ctr"/>
            <a:r>
              <a:rPr lang="ru-RU" sz="2800" dirty="0" smtClean="0"/>
              <a:t>нарушенных функций и категорий </a:t>
            </a:r>
            <a:r>
              <a:rPr lang="ru-RU" sz="2800" dirty="0" err="1" smtClean="0"/>
              <a:t>жизнедеятель-ности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91880" y="2702561"/>
            <a:ext cx="2750468" cy="27122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Планирование - что, как, какими силами и средствами можно исправить или скомпенсировать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57875" y="3064001"/>
            <a:ext cx="2202777" cy="1445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Наши действия</a:t>
            </a:r>
          </a:p>
          <a:p>
            <a:pPr algn="ctr"/>
            <a:endParaRPr lang="ru-RU" sz="2800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2884758" y="3748544"/>
            <a:ext cx="43204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180977" y="3749364"/>
            <a:ext cx="43204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818265" y="4509121"/>
            <a:ext cx="162927" cy="291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48264" y="4941168"/>
            <a:ext cx="1881067" cy="1379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Анализ</a:t>
            </a:r>
          </a:p>
          <a:p>
            <a:pPr algn="ctr"/>
            <a:r>
              <a:rPr lang="ru-RU" sz="2400" dirty="0" smtClean="0"/>
              <a:t>результатов</a:t>
            </a:r>
          </a:p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4897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Медико-социальные </a:t>
            </a:r>
            <a:br>
              <a:rPr lang="ru-RU" dirty="0" smtClean="0"/>
            </a:br>
            <a:r>
              <a:rPr lang="ru-RU" dirty="0" smtClean="0"/>
              <a:t>последствия старения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>
                <a:uFill>
                  <a:solidFill>
                    <a:srgbClr val="FF0000"/>
                  </a:solidFill>
                </a:uFill>
              </a:rPr>
              <a:t>изменения социального статуса;</a:t>
            </a:r>
          </a:p>
          <a:p>
            <a:r>
              <a:rPr lang="ru-RU" b="1" dirty="0" smtClean="0">
                <a:uFill>
                  <a:solidFill>
                    <a:srgbClr val="FF0000"/>
                  </a:solidFill>
                </a:uFill>
              </a:rPr>
              <a:t>затруднения в повседневной жизнедеятельности; </a:t>
            </a:r>
          </a:p>
          <a:p>
            <a:r>
              <a:rPr lang="ru-RU" b="1" dirty="0">
                <a:uFill>
                  <a:solidFill>
                    <a:srgbClr val="FF0000"/>
                  </a:solidFill>
                </a:uFill>
              </a:rPr>
              <a:t>нарушения адекватного реагирования на происходящее;</a:t>
            </a:r>
          </a:p>
          <a:p>
            <a:r>
              <a:rPr lang="ru-RU" b="1" dirty="0">
                <a:uFill>
                  <a:solidFill>
                    <a:srgbClr val="FF0000"/>
                  </a:solidFill>
                </a:uFill>
              </a:rPr>
              <a:t>угрозы безопасности;</a:t>
            </a:r>
          </a:p>
          <a:p>
            <a:r>
              <a:rPr lang="ru-RU" b="1" dirty="0"/>
              <a:t>появление заболеваний и телесных страданий;</a:t>
            </a:r>
          </a:p>
          <a:p>
            <a:r>
              <a:rPr lang="ru-RU" b="1" dirty="0" smtClean="0"/>
              <a:t>перемещение в тоталитарные учреждения.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5455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тарики\Рисунки и фотографии\IMG_20200116_1707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714568"/>
            <a:ext cx="4464495" cy="595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Старики\Рисунки и фотографии\IMG_20200116_1707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39919" y="1493408"/>
            <a:ext cx="585665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76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100" dirty="0"/>
              <a:t>Умеренно выраженные нарушения функций стареющего организма, приводящие к умеренно выраженным нарушениям повседневной жизнедеятельности. Незначительная зависимость от посторонней помощи. Психические функции сохранены в достаточной степени для адекватного поведения и общения. Периодическая помощь.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599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4800" dirty="0"/>
              <a:t>Повседневная жизнедеятельность нарушена в такой степени, что подопечный нуждается в постоянной помощи (еженедельной, ежедневной), но это помощь не занимает много времени (покормить, сменить памперс, принести еду, убраться в помещении, постирать). Психические функции сохранены в достаточной степени для адекватного поведения и общения. Имеются некоторые изменения психических функций, но они поддаются коррекции.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44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r>
              <a:rPr lang="ru-RU" sz="4400" dirty="0" smtClean="0"/>
              <a:t>Подопечный </a:t>
            </a:r>
            <a:r>
              <a:rPr lang="ru-RU" sz="4400" dirty="0"/>
              <a:t>целиком зависит от посторонней помощи и требует постоянного наблюдения и квалифицированной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17237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sz="4400" dirty="0"/>
              <a:t>Любой из предыдущих вариантов + психическое заболевание. </a:t>
            </a: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При </a:t>
            </a:r>
            <a:r>
              <a:rPr lang="ru-RU" sz="4400" dirty="0"/>
              <a:t>обнаружении неадекватного поведения, выраженных странностей, отсутствие памяти, невозможности наладить контакт необходимо сообщить об этом родственникам и/или в лечебное учреждение по месту жительства подопечного. Уход и помощь пожилым людям с проявлениями старческого слабоумия, других психических заболеваний требует привлечения специализированной сестринской и врачебной помощи, а также специальных знаний и умений.</a:t>
            </a:r>
          </a:p>
        </p:txBody>
      </p:sp>
    </p:spTree>
    <p:extLst>
      <p:ext uri="{BB962C8B-B14F-4D97-AF65-F5344CB8AC3E}">
        <p14:creationId xmlns:p14="http://schemas.microsoft.com/office/powerpoint/2010/main" val="74770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Шкала </a:t>
            </a:r>
            <a:r>
              <a:rPr lang="ru-RU" sz="3600" dirty="0" err="1" smtClean="0"/>
              <a:t>Бартел</a:t>
            </a:r>
            <a:endParaRPr lang="ru-RU" sz="3600" dirty="0" smtClean="0"/>
          </a:p>
          <a:p>
            <a:pPr marL="0" indent="0">
              <a:buNone/>
            </a:pPr>
            <a:r>
              <a:rPr lang="ru-RU" sz="2800" b="1" dirty="0" smtClean="0"/>
              <a:t>Прием пищи</a:t>
            </a:r>
          </a:p>
          <a:p>
            <a:pPr marL="0" indent="0">
              <a:buNone/>
            </a:pPr>
            <a:r>
              <a:rPr lang="ru-RU" sz="2800" b="1" dirty="0" smtClean="0"/>
              <a:t>Персональный туалет (</a:t>
            </a:r>
            <a:r>
              <a:rPr lang="ru-RU" sz="1800" b="1" dirty="0" smtClean="0"/>
              <a:t>умывание лица, причесывание, чистка зубов, бритье)</a:t>
            </a:r>
          </a:p>
          <a:p>
            <a:pPr marL="0" indent="0">
              <a:buNone/>
            </a:pPr>
            <a:r>
              <a:rPr lang="ru-RU" sz="2800" b="1" dirty="0" smtClean="0"/>
              <a:t>Одевание</a:t>
            </a:r>
          </a:p>
          <a:p>
            <a:pPr marL="0" indent="0">
              <a:buNone/>
            </a:pPr>
            <a:r>
              <a:rPr lang="ru-RU" sz="2800" b="1" dirty="0" smtClean="0"/>
              <a:t>Прием ванны</a:t>
            </a:r>
          </a:p>
          <a:p>
            <a:pPr marL="0" indent="0">
              <a:buNone/>
            </a:pPr>
            <a:r>
              <a:rPr lang="ru-RU" sz="2800" b="1" dirty="0" smtClean="0"/>
              <a:t>Контроль тазовых функций (</a:t>
            </a:r>
            <a:r>
              <a:rPr lang="ru-RU" sz="1800" b="1" dirty="0" smtClean="0"/>
              <a:t>мочеиспускание, дефекация</a:t>
            </a:r>
            <a:r>
              <a:rPr lang="ru-RU" sz="2800" b="1" dirty="0" smtClean="0"/>
              <a:t>)</a:t>
            </a:r>
          </a:p>
          <a:p>
            <a:pPr marL="0" indent="0">
              <a:buNone/>
            </a:pPr>
            <a:r>
              <a:rPr lang="ru-RU" sz="2800" b="1" dirty="0" smtClean="0"/>
              <a:t>Посещение туалета</a:t>
            </a:r>
          </a:p>
          <a:p>
            <a:pPr marL="0" indent="0">
              <a:buNone/>
            </a:pPr>
            <a:r>
              <a:rPr lang="ru-RU" sz="2800" b="1" dirty="0" smtClean="0"/>
              <a:t>Вставание с постели</a:t>
            </a:r>
          </a:p>
          <a:p>
            <a:pPr marL="0" indent="0">
              <a:buNone/>
            </a:pPr>
            <a:r>
              <a:rPr lang="ru-RU" sz="2800" b="1" dirty="0" smtClean="0"/>
              <a:t>Передвижение </a:t>
            </a:r>
          </a:p>
          <a:p>
            <a:pPr marL="0" indent="0">
              <a:buNone/>
            </a:pPr>
            <a:r>
              <a:rPr lang="ru-RU" sz="2800" b="1" dirty="0" smtClean="0"/>
              <a:t>Подъем по лестнице</a:t>
            </a:r>
            <a:endParaRPr lang="ru-RU" sz="2800" b="1" dirty="0" smtClean="0"/>
          </a:p>
          <a:p>
            <a:pPr marL="0" indent="0">
              <a:buNone/>
            </a:pP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39194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Старики\Рисунки и фотографии\Photos\IMG_20200116_2014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55"/>
            <a:ext cx="5112568" cy="681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14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F:\Старики\Рисунки и фотографии\Photos\IMG_20200116_2015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5184576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331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Старики\Рисунки и фотографии\IMG_20200116_215831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-54768"/>
            <a:ext cx="5184576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83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dirty="0"/>
          </a:p>
        </p:txBody>
      </p:sp>
      <p:pic>
        <p:nvPicPr>
          <p:cNvPr id="2050" name="Picture 2" descr="C:\Users\AlexandrF\Desktop\IMG_20200116_1709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21" y="260648"/>
            <a:ext cx="4553998" cy="607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lexandrF\Desktop\IMG_20200116_1708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4552042" cy="609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71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              </a:t>
            </a:r>
            <a:r>
              <a:rPr lang="ru-RU" sz="49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4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81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18434" name="Picture 2" descr="F:\Старики\Рисунки и фотографии\мои контакт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24935" cy="5760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45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4665</TotalTime>
  <Words>274</Words>
  <Application>Microsoft Office PowerPoint</Application>
  <PresentationFormat>Экран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1_Бумажная</vt:lpstr>
      <vt:lpstr>Презентация PowerPoint</vt:lpstr>
      <vt:lpstr>Медико-социальные  последствия старения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Спасибо за внимание!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 Flint</dc:creator>
  <cp:lastModifiedBy>Alexandr Flint</cp:lastModifiedBy>
  <cp:revision>80</cp:revision>
  <dcterms:created xsi:type="dcterms:W3CDTF">2019-11-27T21:04:50Z</dcterms:created>
  <dcterms:modified xsi:type="dcterms:W3CDTF">2020-01-16T23:12:49Z</dcterms:modified>
</cp:coreProperties>
</file>