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sldIdLst>
    <p:sldId id="256" r:id="rId7"/>
    <p:sldId id="260" r:id="rId8"/>
    <p:sldId id="257" r:id="rId9"/>
    <p:sldId id="267" r:id="rId10"/>
    <p:sldId id="308" r:id="rId11"/>
    <p:sldId id="268" r:id="rId12"/>
    <p:sldId id="272" r:id="rId13"/>
    <p:sldId id="306" r:id="rId14"/>
    <p:sldId id="282" r:id="rId15"/>
    <p:sldId id="283" r:id="rId16"/>
    <p:sldId id="288" r:id="rId17"/>
    <p:sldId id="289" r:id="rId18"/>
    <p:sldId id="290" r:id="rId19"/>
    <p:sldId id="291" r:id="rId20"/>
    <p:sldId id="292" r:id="rId21"/>
    <p:sldId id="281" r:id="rId22"/>
    <p:sldId id="284" r:id="rId23"/>
    <p:sldId id="285" r:id="rId24"/>
    <p:sldId id="286" r:id="rId25"/>
    <p:sldId id="287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4" r:id="rId35"/>
    <p:sldId id="305" r:id="rId36"/>
    <p:sldId id="307" r:id="rId37"/>
    <p:sldId id="271" r:id="rId38"/>
    <p:sldId id="302" r:id="rId39"/>
    <p:sldId id="303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65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30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39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10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2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9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2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956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209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51663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535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07835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139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67955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34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6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28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62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735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379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43115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832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03633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518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6717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76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755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94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98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73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2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437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4951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204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280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0264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952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4689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7273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6454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276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0524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3670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165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2451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0027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839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553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29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492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8726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011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769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155156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1137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901647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6750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367082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820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830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813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40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9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5948-78FB-4856-BE63-437CF1974A4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37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15060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2462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95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66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19.12.2019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271577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</a:rPr>
              <a:t>Старение </a:t>
            </a:r>
            <a:r>
              <a:rPr lang="ru-RU" sz="4000" b="1" dirty="0" smtClean="0">
                <a:solidFill>
                  <a:schemeClr val="tx1"/>
                </a:solidFill>
              </a:rPr>
              <a:t>как </a:t>
            </a:r>
            <a:r>
              <a:rPr lang="ru-RU" sz="4000" b="1" dirty="0">
                <a:solidFill>
                  <a:schemeClr val="tx1"/>
                </a:solidFill>
              </a:rPr>
              <a:t>биологический процесс </a:t>
            </a:r>
            <a:endParaRPr lang="ru-RU" sz="4000" b="1" dirty="0" smtClean="0">
              <a:solidFill>
                <a:schemeClr val="tx1"/>
              </a:solidFill>
            </a:endParaRPr>
          </a:p>
          <a:p>
            <a:r>
              <a:rPr lang="ru-RU" sz="4000" b="1" dirty="0" smtClean="0">
                <a:solidFill>
                  <a:schemeClr val="tx1"/>
                </a:solidFill>
              </a:rPr>
              <a:t>и </a:t>
            </a:r>
            <a:r>
              <a:rPr lang="ru-RU" sz="4000" b="1" dirty="0">
                <a:solidFill>
                  <a:schemeClr val="tx1"/>
                </a:solidFill>
              </a:rPr>
              <a:t>социальное явление</a:t>
            </a:r>
          </a:p>
        </p:txBody>
      </p:sp>
      <p:pic>
        <p:nvPicPr>
          <p:cNvPr id="1026" name="Picture 2" descr="F:\Старики\Рисунки и фотографии\старый и малый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766440" cy="3243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73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       </a:t>
            </a:r>
            <a:r>
              <a:rPr lang="ru-RU" sz="6000" b="1" dirty="0" smtClean="0"/>
              <a:t>Старение</a:t>
            </a:r>
            <a:endParaRPr lang="ru-RU" sz="60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022" y="836712"/>
            <a:ext cx="2952818" cy="216024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Процесс </a:t>
            </a:r>
            <a:r>
              <a:rPr lang="ru-RU" sz="2800" b="1" dirty="0" smtClean="0"/>
              <a:t>изменения </a:t>
            </a:r>
            <a:r>
              <a:rPr lang="ru-RU" sz="2800" b="1" dirty="0"/>
              <a:t>организма человека во времени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58970" y="3109117"/>
            <a:ext cx="2520280" cy="115212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Разрушение тела</a:t>
            </a:r>
            <a:endParaRPr lang="ru-RU" sz="28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71700" y="4919397"/>
            <a:ext cx="2520280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Нарушение функций организма</a:t>
            </a:r>
            <a:endParaRPr lang="ru-RU" sz="28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18056" y="2276872"/>
            <a:ext cx="3759046" cy="445082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b="1" dirty="0" smtClean="0"/>
              <a:t>нарушение нормальной жизнедеятельности</a:t>
            </a:r>
            <a:r>
              <a:rPr lang="ru-RU" sz="2600" b="1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/>
              <a:t>ущербность и уязвимость в социуме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/>
              <a:t>заболевания;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/>
              <a:t>старость;</a:t>
            </a:r>
            <a:endParaRPr lang="ru-RU" sz="2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/>
              <a:t>смерть.</a:t>
            </a:r>
          </a:p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521689" y="30813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196846" y="43927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465671" y="5431089"/>
            <a:ext cx="75238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56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/>
              <a:t>Старение – это процесс</a:t>
            </a:r>
            <a:r>
              <a:rPr lang="ru-RU" sz="4800" b="1" dirty="0" smtClean="0"/>
              <a:t>:</a:t>
            </a:r>
          </a:p>
          <a:p>
            <a:pPr marL="0" indent="0" algn="ctr">
              <a:buNone/>
            </a:pPr>
            <a:endParaRPr lang="ru-RU" sz="2000" b="1" dirty="0" smtClean="0"/>
          </a:p>
          <a:p>
            <a:r>
              <a:rPr lang="ru-RU" dirty="0" smtClean="0"/>
              <a:t>растянутый о времени и заканчивающийся старостью и смертью;</a:t>
            </a:r>
          </a:p>
          <a:p>
            <a:r>
              <a:rPr lang="ru-RU" dirty="0" smtClean="0"/>
              <a:t>индивидуальный;</a:t>
            </a:r>
          </a:p>
          <a:p>
            <a:r>
              <a:rPr lang="ru-RU" dirty="0" smtClean="0"/>
              <a:t>естественный и неизбежный;</a:t>
            </a:r>
          </a:p>
          <a:p>
            <a:r>
              <a:rPr lang="ru-RU" dirty="0" smtClean="0"/>
              <a:t>прогрессирующий;</a:t>
            </a:r>
          </a:p>
          <a:p>
            <a:r>
              <a:rPr lang="ru-RU" dirty="0" smtClean="0"/>
              <a:t>отчасти управляемый;</a:t>
            </a:r>
          </a:p>
          <a:p>
            <a:r>
              <a:rPr lang="ru-RU" dirty="0" smtClean="0"/>
              <a:t>сопровождающийся негативными последствиями;</a:t>
            </a:r>
          </a:p>
          <a:p>
            <a:r>
              <a:rPr lang="ru-RU" dirty="0" smtClean="0"/>
              <a:t>заканчивающийся старостью и смертью.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041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b="1" dirty="0" smtClean="0"/>
              <a:t>Благополучная старость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жизнь и смерть дома;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последствия </a:t>
            </a:r>
            <a:r>
              <a:rPr lang="ru-RU" dirty="0"/>
              <a:t>старения имеются, но не ярко выражены и скомпенсированы;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сохранен привычный образ жизни;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нет </a:t>
            </a:r>
            <a:r>
              <a:rPr lang="ru-RU" dirty="0"/>
              <a:t>удручающих болезней и физических страданий;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организм </a:t>
            </a:r>
            <a:r>
              <a:rPr lang="ru-RU" dirty="0"/>
              <a:t>«слушается» и может выполнять волю «хозяина», т.е. сохранено самообслуживание</a:t>
            </a:r>
            <a:r>
              <a:rPr lang="ru-RU" dirty="0" smtClean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сохранены </a:t>
            </a:r>
            <a:r>
              <a:rPr lang="ru-RU" dirty="0"/>
              <a:t>психические функции;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есть </a:t>
            </a:r>
            <a:r>
              <a:rPr lang="ru-RU" dirty="0"/>
              <a:t>благожелательные близкие;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материальное</a:t>
            </a:r>
            <a:r>
              <a:rPr lang="ru-RU" dirty="0"/>
              <a:t>, хотя бы, относительное благополучие;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безопасная </a:t>
            </a:r>
            <a:r>
              <a:rPr lang="ru-RU" dirty="0"/>
              <a:t>среда обитания;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решены </a:t>
            </a:r>
            <a:r>
              <a:rPr lang="ru-RU" dirty="0"/>
              <a:t>бытовые и социальные вопросы.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3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8181528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F:\Старики\Рисунки и фотографии\images (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9" y="31705"/>
            <a:ext cx="3063828" cy="229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Старики\Рисунки и фотографии\images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037" y="52783"/>
            <a:ext cx="3017661" cy="226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Старики\Рисунки и фотографии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98" y="47702"/>
            <a:ext cx="3185493" cy="238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Старики\Рисунки и фотографии\IMG_44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593" y="2003425"/>
            <a:ext cx="6914408" cy="485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Старики\Рисунки и фотографии\images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" y="2766690"/>
            <a:ext cx="2376263" cy="165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Старики\Рисунки и фотографии\images (10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9" y="4797152"/>
            <a:ext cx="2389758" cy="162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31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148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Неблагополучная старость</a:t>
            </a:r>
          </a:p>
          <a:p>
            <a:endParaRPr lang="ru-RU" dirty="0" smtClean="0"/>
          </a:p>
          <a:p>
            <a:endParaRPr lang="ru-RU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одиночество;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болезни и их проявления: боль, другие физические страдания;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инвалидность;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бедность и материальное неблагополучие;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беспомощность;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депрессия;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негативные эмоции и переживания;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зависимость;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жизнь вне стен своего дома;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физическое и психическое насилие;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08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5200" b="1" dirty="0" smtClean="0"/>
              <a:t>Нарушение </a:t>
            </a:r>
            <a:r>
              <a:rPr lang="ru-RU" sz="5200" b="1" dirty="0"/>
              <a:t>функций </a:t>
            </a:r>
            <a:endParaRPr lang="ru-RU" sz="5200" b="1" dirty="0" smtClean="0"/>
          </a:p>
          <a:p>
            <a:pPr marL="0" indent="0" algn="ctr">
              <a:buNone/>
            </a:pPr>
            <a:r>
              <a:rPr lang="ru-RU" sz="5200" b="1" dirty="0" smtClean="0"/>
              <a:t>стареющего </a:t>
            </a:r>
            <a:r>
              <a:rPr lang="ru-RU" sz="5200" b="1" dirty="0"/>
              <a:t>организма</a:t>
            </a:r>
          </a:p>
          <a:p>
            <a:r>
              <a:rPr lang="ru-RU" dirty="0" smtClean="0"/>
              <a:t>нарушения психических функций (восприятия, внимания, памяти, мышления, интеллекта, эмоций, воли, сознания, поведения, психомоторных функций);</a:t>
            </a:r>
          </a:p>
          <a:p>
            <a:r>
              <a:rPr lang="ru-RU" dirty="0" smtClean="0"/>
              <a:t>нарушения языковых и речевых функций (нарушения устной и письменной, вербальной и невербальной речи, нарушения голосообразования и пр.);</a:t>
            </a:r>
          </a:p>
          <a:p>
            <a:r>
              <a:rPr lang="ru-RU" dirty="0" smtClean="0"/>
              <a:t>нарушения сенсорных функций (зрения, слуха, обоняния, осязания, тактильной, болевой, температурной и других видов чувствительности);</a:t>
            </a:r>
          </a:p>
          <a:p>
            <a:r>
              <a:rPr lang="ru-RU" dirty="0" smtClean="0"/>
              <a:t>нарушения статодинамических функций (двигательных функций головы, туловища, конечностей, статики, координации движений);</a:t>
            </a:r>
          </a:p>
          <a:p>
            <a:r>
              <a:rPr lang="ru-RU" dirty="0" smtClean="0"/>
              <a:t>нарушения функций кровообращения, дыхания, пищеварения, выделения, кроветворения, обмена веществ и энергии, внутренней секреции, иммунитета.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2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396044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Хрупкость – легко нарушается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целостность;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 восстанавливаются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повреждения;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Физиологические и психические процессы легко приходят в возбуждение и долго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угасают;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Нарушается способность адаптации к изменившимся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условиям.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Основные особенности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стареющего организма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Опорно-двигательный аппарат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765529"/>
              </p:ext>
            </p:extLst>
          </p:nvPr>
        </p:nvGraphicFramePr>
        <p:xfrm>
          <a:off x="251520" y="1524000"/>
          <a:ext cx="8640960" cy="514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3658"/>
                <a:gridCol w="45473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костной массы, уменьшение прочности костной ткани, патологические переломы</a:t>
                      </a:r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массаж,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гимнастика,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падений, в </a:t>
                      </a:r>
                      <a:r>
                        <a:rPr lang="ru-RU" dirty="0" err="1" smtClean="0"/>
                        <a:t>т.ч</a:t>
                      </a:r>
                      <a:r>
                        <a:rPr lang="ru-RU" dirty="0" smtClean="0"/>
                        <a:t>. с использованием технических средств,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диета,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анальгетики,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силовые упражнения,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психотерапия для побуждения к действиям,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психотерапия для лечения вторичной депрессии.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Истончение хрящевой ткани и болевой синдром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Тугоподвижность суставов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Ограничение подвижности из-за болевого синдрома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Потеря мышечной массы, потеря мышечной сила, повышенная утомляемость, снижение скорости ходьбы, низкий уровень физической активности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Депрессия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1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синдрома </a:t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старческой астении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435280" cy="50013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Старческая астения (англ. -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frailty)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клинический синдром, включающий в себя: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 потерю веса, в том числе на фоне саркопении,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2) доказанное динамометрически снижение силы кисти,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3) выраженную слабость и повышенную утомляемость,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4) снижение скорости передвижения,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5)значительное снижение физической активности. 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da-DK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Fried </a:t>
            </a: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L.P. et al., 2001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ru-RU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распространенность синдрома </a:t>
            </a:r>
            <a:r>
              <a:rPr lang="ru-RU" sz="2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старческой </a:t>
            </a:r>
            <a:r>
              <a:rPr lang="ru-RU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астении после 65 лет составляет около 45,0%.</a:t>
            </a:r>
          </a:p>
          <a:p>
            <a:pPr algn="r">
              <a:buNone/>
            </a:pPr>
            <a:endParaRPr lang="ru-RU" sz="2900" i="1" dirty="0" smtClean="0"/>
          </a:p>
          <a:p>
            <a:pPr algn="r">
              <a:buNone/>
            </a:pPr>
            <a:endParaRPr lang="ru-RU" sz="2900" i="1" dirty="0"/>
          </a:p>
          <a:p>
            <a:pPr algn="r">
              <a:buNone/>
            </a:pPr>
            <a:endParaRPr lang="ru-RU" sz="2900" i="1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74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получает информацию посредством шести основных органов чувств: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глаза (зрение),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уши (слух),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 (вкус),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 (обоняние)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 (осязание, ощущение боли, температуры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вестибулярный аппарат (чувство равновесия и положения в пространстве, ускорение, ощущение веса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внутренние рецепторы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Органы чувств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249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0276498"/>
              </p:ext>
            </p:extLst>
          </p:nvPr>
        </p:nvGraphicFramePr>
        <p:xfrm>
          <a:off x="251520" y="1524000"/>
          <a:ext cx="8712968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рефракции – старческая дальнозоркость.</a:t>
                      </a:r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регулярная (не реже 1 раза в год) проверка зрения,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проверка состояния стекол очков и обучение уходу за очками,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подсветка темных мест (подъезды, коридоры, прихожие), контрастные знаки (на ребрах ступеней, углах стен, пороги, углы дверных проемов и др.),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 smtClean="0"/>
                        <a:t>поручни, использование опор и др.,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при общении: всегда стойте к лицом к лицу; не прикрывайте ваше лицо и не находитесь в темноте; не стойте контражур.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аккомодации - способности глаза к рассматриванию предметов на разных расстояниях.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периферического зрения.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световой и </a:t>
                      </a:r>
                      <a:r>
                        <a:rPr lang="ru-RU" dirty="0" err="1" smtClean="0"/>
                        <a:t>темновой</a:t>
                      </a:r>
                      <a:r>
                        <a:rPr lang="ru-RU" dirty="0" smtClean="0"/>
                        <a:t> адаптации («куриная» слепота)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109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Зрение</a:t>
            </a:r>
            <a:r>
              <a:rPr lang="ru-RU" sz="4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18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881073"/>
              </p:ext>
            </p:extLst>
          </p:nvPr>
        </p:nvGraphicFramePr>
        <p:xfrm>
          <a:off x="539552" y="2132856"/>
          <a:ext cx="82296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Тугоухость 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проверка остроты слуха,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использование правил общения с тугоухим: говорите лицом к лицу, не прикрывайте ваше лицо и не находитесь в темноте, не говорите с полным ртом, говорите громко и четко, но не кричите, сведите к минимуму фоновый шум, выключая телевизор или радио,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коррекция тугоухости у специалиста.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Изменение характера и поведения слабослышащего.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Слух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231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121544"/>
              </p:ext>
            </p:extLst>
          </p:nvPr>
        </p:nvGraphicFramePr>
        <p:xfrm>
          <a:off x="457200" y="1524000"/>
          <a:ext cx="8229600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Ухудшение и/или извращение вкусовых ощущений, пища становится безвкусной, ухудшается аппетит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туалет полости рта,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использование пряностей при приготовлении пищи,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контроль качества пищи.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обоняния, появление невосприимчивости к запахам.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Вкус и обоняние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441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8259120"/>
              </p:ext>
            </p:extLst>
          </p:nvPr>
        </p:nvGraphicFramePr>
        <p:xfrm>
          <a:off x="467544" y="1700808"/>
          <a:ext cx="8208912" cy="427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3439"/>
                <a:gridCol w="4035473"/>
              </a:tblGrid>
              <a:tr h="4719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204676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правильного восприятия соприкасающихся с поверхностью тела предметов,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определение проблем,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«правильная» посуда,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«правильная» обувь,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контроль за температурой воды, особенно в ванной,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тактильное общение,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71956"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подошвенной чувствительности 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1956">
                <a:tc>
                  <a:txBody>
                    <a:bodyPr/>
                    <a:lstStyle/>
                    <a:p>
                      <a:r>
                        <a:rPr lang="ru-RU" dirty="0" smtClean="0"/>
                        <a:t>Тактильный голод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1956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правильного ощущения положения тела в пространстве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445624" cy="112474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Тактильная, болевая, температурная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проприоцептивная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глубокая) чувствительность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199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529675"/>
              </p:ext>
            </p:extLst>
          </p:nvPr>
        </p:nvGraphicFramePr>
        <p:xfrm>
          <a:off x="457200" y="1524000"/>
          <a:ext cx="8229600" cy="3689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81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Легко ранимая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осторожность, аккуратность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Сухость и истончение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увлажняющие и питательные кремы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Плохо заживает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интенсивное лечение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Быстро</a:t>
                      </a:r>
                      <a:r>
                        <a:rPr lang="ru-RU" baseline="0" dirty="0" smtClean="0"/>
                        <a:t> развиваются опрелости и пролежни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тщательный профилактический уход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Склонность к развитию онкологических заболеваний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периодические осмотры всей поверхности тела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ее придатки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466726"/>
              </p:ext>
            </p:extLst>
          </p:nvPr>
        </p:nvGraphicFramePr>
        <p:xfrm>
          <a:off x="467544" y="1556792"/>
          <a:ext cx="8229600" cy="476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81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Легко ранимая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осторожность, аккуратность, качество постельного белья</a:t>
                      </a:r>
                      <a:endParaRPr lang="ru-RU" sz="1600" dirty="0"/>
                    </a:p>
                  </a:txBody>
                  <a:tcPr/>
                </a:tc>
              </a:tr>
              <a:tr h="3792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Сухость и истончение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увлажняющие и питательные кремы</a:t>
                      </a:r>
                      <a:endParaRPr lang="ru-RU" sz="1600" dirty="0"/>
                    </a:p>
                  </a:txBody>
                  <a:tcPr/>
                </a:tc>
              </a:tr>
              <a:tr h="40147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Плохо заживает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интенсивное лечение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Быстро</a:t>
                      </a:r>
                      <a:r>
                        <a:rPr lang="ru-RU" sz="1600" baseline="0" dirty="0" smtClean="0"/>
                        <a:t> развиваются опрелости и пролежни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/>
                        <a:t>тщательный профилактический уход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/>
                        <a:t>технические средства для лежачих больных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Склонность к развитию онкологических заболеваний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периодические осмотры всей поверхности тела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Легко смещается по отношению к п/ж клетчатки с разрывом сосудов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правильное перемещение тела в кровати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Волосы редкие, ломкие, седые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регулярный уход за волосами, короткие стрижки, использование специальных шампуней, осторожное причесывание редкими гребнями.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50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002372"/>
              </p:ext>
            </p:extLst>
          </p:nvPr>
        </p:nvGraphicFramePr>
        <p:xfrm>
          <a:off x="395536" y="836712"/>
          <a:ext cx="8229600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20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52039"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Слабость сердечной мышцы</a:t>
                      </a:r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dirty="0" smtClean="0"/>
                        <a:t>«передышки», </a:t>
                      </a:r>
                    </a:p>
                    <a:p>
                      <a:r>
                        <a:rPr lang="ru-RU" dirty="0" smtClean="0"/>
                        <a:t>нельзя торопить, постепенность </a:t>
                      </a:r>
                    </a:p>
                    <a:p>
                      <a:r>
                        <a:rPr lang="ru-RU" dirty="0" smtClean="0"/>
                        <a:t>информирование,</a:t>
                      </a:r>
                    </a:p>
                    <a:p>
                      <a:r>
                        <a:rPr lang="ru-RU" dirty="0" smtClean="0"/>
                        <a:t>контроль за приемом препаратов</a:t>
                      </a:r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Неспособность сердца обеспечить интенсивную деятельность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Неспособность сердца обеспечить резкие перепады интенсивности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Повышение АД при физической работе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44127">
                <a:tc>
                  <a:txBody>
                    <a:bodyPr/>
                    <a:lstStyle/>
                    <a:p>
                      <a:r>
                        <a:rPr lang="ru-RU" dirty="0" smtClean="0"/>
                        <a:t>Резкие подъемы АД при внезапных ситуациях, испуге, стрессе, эмоциональном напряжении с риском развития инсульта, инфаркта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Щадящий подход, </a:t>
                      </a:r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Резкое падение АД при изменении положения тела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Постепенное (ступенчатое) изменение положения тела</a:t>
                      </a:r>
                      <a:endParaRPr lang="ru-RU" dirty="0"/>
                    </a:p>
                  </a:txBody>
                  <a:tcPr/>
                </a:tc>
              </a:tr>
              <a:tr h="1136064"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Слабость венозных клапанов, варикозное расширение вен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Мышцы ног – второе сердце. Двигательная активность, гимнастика, положение тела.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Кровеносная система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76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765159"/>
              </p:ext>
            </p:extLst>
          </p:nvPr>
        </p:nvGraphicFramePr>
        <p:xfrm>
          <a:off x="457200" y="1524000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объема вдыхаемого воздуха</a:t>
                      </a:r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«борьба» с постельным образом жизни,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 при вынужденном постельном режиме,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дыхательная гимнастика,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массаж,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приподнятый головной конец кровати,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частые проветривания,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частые прогулки на свежем воздухе,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</a:t>
                      </a:r>
                      <a:r>
                        <a:rPr lang="ru-RU" baseline="0" dirty="0" smtClean="0"/>
                        <a:t> дренажной функции бронхов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Плохая вентиляция легких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кашлевого рефлекса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газообмена с развитием гипоксии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Дыхательная система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66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160195"/>
              </p:ext>
            </p:extLst>
          </p:nvPr>
        </p:nvGraphicFramePr>
        <p:xfrm>
          <a:off x="457200" y="908723"/>
          <a:ext cx="8229600" cy="5040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149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Потеря аппетита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выявление</a:t>
                      </a:r>
                      <a:r>
                        <a:rPr lang="ru-RU" sz="1400" baseline="0" dirty="0" smtClean="0"/>
                        <a:t> причины</a:t>
                      </a:r>
                      <a:endParaRPr lang="ru-RU" sz="1400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Патологическая прожорливость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консультация психиатра</a:t>
                      </a:r>
                      <a:endParaRPr lang="ru-RU" sz="1400" dirty="0"/>
                    </a:p>
                  </a:txBody>
                  <a:tcPr/>
                </a:tc>
              </a:tr>
              <a:tr h="2981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Малое количество слюны, сухость полости рта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осмотр, туалет полости рта, </a:t>
                      </a:r>
                    </a:p>
                    <a:p>
                      <a:r>
                        <a:rPr lang="ru-RU" sz="1400" dirty="0" smtClean="0"/>
                        <a:t>лимонный сок</a:t>
                      </a:r>
                      <a:endParaRPr lang="ru-RU" sz="1400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Гнилостные процессы в полости рта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4616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Плохая механическая обработка пищи во рту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консультация протезиста, выбор методов кулинарной обработки</a:t>
                      </a:r>
                      <a:endParaRPr lang="ru-RU" sz="1400" dirty="0"/>
                    </a:p>
                  </a:txBody>
                  <a:tcPr/>
                </a:tc>
              </a:tr>
              <a:tr h="6298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Недостаток пищеварительных соков, нарушение работы пищеварительных желез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ферментотерапия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19011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Нарушенная эвакуация пищевого комка по кишечнику, запоры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стула,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подвижный образ жизни,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ежедневные прогулки,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гимнастика,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массаж передней брюшной стенки живота,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употребление достаточного количество жидкости, овощей и фруктов.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Пищеварительная система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63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056032"/>
              </p:ext>
            </p:extLst>
          </p:nvPr>
        </p:nvGraphicFramePr>
        <p:xfrm>
          <a:off x="457200" y="1524000"/>
          <a:ext cx="82296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суточного количества мочи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достаточный объем</a:t>
                      </a:r>
                      <a:r>
                        <a:rPr lang="ru-RU" baseline="0" dirty="0" smtClean="0"/>
                        <a:t> выпиваемой жидкости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Моча высокой концентрации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профилактика специфического запаха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Задержка лекарственных препаратов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контроль общего состояния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Утолщение стенки мочевого пузыря, уменьшение эластичности и емкости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создание удобных и комфортных условий для мочеиспускания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замыкательной функции сфинктеров мочевого пузыря 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Мочевыделительная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4050203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Основные психические функции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844701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643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Способность получать и преобразовывать  информацию из внешнего мира.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Восприятие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218" name="Picture 2" descr="F:\Старики\Рисунки и фотографии\человек под дожде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00987"/>
            <a:ext cx="5599456" cy="4044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295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Внимание</a:t>
            </a:r>
            <a:r>
              <a:rPr lang="ru-RU" sz="3600" dirty="0" smtClean="0">
                <a:solidFill>
                  <a:schemeClr val="bg1"/>
                </a:solidFill>
              </a:rPr>
              <a:t> - психофизиологический </a:t>
            </a:r>
            <a:r>
              <a:rPr lang="ru-RU" sz="3600" dirty="0">
                <a:solidFill>
                  <a:schemeClr val="bg1"/>
                </a:solidFill>
              </a:rPr>
              <a:t>процесс, который проявляется в сосредоточенности на чем-либо. </a:t>
            </a:r>
          </a:p>
        </p:txBody>
      </p:sp>
      <p:pic>
        <p:nvPicPr>
          <p:cNvPr id="5122" name="Picture 2" descr="F:\Старики\Рисунки и фотографии\Стрел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44029"/>
            <a:ext cx="4546361" cy="3200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752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Память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147" name="Picture 3" descr="F:\Старики\Рисунки и фотографии\книги на полках_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179251"/>
            <a:ext cx="5376879" cy="35766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411280"/>
            <a:ext cx="33123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</a:rPr>
              <a:t>Память </a:t>
            </a:r>
            <a:r>
              <a:rPr lang="ru-RU" sz="3200" dirty="0" smtClean="0">
                <a:solidFill>
                  <a:prstClr val="black"/>
                </a:solidFill>
              </a:rPr>
              <a:t>- это </a:t>
            </a:r>
            <a:r>
              <a:rPr lang="ru-RU" sz="3200" dirty="0">
                <a:solidFill>
                  <a:prstClr val="black"/>
                </a:solidFill>
              </a:rPr>
              <a:t>способность человека запоминать, сохранять, воспроизводить и забывать информацию собственного опыта.</a:t>
            </a:r>
          </a:p>
        </p:txBody>
      </p:sp>
    </p:spTree>
    <p:extLst>
      <p:ext uri="{BB962C8B-B14F-4D97-AF65-F5344CB8AC3E}">
        <p14:creationId xmlns:p14="http://schemas.microsoft.com/office/powerpoint/2010/main" val="2349477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</a:rPr>
              <a:t>Мышление</a:t>
            </a:r>
            <a:r>
              <a:rPr lang="ru-RU" sz="3600" dirty="0" smtClean="0">
                <a:solidFill>
                  <a:prstClr val="black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— процесс познавательной деятельности </a:t>
            </a:r>
            <a:r>
              <a:rPr lang="ru-RU" sz="3600" dirty="0" smtClean="0">
                <a:solidFill>
                  <a:prstClr val="black"/>
                </a:solidFill>
              </a:rPr>
              <a:t>человека, </a:t>
            </a:r>
            <a:r>
              <a:rPr lang="ru-RU" sz="3600" dirty="0">
                <a:solidFill>
                  <a:prstClr val="black"/>
                </a:solidFill>
              </a:rPr>
              <a:t>характеризующийся обобщенным и опосредствованным отражением действительности.</a:t>
            </a:r>
          </a:p>
        </p:txBody>
      </p:sp>
      <p:pic>
        <p:nvPicPr>
          <p:cNvPr id="10243" name="Picture 3" descr="F:\Старики\Рисунки и фотографии\шахматист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31" y="2996952"/>
            <a:ext cx="5397765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009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391480"/>
            <a:ext cx="8424936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Интеллект</a:t>
            </a:r>
            <a:r>
              <a:rPr lang="ru-RU" sz="2000" dirty="0" smtClean="0">
                <a:solidFill>
                  <a:schemeClr val="bg1"/>
                </a:solidFill>
              </a:rPr>
              <a:t> — </a:t>
            </a:r>
            <a:r>
              <a:rPr lang="ru-RU" sz="2000" dirty="0">
                <a:solidFill>
                  <a:schemeClr val="bg1"/>
                </a:solidFill>
              </a:rPr>
              <a:t>качество психики, состоящее из способности приспосабливаться к новым ситуациям, способности к обучению и запоминанию на основе опыта, пониманию и применению абстрактных концепций, и использованию своих знаний для управления окружающей человека </a:t>
            </a:r>
            <a:r>
              <a:rPr lang="ru-RU" sz="2000" dirty="0" smtClean="0">
                <a:solidFill>
                  <a:schemeClr val="bg1"/>
                </a:solidFill>
              </a:rPr>
              <a:t>средой. </a:t>
            </a:r>
            <a:r>
              <a:rPr lang="ru-RU" sz="2000" dirty="0">
                <a:solidFill>
                  <a:schemeClr val="bg1"/>
                </a:solidFill>
              </a:rPr>
              <a:t>Общая способность к познанию и решению проблем, которая объединяет все познавательные способности: ощущение, восприятие, память, представление, мышление, </a:t>
            </a:r>
            <a:r>
              <a:rPr lang="ru-RU" sz="2000" dirty="0" smtClean="0">
                <a:solidFill>
                  <a:schemeClr val="bg1"/>
                </a:solidFill>
              </a:rPr>
              <a:t>воображение, </a:t>
            </a:r>
            <a:r>
              <a:rPr lang="ru-RU" sz="2000" dirty="0">
                <a:solidFill>
                  <a:schemeClr val="bg1"/>
                </a:solidFill>
              </a:rPr>
              <a:t>а также внимание, волю и рефлексию.</a:t>
            </a:r>
          </a:p>
        </p:txBody>
      </p:sp>
      <p:pic>
        <p:nvPicPr>
          <p:cNvPr id="11266" name="Picture 2" descr="F:\Старики\Рисунки и фотографии\Лекто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96952"/>
            <a:ext cx="6538069" cy="3581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566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Эмоции –внутренние переживания в ответ на внешние обстоятельства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2290" name="Picture 2" descr="F:\Старики\Рисунки и фотографии\Эмоции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68587"/>
            <a:ext cx="5976664" cy="4380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96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3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bg1"/>
                </a:solidFill>
              </a:rPr>
              <a:t>Воля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- способность </a:t>
            </a:r>
            <a:r>
              <a:rPr lang="ru-RU" sz="3200" dirty="0">
                <a:solidFill>
                  <a:schemeClr val="bg1"/>
                </a:solidFill>
              </a:rPr>
              <a:t>человека принимать решения на основе мыслительного процесса и направлять свои мысли и действия в соответствии с принятым решением. </a:t>
            </a:r>
          </a:p>
        </p:txBody>
      </p:sp>
      <p:pic>
        <p:nvPicPr>
          <p:cNvPr id="13314" name="Picture 2" descr="F:\Старики\Рисунки и фотографии\Кула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82" y="2708920"/>
            <a:ext cx="5248253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298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       </a:t>
            </a:r>
            <a:r>
              <a:rPr lang="ru-RU" sz="6000" b="1" dirty="0" smtClean="0"/>
              <a:t>Старение</a:t>
            </a:r>
            <a:endParaRPr lang="ru-RU" sz="60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022" y="836712"/>
            <a:ext cx="2952818" cy="216024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Процесс </a:t>
            </a:r>
            <a:r>
              <a:rPr lang="ru-RU" sz="2800" b="1" dirty="0" smtClean="0">
                <a:solidFill>
                  <a:prstClr val="white"/>
                </a:solidFill>
              </a:rPr>
              <a:t>изменения </a:t>
            </a:r>
            <a:r>
              <a:rPr lang="ru-RU" sz="2800" b="1" dirty="0">
                <a:solidFill>
                  <a:prstClr val="white"/>
                </a:solidFill>
              </a:rPr>
              <a:t>организма человека во времени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58970" y="3109117"/>
            <a:ext cx="2520280" cy="115212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Разрушение тела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71700" y="4919397"/>
            <a:ext cx="2520280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Нарушение функций организма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18056" y="2276872"/>
            <a:ext cx="3759046" cy="445082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b="1" dirty="0" smtClean="0">
                <a:solidFill>
                  <a:prstClr val="white"/>
                </a:solidFill>
              </a:rPr>
              <a:t>нарушение нормальной жизнедеятельности</a:t>
            </a:r>
            <a:r>
              <a:rPr lang="ru-RU" sz="2600" b="1" dirty="0" smtClean="0">
                <a:solidFill>
                  <a:prstClr val="white"/>
                </a:solidFill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>
                <a:solidFill>
                  <a:prstClr val="white"/>
                </a:solidFill>
              </a:rPr>
              <a:t>ущербность и уязвимость в социуме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>
                <a:solidFill>
                  <a:prstClr val="white"/>
                </a:solidFill>
              </a:rPr>
              <a:t>заболевания;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>
                <a:solidFill>
                  <a:prstClr val="white"/>
                </a:solidFill>
              </a:rPr>
              <a:t>старость;</a:t>
            </a:r>
            <a:endParaRPr lang="ru-RU" sz="2600" b="1" dirty="0">
              <a:solidFill>
                <a:prstClr val="whit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 smtClean="0">
                <a:solidFill>
                  <a:prstClr val="white"/>
                </a:solidFill>
              </a:rPr>
              <a:t>смерть.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521689" y="30813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196846" y="43927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465671" y="5431089"/>
            <a:ext cx="75238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96786" y="1268760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dirty="0" smtClean="0">
                <a:solidFill>
                  <a:prstClr val="white"/>
                </a:solidFill>
              </a:rPr>
              <a:t>способность </a:t>
            </a:r>
            <a:r>
              <a:rPr lang="ru-RU" sz="2300" dirty="0">
                <a:solidFill>
                  <a:prstClr val="white"/>
                </a:solidFill>
              </a:rPr>
              <a:t>к </a:t>
            </a:r>
            <a:r>
              <a:rPr lang="ru-RU" sz="2300" dirty="0" smtClean="0">
                <a:solidFill>
                  <a:prstClr val="white"/>
                </a:solidFill>
              </a:rPr>
              <a:t>самообслуживанию и повседневной деятельности</a:t>
            </a:r>
            <a:endParaRPr lang="ru-RU" sz="2300" dirty="0">
              <a:solidFill>
                <a:prstClr val="white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83985" y="2924944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ориентироваться во времени  и пространстве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6786" y="2060848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</a:rPr>
              <a:t>способность менять положение тела и передвигаться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2603" y="116632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Основные </a:t>
            </a:r>
            <a:r>
              <a:rPr lang="ru-RU" sz="3200" b="1" dirty="0" smtClean="0">
                <a:solidFill>
                  <a:prstClr val="black"/>
                </a:solidFill>
              </a:rPr>
              <a:t>виды (категории) </a:t>
            </a:r>
          </a:p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жизнедеятельности </a:t>
            </a:r>
            <a:r>
              <a:rPr lang="ru-RU" sz="3200" b="1" dirty="0">
                <a:solidFill>
                  <a:prstClr val="black"/>
                </a:solidFill>
              </a:rPr>
              <a:t>человека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3985" y="3700732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правильному общению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98370" y="6957392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3985" y="4509120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осмысленному и адекватному поведению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83985" y="5301208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обучению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83985" y="6021288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трудовой деятельности</a:t>
            </a:r>
            <a:endParaRPr lang="ru-RU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225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Медико-социальные </a:t>
            </a:r>
            <a:br>
              <a:rPr lang="ru-RU" dirty="0" smtClean="0"/>
            </a:br>
            <a:r>
              <a:rPr lang="ru-RU" dirty="0" smtClean="0"/>
              <a:t>последствия старения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изменение социального статуса;  </a:t>
            </a:r>
          </a:p>
          <a:p>
            <a:r>
              <a:rPr lang="ru-RU" dirty="0" smtClean="0"/>
              <a:t>затруднения в повседневной жизнедеятельности; </a:t>
            </a:r>
          </a:p>
          <a:p>
            <a:r>
              <a:rPr lang="ru-RU" dirty="0" smtClean="0"/>
              <a:t>нарушения адекватного реагирования на происходящее;</a:t>
            </a:r>
          </a:p>
          <a:p>
            <a:r>
              <a:rPr lang="ru-RU" dirty="0" smtClean="0"/>
              <a:t>угрозы безопасности;</a:t>
            </a:r>
          </a:p>
          <a:p>
            <a:r>
              <a:rPr lang="ru-RU" dirty="0"/>
              <a:t>появление заболеваний и телесных страданий;</a:t>
            </a:r>
          </a:p>
          <a:p>
            <a:r>
              <a:rPr lang="ru-RU" dirty="0" smtClean="0"/>
              <a:t>потеря </a:t>
            </a:r>
            <a:r>
              <a:rPr lang="ru-RU" dirty="0"/>
              <a:t>независимого образа жизни, зависимость от </a:t>
            </a:r>
            <a:r>
              <a:rPr lang="ru-RU" dirty="0" smtClean="0"/>
              <a:t>окружающих, беспомощность;</a:t>
            </a:r>
            <a:endParaRPr lang="ru-RU" dirty="0"/>
          </a:p>
          <a:p>
            <a:r>
              <a:rPr lang="ru-RU" dirty="0" smtClean="0"/>
              <a:t>перемещение в тоталитарные учреждения.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3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89732"/>
            <a:ext cx="9144000" cy="7047732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Этапы оказания медико-социальной </a:t>
            </a:r>
            <a:r>
              <a:rPr lang="ru-RU" sz="3600" b="1" dirty="0"/>
              <a:t>помощи пожилым людям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2636912"/>
            <a:ext cx="2952328" cy="27398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Диагностика</a:t>
            </a:r>
          </a:p>
          <a:p>
            <a:pPr algn="ctr"/>
            <a:r>
              <a:rPr lang="ru-RU" sz="2800" dirty="0" smtClean="0"/>
              <a:t>нарушенных функций и категорий </a:t>
            </a:r>
            <a:r>
              <a:rPr lang="ru-RU" sz="2800" dirty="0" err="1" smtClean="0"/>
              <a:t>жизнедеятель-ности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91880" y="2702561"/>
            <a:ext cx="2750468" cy="27122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Планирование - что, как, какими силами и средствами можно исправить или скомпенсировать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57875" y="3064001"/>
            <a:ext cx="2202777" cy="1445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Наши действия</a:t>
            </a:r>
          </a:p>
          <a:p>
            <a:pPr algn="ctr"/>
            <a:endParaRPr lang="ru-RU" sz="28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2884758" y="3748544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180977" y="3749364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818265" y="4509121"/>
            <a:ext cx="162927" cy="291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48264" y="4941168"/>
            <a:ext cx="1881067" cy="1379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Анализ</a:t>
            </a:r>
          </a:p>
          <a:p>
            <a:pPr algn="ctr"/>
            <a:r>
              <a:rPr lang="ru-RU" sz="2400" dirty="0" smtClean="0"/>
              <a:t>результатов</a:t>
            </a:r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04547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              </a:t>
            </a:r>
            <a:r>
              <a:rPr lang="ru-RU" sz="49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4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16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8434" name="Picture 2" descr="F:\Старики\Рисунки и фотографии\мои контакт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24935" cy="5616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45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4043</TotalTime>
  <Words>1487</Words>
  <Application>Microsoft Office PowerPoint</Application>
  <PresentationFormat>Экран (4:3)</PresentationFormat>
  <Paragraphs>304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Тема Office</vt:lpstr>
      <vt:lpstr>Бумажная</vt:lpstr>
      <vt:lpstr>1_Бумажная</vt:lpstr>
      <vt:lpstr>1_Тема Office</vt:lpstr>
      <vt:lpstr>2_Тема Office</vt:lpstr>
      <vt:lpstr>2_Бумажная</vt:lpstr>
      <vt:lpstr>Презентация PowerPoint</vt:lpstr>
      <vt:lpstr>       Старение</vt:lpstr>
      <vt:lpstr>Презентация PowerPoint</vt:lpstr>
      <vt:lpstr>Благополучная старость</vt:lpstr>
      <vt:lpstr>Презентация PowerPoint</vt:lpstr>
      <vt:lpstr>Презентация PowerPoint</vt:lpstr>
      <vt:lpstr>Презентация PowerPoint</vt:lpstr>
      <vt:lpstr>Основные особенности  стареющего организма</vt:lpstr>
      <vt:lpstr>Опорно-двигательный аппарат </vt:lpstr>
      <vt:lpstr>Определение синдрома  старческой астении</vt:lpstr>
      <vt:lpstr>Органы чувств</vt:lpstr>
      <vt:lpstr>       Зрение </vt:lpstr>
      <vt:lpstr>Слух</vt:lpstr>
      <vt:lpstr>Вкус и обоняние</vt:lpstr>
      <vt:lpstr>               Тактильная, болевая, температурная и проприоцептивная (глубокая) чувствительность  </vt:lpstr>
      <vt:lpstr> Кожа и ее придатки </vt:lpstr>
      <vt:lpstr>Кровеносная система </vt:lpstr>
      <vt:lpstr>Дыхательная система </vt:lpstr>
      <vt:lpstr>Пищеварительная система </vt:lpstr>
      <vt:lpstr>Мочевыделительная система</vt:lpstr>
      <vt:lpstr>Основные психические функции</vt:lpstr>
      <vt:lpstr>Восприятие</vt:lpstr>
      <vt:lpstr>Презентация PowerPoint</vt:lpstr>
      <vt:lpstr>Память</vt:lpstr>
      <vt:lpstr>Презентация PowerPoint</vt:lpstr>
      <vt:lpstr>Презентация PowerPoint</vt:lpstr>
      <vt:lpstr>Эмоции –внутренние переживания в ответ на внешние обстоятельства</vt:lpstr>
      <vt:lpstr>Презентация PowerPoint</vt:lpstr>
      <vt:lpstr>       Старение</vt:lpstr>
      <vt:lpstr>Презентация PowerPoint</vt:lpstr>
      <vt:lpstr>Медико-социальные  последствия старения</vt:lpstr>
      <vt:lpstr>Презентация PowerPoint</vt:lpstr>
      <vt:lpstr>                   Спасибо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 Flint</dc:creator>
  <cp:lastModifiedBy>Alexandr Flint</cp:lastModifiedBy>
  <cp:revision>65</cp:revision>
  <dcterms:created xsi:type="dcterms:W3CDTF">2019-11-27T21:04:50Z</dcterms:created>
  <dcterms:modified xsi:type="dcterms:W3CDTF">2019-12-19T17:22:05Z</dcterms:modified>
</cp:coreProperties>
</file>