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sldIdLst>
    <p:sldId id="256" r:id="rId2"/>
    <p:sldId id="280" r:id="rId3"/>
    <p:sldId id="257" r:id="rId4"/>
    <p:sldId id="258" r:id="rId5"/>
    <p:sldId id="279" r:id="rId6"/>
    <p:sldId id="259" r:id="rId7"/>
    <p:sldId id="260" r:id="rId8"/>
    <p:sldId id="261" r:id="rId9"/>
    <p:sldId id="262" r:id="rId10"/>
    <p:sldId id="264" r:id="rId11"/>
    <p:sldId id="265" r:id="rId12"/>
    <p:sldId id="281" r:id="rId13"/>
    <p:sldId id="282" r:id="rId14"/>
    <p:sldId id="266" r:id="rId15"/>
    <p:sldId id="267" r:id="rId16"/>
    <p:sldId id="269" r:id="rId17"/>
    <p:sldId id="270" r:id="rId18"/>
    <p:sldId id="271" r:id="rId19"/>
    <p:sldId id="278" r:id="rId20"/>
    <p:sldId id="272" r:id="rId21"/>
    <p:sldId id="273" r:id="rId22"/>
    <p:sldId id="276" r:id="rId23"/>
    <p:sldId id="27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62" autoAdjust="0"/>
  </p:normalViewPr>
  <p:slideViewPr>
    <p:cSldViewPr>
      <p:cViewPr>
        <p:scale>
          <a:sx n="76" d="100"/>
          <a:sy n="76" d="100"/>
        </p:scale>
        <p:origin x="-1646" y="-23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279FB-54A9-4EF8-89E8-2ED5972CFE35}" type="datetimeFigureOut">
              <a:rPr lang="ru-RU" smtClean="0"/>
              <a:pPr/>
              <a:t>23.10.2019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7E4B0-2536-4E07-B046-759DEBBCD3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5443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B7E4B0-2536-4E07-B046-759DEBBCD3B4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0040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39365DF-1CEC-482B-A89D-666CA38E3985}" type="datetimeFigureOut">
              <a:rPr lang="ru-RU" smtClean="0"/>
              <a:pPr/>
              <a:t>23.10.2019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7FA7996-0E6B-4EF1-877E-41B1E0000A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39365DF-1CEC-482B-A89D-666CA38E3985}" type="datetimeFigureOut">
              <a:rPr lang="ru-RU" smtClean="0"/>
              <a:pPr/>
              <a:t>23.10.2019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7FA7996-0E6B-4EF1-877E-41B1E0000A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39365DF-1CEC-482B-A89D-666CA38E3985}" type="datetimeFigureOut">
              <a:rPr lang="ru-RU" smtClean="0"/>
              <a:pPr/>
              <a:t>23.10.2019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7FA7996-0E6B-4EF1-877E-41B1E0000A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365DF-1CEC-482B-A89D-666CA38E3985}" type="datetimeFigureOut">
              <a:rPr lang="ru-RU" smtClean="0"/>
              <a:pPr/>
              <a:t>23.10.2019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A7996-0E6B-4EF1-877E-41B1E0000A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365DF-1CEC-482B-A89D-666CA38E3985}" type="datetimeFigureOut">
              <a:rPr lang="ru-RU" smtClean="0"/>
              <a:pPr/>
              <a:t>23.10.2019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A7996-0E6B-4EF1-877E-41B1E0000A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39365DF-1CEC-482B-A89D-666CA38E3985}" type="datetimeFigureOut">
              <a:rPr lang="ru-RU" smtClean="0"/>
              <a:pPr/>
              <a:t>23.10.2019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7FA7996-0E6B-4EF1-877E-41B1E0000A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365DF-1CEC-482B-A89D-666CA38E3985}" type="datetimeFigureOut">
              <a:rPr lang="ru-RU" smtClean="0"/>
              <a:pPr/>
              <a:t>23.10.2019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A7996-0E6B-4EF1-877E-41B1E0000A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39365DF-1CEC-482B-A89D-666CA38E3985}" type="datetimeFigureOut">
              <a:rPr lang="ru-RU" smtClean="0"/>
              <a:pPr/>
              <a:t>23.10.2019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7FA7996-0E6B-4EF1-877E-41B1E0000A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39365DF-1CEC-482B-A89D-666CA38E3985}" type="datetimeFigureOut">
              <a:rPr lang="ru-RU" smtClean="0"/>
              <a:pPr/>
              <a:t>23.10.2019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7FA7996-0E6B-4EF1-877E-41B1E0000A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365DF-1CEC-482B-A89D-666CA38E3985}" type="datetimeFigureOut">
              <a:rPr lang="ru-RU" smtClean="0"/>
              <a:pPr/>
              <a:t>23.10.2019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A7996-0E6B-4EF1-877E-41B1E0000A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365DF-1CEC-482B-A89D-666CA38E3985}" type="datetimeFigureOut">
              <a:rPr lang="ru-RU" smtClean="0"/>
              <a:pPr/>
              <a:t>23.10.2019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A7996-0E6B-4EF1-877E-41B1E0000A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39365DF-1CEC-482B-A89D-666CA38E3985}" type="datetimeFigureOut">
              <a:rPr lang="ru-RU" smtClean="0"/>
              <a:pPr/>
              <a:t>23.10.2019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7FA7996-0E6B-4EF1-877E-41B1E0000A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1C5BF617463560441C69D6D27C0A2AFDDA5148CF20223AF4D4AE19FA38E7B02B3796085ACEA7278DWArEG" TargetMode="External"/><Relationship Id="rId2" Type="http://schemas.openxmlformats.org/officeDocument/2006/relationships/hyperlink" Target="consultantplus://offline/ref=1C5BF617463560441C69D6D27C0A2AFDDA5148CF20223AF4D4AE19FA38WEr7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5715B38FBD019BA5FCE3EAB8DA655B6FBBDECA79D7AA9314FDFE4307FE2104496E8271BA791D69BEH9xDG" TargetMode="External"/><Relationship Id="rId2" Type="http://schemas.openxmlformats.org/officeDocument/2006/relationships/hyperlink" Target="consultantplus://offline/ref=5715B38FBD019BA5FCE3EAB8DA655B6FBBD8C87DD7A59314FDFE4307FE2104496E8271BA791D6BBCH9xF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vip.1gl.ru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vip.1gl.ru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unro.minjust.ru/NKOForeignAgent.aspx" TargetMode="External"/><Relationship Id="rId2" Type="http://schemas.openxmlformats.org/officeDocument/2006/relationships/hyperlink" Target="http://vip.1gl.ru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vip.1gl.ru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vip.1gl.ru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5715B38FBD019BA5FCE3EAB8DA655B6FBBDFCC70D5A09314FDFE4307FE2104496E8271BA791D6AB8H9x1G" TargetMode="External"/><Relationship Id="rId2" Type="http://schemas.openxmlformats.org/officeDocument/2006/relationships/hyperlink" Target="consultantplus://offline/ref=5715B38FBD019BA5FCE3EAB8DA655B6FBBDFCC70D5A09314FDFE4307FE2104496E8271BA791D69BEH9x8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vip.1gl.ru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vip.1gl.ru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vip.1gl.ru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vip.1gl.ru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vip.1gl.ru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vip.1gl.ru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vip.1gl.ru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vip.1gl.ru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vip.1gl.r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052736"/>
            <a:ext cx="6172200" cy="2592288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Бухгалтерский </a:t>
            </a:r>
            <a:r>
              <a:rPr lang="ru-RU" sz="4000" b="1" dirty="0"/>
              <a:t>учет в Некоммерческих Организациях </a:t>
            </a:r>
            <a:br>
              <a:rPr lang="ru-RU" sz="4000" b="1" dirty="0"/>
            </a:b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400" b="1" dirty="0" smtClean="0"/>
              <a:t>Докладчик Шульга Юлия Львовна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3879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Вопросы, которые будут рассмотрены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Законодательство о НКО</a:t>
            </a:r>
            <a:r>
              <a:rPr lang="ru-RU" dirty="0"/>
              <a:t>.</a:t>
            </a:r>
            <a:r>
              <a:rPr lang="ru-RU" dirty="0" smtClean="0"/>
              <a:t> Что надо знать бухгалтеру.</a:t>
            </a:r>
          </a:p>
          <a:p>
            <a:r>
              <a:rPr lang="ru-RU" dirty="0" smtClean="0"/>
              <a:t>Основные особенности ведения БУ в НКО.</a:t>
            </a:r>
          </a:p>
          <a:p>
            <a:r>
              <a:rPr lang="ru-RU" dirty="0" smtClean="0"/>
              <a:t>Смета – основной документ для отражения ЦС.</a:t>
            </a:r>
          </a:p>
          <a:p>
            <a:r>
              <a:rPr lang="ru-RU" dirty="0" smtClean="0"/>
              <a:t>Основные аспекты </a:t>
            </a:r>
            <a:r>
              <a:rPr lang="ru-RU" dirty="0" err="1" smtClean="0"/>
              <a:t>Учетной</a:t>
            </a:r>
            <a:r>
              <a:rPr lang="ru-RU" dirty="0" smtClean="0"/>
              <a:t> политики НКО.</a:t>
            </a:r>
          </a:p>
          <a:p>
            <a:r>
              <a:rPr lang="ru-RU" dirty="0" err="1"/>
              <a:t>О</a:t>
            </a:r>
            <a:r>
              <a:rPr lang="ru-RU" dirty="0" err="1" smtClean="0"/>
              <a:t>тчетность</a:t>
            </a:r>
            <a:r>
              <a:rPr lang="ru-RU" dirty="0" smtClean="0"/>
              <a:t> НКО.</a:t>
            </a:r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5064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endParaRPr lang="en-US" dirty="0" smtClean="0"/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000" dirty="0" smtClean="0"/>
              <a:t>Деятельность </a:t>
            </a:r>
            <a:r>
              <a:rPr lang="ru-RU" sz="2000" dirty="0"/>
              <a:t>некоммерческих организаций регулируется Федеральным </a:t>
            </a:r>
            <a:r>
              <a:rPr lang="ru-RU" sz="2000" dirty="0">
                <a:hlinkClick r:id="rId2"/>
              </a:rPr>
              <a:t>законом</a:t>
            </a:r>
            <a:r>
              <a:rPr lang="ru-RU" sz="2000" dirty="0"/>
              <a:t> от 12 января 1996 г. N 7-ФЗ "О некоммерческих организациях</a:t>
            </a:r>
            <a:r>
              <a:rPr lang="ru-RU" sz="2000" dirty="0" smtClean="0"/>
              <a:t>".</a:t>
            </a:r>
            <a:endParaRPr lang="en-US" sz="2000" dirty="0" smtClean="0"/>
          </a:p>
          <a:p>
            <a:pPr algn="just">
              <a:buFont typeface="Wingdings" panose="05000000000000000000" pitchFamily="2" charset="2"/>
              <a:buChar char="q"/>
            </a:pPr>
            <a:endParaRPr lang="ru-RU" sz="20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000" dirty="0"/>
              <a:t>Согласно </a:t>
            </a:r>
            <a:r>
              <a:rPr lang="ru-RU" sz="2000" dirty="0">
                <a:hlinkClick r:id="rId3"/>
              </a:rPr>
              <a:t>ст. 2</a:t>
            </a:r>
            <a:r>
              <a:rPr lang="ru-RU" sz="2000" dirty="0"/>
              <a:t> Федерального закона N 7-ФЗ НКО является организация, НЕ имеющая извлечение прибыли в качестве основной цели своей деятельности и НЕ распределяющая полученную прибыль между участниками</a:t>
            </a:r>
            <a:r>
              <a:rPr lang="ru-RU" sz="2000" dirty="0" smtClean="0"/>
              <a:t>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000" dirty="0" smtClean="0"/>
              <a:t>Цели создания НКО: социальные, благотворительные, культурные, образовательные и другие.</a:t>
            </a:r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3851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3367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/>
              <a:t>Согласно </a:t>
            </a:r>
            <a:r>
              <a:rPr lang="ru-RU" sz="2000" dirty="0">
                <a:hlinkClick r:id="rId2"/>
              </a:rPr>
              <a:t>ст. 32</a:t>
            </a:r>
            <a:r>
              <a:rPr lang="ru-RU" sz="2000" dirty="0"/>
              <a:t> Закона N 7-ФЗ бухгалтерский учет в НКО ведется в порядке, установленном законодательством Российской </a:t>
            </a:r>
            <a:r>
              <a:rPr lang="ru-RU" sz="2000" dirty="0" smtClean="0"/>
              <a:t>Федерации:</a:t>
            </a:r>
          </a:p>
          <a:p>
            <a:pPr marL="0" indent="0" algn="just">
              <a:buNone/>
            </a:pPr>
            <a:r>
              <a:rPr lang="ru-RU" sz="2000" dirty="0" smtClean="0"/>
              <a:t> </a:t>
            </a:r>
            <a:endParaRPr lang="ru-RU" sz="2000" dirty="0"/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ru-RU" sz="1800" dirty="0" smtClean="0"/>
              <a:t>Федеральный </a:t>
            </a:r>
            <a:r>
              <a:rPr lang="ru-RU" sz="1800" dirty="0"/>
              <a:t>закон от 6 декабря 2011 г. N 402-ФЗ "О бухгалтерском учете</a:t>
            </a:r>
            <a:r>
              <a:rPr lang="ru-RU" sz="1800" dirty="0" smtClean="0"/>
              <a:t>";</a:t>
            </a:r>
          </a:p>
          <a:p>
            <a:pPr lvl="1" algn="just">
              <a:buFont typeface="Wingdings" panose="05000000000000000000" pitchFamily="2" charset="2"/>
              <a:buChar char="q"/>
            </a:pPr>
            <a:endParaRPr lang="ru-RU" sz="1800" dirty="0"/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ru-RU" sz="1800" dirty="0" smtClean="0">
                <a:hlinkClick r:id="rId3"/>
              </a:rPr>
              <a:t>Положение</a:t>
            </a:r>
            <a:r>
              <a:rPr lang="ru-RU" sz="1800" dirty="0" smtClean="0"/>
              <a:t> </a:t>
            </a:r>
            <a:r>
              <a:rPr lang="ru-RU" sz="1800" dirty="0"/>
              <a:t>по ведению бухгалтерского учета и бухгалтерской отчетности в Российской Федерации, утвержденным Приказом МФ РФ от 29 июля 1998 г. N 34н</a:t>
            </a:r>
            <a:r>
              <a:rPr lang="ru-RU" sz="1800" dirty="0" smtClean="0"/>
              <a:t>;</a:t>
            </a:r>
          </a:p>
          <a:p>
            <a:pPr lvl="1" algn="just">
              <a:buFont typeface="Wingdings" panose="05000000000000000000" pitchFamily="2" charset="2"/>
              <a:buChar char="q"/>
            </a:pPr>
            <a:endParaRPr lang="ru-RU" sz="1800" dirty="0"/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ru-RU" sz="1800" dirty="0" smtClean="0"/>
              <a:t>План </a:t>
            </a:r>
            <a:r>
              <a:rPr lang="ru-RU" sz="1800" dirty="0"/>
              <a:t>счетов бухгалтерского учета финансово-хозяйственной деятельности организаций и </a:t>
            </a:r>
            <a:r>
              <a:rPr lang="ru-RU" sz="1800" dirty="0" smtClean="0"/>
              <a:t>Инструкция </a:t>
            </a:r>
            <a:r>
              <a:rPr lang="ru-RU" sz="1800" dirty="0"/>
              <a:t>по его применению, утвержденными Приказом МФ РФ от 31 октября 2000 г. N 94н</a:t>
            </a:r>
            <a:r>
              <a:rPr lang="ru-RU" sz="1800" dirty="0" smtClean="0"/>
              <a:t>;</a:t>
            </a:r>
          </a:p>
          <a:p>
            <a:pPr lvl="1" algn="just">
              <a:buFont typeface="Wingdings" panose="05000000000000000000" pitchFamily="2" charset="2"/>
              <a:buChar char="q"/>
            </a:pPr>
            <a:endParaRPr lang="ru-RU" sz="1800" dirty="0"/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ru-RU" sz="1800" dirty="0" smtClean="0"/>
              <a:t>Положения </a:t>
            </a:r>
            <a:r>
              <a:rPr lang="ru-RU" sz="1800" dirty="0"/>
              <a:t>(</a:t>
            </a:r>
            <a:r>
              <a:rPr lang="ru-RU" sz="1800" dirty="0" smtClean="0"/>
              <a:t>стандарты) </a:t>
            </a:r>
            <a:r>
              <a:rPr lang="ru-RU" sz="1800" dirty="0"/>
              <a:t>по бухгалтерскому учету (ПБУ</a:t>
            </a:r>
            <a:r>
              <a:rPr lang="ru-RU" sz="1800" dirty="0" smtClean="0"/>
              <a:t>);</a:t>
            </a:r>
          </a:p>
          <a:p>
            <a:pPr lvl="1" algn="just">
              <a:buFont typeface="Wingdings" panose="05000000000000000000" pitchFamily="2" charset="2"/>
              <a:buChar char="q"/>
            </a:pPr>
            <a:endParaRPr lang="ru-RU" sz="1800" dirty="0"/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ru-RU" sz="1800" dirty="0" smtClean="0"/>
              <a:t>Прочие нормативные </a:t>
            </a:r>
            <a:r>
              <a:rPr lang="ru-RU" sz="1800" dirty="0"/>
              <a:t>документами по бухгалтерскому учету.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636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надо знать бухгалтеру для правильного ведения </a:t>
            </a:r>
            <a:r>
              <a:rPr lang="ru-RU" dirty="0" err="1" smtClean="0"/>
              <a:t>учета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Является ли деятельность НКО уставной или предпринимательской.</a:t>
            </a:r>
          </a:p>
          <a:p>
            <a:r>
              <a:rPr lang="ru-RU" dirty="0" smtClean="0"/>
              <a:t>Полученная прибыль от предпринимательской деятельности не распределяется среди участников.</a:t>
            </a:r>
          </a:p>
          <a:p>
            <a:r>
              <a:rPr lang="ru-RU" dirty="0" smtClean="0"/>
              <a:t>Прибыль направляется на финансирование </a:t>
            </a:r>
            <a:r>
              <a:rPr lang="ru-RU" smtClean="0"/>
              <a:t>уставной деятельности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2682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ПБУ для </a:t>
            </a:r>
            <a:r>
              <a:rPr lang="ru-RU" b="1" dirty="0" smtClean="0"/>
              <a:t>НКО</a:t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sz="2200" b="1" dirty="0"/>
              <a:t>Абсолютно любые НКО могут не применять </a:t>
            </a:r>
            <a:r>
              <a:rPr lang="ru-RU" sz="2200" dirty="0"/>
              <a:t>в работе </a:t>
            </a:r>
            <a:r>
              <a:rPr lang="ru-RU" sz="2200" dirty="0" smtClean="0"/>
              <a:t>ПБУ</a:t>
            </a:r>
            <a:endParaRPr lang="ru-RU" sz="22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3362887685"/>
              </p:ext>
            </p:extLst>
          </p:nvPr>
        </p:nvGraphicFramePr>
        <p:xfrm>
          <a:off x="539552" y="1628800"/>
          <a:ext cx="7467600" cy="46805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2408"/>
                <a:gridCol w="3795192"/>
              </a:tblGrid>
              <a:tr h="573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Название ПБУ, которые необязательны для всех НКО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Основание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</a:tr>
              <a:tr h="333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ПБУ 7/98 «События после отчетной даты»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>
                          <a:effectLst/>
                          <a:hlinkClick r:id="rId2" tooltip="1. Настоящее Положение устанавливает порядок отражения в бухгалтерской отчетности коммерческих организаций (кроме кредитных организаций), являющихся юридическими лицами по законодательству..."/>
                        </a:rPr>
                        <a:t>П. 1 ПБУ 7/98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</a:tr>
              <a:tr h="5734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ПБУ 11/2008 «Информация о связанных сторонах»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>
                          <a:effectLst/>
                          <a:hlinkClick r:id="rId2" tooltip="1. Настоящее Положение устанавливает порядок раскрытия информации о связанных сторонах в бухгалтерской отчетности коммерческих организаций, за исключением кредитных организаций (далее..."/>
                        </a:rPr>
                        <a:t>П. 1 ПБУ 11/2008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</a:tr>
              <a:tr h="333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ПБУ 12/2010 «Информация по сегментам»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>
                          <a:effectLst/>
                          <a:hlinkClick r:id="rId2" tooltip="1. Настоящее Положение устанавливает правила формирования и представления информации по сегментам в бухгалтерской отчетности коммерческих организаций (кроме кредитных организаций),.."/>
                        </a:rPr>
                        <a:t>П. 1 ПБУ 12/2010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</a:tr>
              <a:tr h="333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ПБУ 13/2000 «Учет государственной помощи»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>
                          <a:effectLst/>
                          <a:hlinkClick r:id="rId2" tooltip="1. Настоящее Положение устанавливает правила формирования в бухгалтерском учете информации о получении и использовании государственной помощи, предоставляемой коммерческим организациям..."/>
                        </a:rPr>
                        <a:t>П. 1 ПБУ 13/2000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</a:tr>
              <a:tr h="5734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ПБУ 16/02 «Информация по прекращаемой деятельности»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>
                          <a:effectLst/>
                          <a:hlinkClick r:id="rId2" tooltip="1. Настоящее Положение устанавливает порядок раскрытия информации по прекращаемой деятельности в бухгалтерской отчетности коммерческих организаций (кроме кредитных организаций), являющихся..."/>
                        </a:rPr>
                        <a:t>П. 1 ПБУ 16/02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</a:tr>
              <a:tr h="8134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ПБУ 17/02 «Учет расходов на научно-исследовательские, опытно-конструкторские и технологические работы»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>
                          <a:effectLst/>
                          <a:hlinkClick r:id="rId2" tooltip="1. Настоящее Положение устанавливает правила формирования в бухгалтерском учете и бухгалтерской отчетности коммерческих организаций, являющихся юридическими лицами по законодательству..."/>
                        </a:rPr>
                        <a:t>П. 1 ПБУ 17/02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</a:tr>
              <a:tr h="5734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ПБУ 20/03 «Информация об участии в совместной деятельности»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>
                          <a:effectLst/>
                          <a:hlinkClick r:id="rId2" tooltip="1. Настоящее Положение устанавливает правила и порядок раскрытия информации об участии в совместной деятельности в бухгалтерской отчетности коммерческих организаций (кроме кредитных..."/>
                        </a:rPr>
                        <a:t>П. 1 ПБУ 20/03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</a:tr>
              <a:tr h="5734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ПБУ 23/2011 «Отчет о движении денежных средств»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 dirty="0">
                          <a:effectLst/>
                          <a:hlinkClick r:id="rId2" tooltip="1. Настоящее Положение устанавливает правила составления отчета о движении денежных средств коммерческими организациями (за исключением кредитных организаций), являющихся юридическими..."/>
                        </a:rPr>
                        <a:t>П. 1 ПБУ 23/2011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1549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/>
              <a:t>НКО, которые не ведут предпринимательскую деятельность, вправе не применять:</a:t>
            </a:r>
            <a:endParaRPr lang="ru-RU" sz="2000" dirty="0"/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ru-RU" sz="1800" dirty="0"/>
              <a:t>ПБУ 9/99 </a:t>
            </a:r>
            <a:r>
              <a:rPr lang="ru-RU" sz="1800" dirty="0" smtClean="0"/>
              <a:t>«Доходы </a:t>
            </a:r>
            <a:r>
              <a:rPr lang="ru-RU" sz="1800" dirty="0"/>
              <a:t>организации»;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ru-RU" sz="1800" dirty="0"/>
              <a:t>ПБУ 10/99 </a:t>
            </a:r>
            <a:r>
              <a:rPr lang="ru-RU" sz="1800" dirty="0" smtClean="0"/>
              <a:t>«Расходы </a:t>
            </a:r>
            <a:r>
              <a:rPr lang="ru-RU" sz="1800" dirty="0"/>
              <a:t>организации</a:t>
            </a:r>
            <a:r>
              <a:rPr lang="ru-RU" sz="1800" dirty="0" smtClean="0"/>
              <a:t>».</a:t>
            </a:r>
          </a:p>
          <a:p>
            <a:pPr lvl="0" algn="just">
              <a:buFont typeface="Wingdings" panose="05000000000000000000" pitchFamily="2" charset="2"/>
              <a:buChar char="q"/>
            </a:pPr>
            <a:endParaRPr lang="ru-RU" sz="1800" dirty="0" smtClean="0"/>
          </a:p>
          <a:p>
            <a:pPr lvl="0" algn="just">
              <a:buFont typeface="Wingdings" panose="05000000000000000000" pitchFamily="2" charset="2"/>
              <a:buChar char="q"/>
            </a:pPr>
            <a:endParaRPr lang="ru-RU" sz="1800" dirty="0" smtClean="0"/>
          </a:p>
          <a:p>
            <a:pPr marL="0" lvl="0" indent="0" algn="just">
              <a:buNone/>
            </a:pPr>
            <a:endParaRPr lang="ru-RU" sz="1800" dirty="0" smtClean="0"/>
          </a:p>
          <a:p>
            <a:pPr marL="0" lv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r>
              <a:rPr lang="ru-RU" sz="2000" b="1" dirty="0"/>
              <a:t>НКО, которые </a:t>
            </a:r>
            <a:r>
              <a:rPr lang="ru-RU" sz="2000" b="1" u="sng" dirty="0">
                <a:hlinkClick r:id="rId2"/>
              </a:rPr>
              <a:t>вправе вести бухучет упрощенно</a:t>
            </a:r>
            <a:r>
              <a:rPr lang="ru-RU" sz="2000" b="1" dirty="0"/>
              <a:t>, могут не применять: </a:t>
            </a:r>
            <a:endParaRPr lang="ru-RU" sz="2000" dirty="0"/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ru-RU" sz="1800" dirty="0"/>
              <a:t>ПБУ 2/2008 «Учет договоров строительного подряда»;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ru-RU" sz="1800" dirty="0"/>
              <a:t>ПБУ 8/2010 «Оценочные обязательства, условные обязательства и условные активы»;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ru-RU" sz="1800" dirty="0"/>
              <a:t>ПБУ 18/02 «Учет расчетов по налогу на прибыль</a:t>
            </a:r>
            <a:r>
              <a:rPr lang="ru-RU" sz="1800" dirty="0" smtClean="0"/>
              <a:t>».</a:t>
            </a:r>
          </a:p>
          <a:p>
            <a:pPr lvl="0" algn="just">
              <a:buFont typeface="Wingdings" panose="05000000000000000000" pitchFamily="2" charset="2"/>
              <a:buChar char="q"/>
            </a:pPr>
            <a:endParaRPr lang="ru-RU" sz="1800" dirty="0" smtClean="0"/>
          </a:p>
          <a:p>
            <a:pPr lvl="0" algn="just">
              <a:buFont typeface="Wingdings" panose="05000000000000000000" pitchFamily="2" charset="2"/>
              <a:buChar char="q"/>
            </a:pPr>
            <a:endParaRPr lang="ru-RU" sz="1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2618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7467600" cy="64807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Упрощенные способы бухучета в НКО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7715200" cy="587727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2900" dirty="0"/>
              <a:t>Многие некоммерческие организации вправе применять </a:t>
            </a:r>
            <a:r>
              <a:rPr lang="ru-RU" sz="2900" u="sng" dirty="0">
                <a:hlinkClick r:id="rId2"/>
              </a:rPr>
              <a:t>упрощенные способы учета</a:t>
            </a:r>
            <a:r>
              <a:rPr lang="ru-RU" sz="2900" dirty="0"/>
              <a:t>. </a:t>
            </a:r>
            <a:r>
              <a:rPr lang="ru-RU" sz="2900" dirty="0">
                <a:solidFill>
                  <a:srgbClr val="FF0000"/>
                </a:solidFill>
              </a:rPr>
              <a:t>Просто потому, что они НКО. </a:t>
            </a:r>
            <a:endParaRPr lang="ru-RU" sz="29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sz="1000" dirty="0" smtClean="0"/>
          </a:p>
          <a:p>
            <a:pPr marL="0" indent="0">
              <a:buNone/>
            </a:pPr>
            <a:r>
              <a:rPr lang="ru-RU" sz="2900" dirty="0" smtClean="0"/>
              <a:t>Но </a:t>
            </a:r>
            <a:r>
              <a:rPr lang="ru-RU" sz="2900" dirty="0"/>
              <a:t>исключения все же есть</a:t>
            </a:r>
            <a:r>
              <a:rPr lang="ru-RU" sz="2900" dirty="0" smtClean="0"/>
              <a:t>:</a:t>
            </a:r>
          </a:p>
          <a:p>
            <a:pPr marL="0" indent="0">
              <a:buNone/>
            </a:pPr>
            <a:endParaRPr lang="ru-RU" sz="1000" dirty="0"/>
          </a:p>
          <a:p>
            <a:pPr marL="0" indent="0">
              <a:buNone/>
            </a:pPr>
            <a:r>
              <a:rPr lang="ru-RU" sz="2900" dirty="0"/>
              <a:t>Вот перечень НКО, которым запрещено вести упрощенный учет</a:t>
            </a:r>
            <a:r>
              <a:rPr lang="ru-RU" sz="2900" dirty="0" smtClean="0"/>
              <a:t>:</a:t>
            </a:r>
          </a:p>
          <a:p>
            <a:pPr marL="0" indent="0">
              <a:buNone/>
            </a:pPr>
            <a:endParaRPr lang="ru-RU" dirty="0"/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ru-RU" sz="2900" dirty="0"/>
              <a:t>НКО на обязательном аудите, то есть созданные в форме фондов</a:t>
            </a:r>
            <a:r>
              <a:rPr lang="ru-RU" sz="2900" dirty="0" smtClean="0"/>
              <a:t>;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endParaRPr lang="ru-RU" sz="1100" dirty="0" smtClean="0"/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ru-RU" sz="2900" dirty="0" smtClean="0"/>
              <a:t>жилищные </a:t>
            </a:r>
            <a:r>
              <a:rPr lang="ru-RU" sz="2900" dirty="0"/>
              <a:t>и жилищно-строительные кооперативы</a:t>
            </a:r>
            <a:r>
              <a:rPr lang="ru-RU" sz="2900" dirty="0" smtClean="0"/>
              <a:t>;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endParaRPr lang="ru-RU" sz="1300" dirty="0" smtClean="0"/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ru-RU" sz="2900" dirty="0" smtClean="0"/>
              <a:t>кредитные </a:t>
            </a:r>
            <a:r>
              <a:rPr lang="ru-RU" sz="2900" dirty="0"/>
              <a:t>потребительские кооперативы, включая сельскохозяйственные кредитные потребительские кооперативы</a:t>
            </a:r>
            <a:r>
              <a:rPr lang="ru-RU" sz="2900" dirty="0" smtClean="0"/>
              <a:t>;</a:t>
            </a:r>
          </a:p>
          <a:p>
            <a:pPr marL="365760" lvl="1" indent="0">
              <a:lnSpc>
                <a:spcPct val="120000"/>
              </a:lnSpc>
              <a:buNone/>
            </a:pPr>
            <a:endParaRPr lang="ru-RU" sz="1500" dirty="0" smtClean="0"/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ru-RU" sz="2900" dirty="0" err="1" smtClean="0"/>
              <a:t>микрофинансовые</a:t>
            </a:r>
            <a:r>
              <a:rPr lang="ru-RU" sz="2900" dirty="0" smtClean="0"/>
              <a:t> организации;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endParaRPr lang="ru-RU" sz="1500" dirty="0" smtClean="0"/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ru-RU" sz="2900" dirty="0" smtClean="0"/>
              <a:t>политические </a:t>
            </a:r>
            <a:r>
              <a:rPr lang="ru-RU" sz="2900" dirty="0"/>
              <a:t>партии, их региональные отделения или иные структурные подразделения</a:t>
            </a:r>
            <a:r>
              <a:rPr lang="ru-RU" sz="2900" dirty="0" smtClean="0"/>
              <a:t>;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endParaRPr lang="ru-RU" sz="1500" dirty="0" smtClean="0"/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ru-RU" sz="2900" dirty="0" smtClean="0"/>
              <a:t>коллегии </a:t>
            </a:r>
            <a:r>
              <a:rPr lang="ru-RU" sz="2900" dirty="0"/>
              <a:t>адвокатов, адвокатские бюро и юридические консультации</a:t>
            </a:r>
            <a:r>
              <a:rPr lang="ru-RU" sz="2900" dirty="0" smtClean="0"/>
              <a:t>;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endParaRPr lang="ru-RU" sz="1500" dirty="0" smtClean="0"/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ru-RU" sz="2900" dirty="0" smtClean="0"/>
              <a:t>адвокатские </a:t>
            </a:r>
            <a:r>
              <a:rPr lang="ru-RU" sz="2900" dirty="0"/>
              <a:t>и нотариальные палаты</a:t>
            </a:r>
            <a:r>
              <a:rPr lang="ru-RU" sz="2900" dirty="0" smtClean="0"/>
              <a:t>;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endParaRPr lang="ru-RU" sz="1500" dirty="0" smtClean="0"/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ru-RU" sz="2900" dirty="0" smtClean="0"/>
              <a:t>НКО</a:t>
            </a:r>
            <a:r>
              <a:rPr lang="ru-RU" sz="2900" dirty="0"/>
              <a:t>, выполняющие функции иностранного агента. Их список есть на </a:t>
            </a:r>
            <a:r>
              <a:rPr lang="ru-RU" sz="2900" u="sng" dirty="0">
                <a:hlinkClick r:id="rId3"/>
              </a:rPr>
              <a:t>сайте Минюста России</a:t>
            </a:r>
            <a:endParaRPr lang="ru-RU" sz="2900" dirty="0"/>
          </a:p>
        </p:txBody>
      </p:sp>
    </p:spTree>
    <p:extLst>
      <p:ext uri="{BB962C8B-B14F-4D97-AF65-F5344CB8AC3E}">
        <p14:creationId xmlns:p14="http://schemas.microsoft.com/office/powerpoint/2010/main" xmlns="" val="234731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Как применять ПБУ НКО на упрощенном способе учета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7643192" cy="5493224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dirty="0"/>
              <a:t>Некоммерческие организации, </a:t>
            </a:r>
            <a:r>
              <a:rPr lang="ru-RU" sz="1800" u="sng" dirty="0">
                <a:hlinkClick r:id="rId2"/>
              </a:rPr>
              <a:t>которые вправе вести учет упрощенно</a:t>
            </a:r>
            <a:r>
              <a:rPr lang="ru-RU" sz="1800" dirty="0"/>
              <a:t>, применяют </a:t>
            </a:r>
            <a:r>
              <a:rPr lang="ru-RU" sz="1800" u="sng" dirty="0">
                <a:hlinkClick r:id="rId2"/>
              </a:rPr>
              <a:t>обязательные для них</a:t>
            </a:r>
            <a:r>
              <a:rPr lang="ru-RU" sz="1800" dirty="0"/>
              <a:t> ПБУ с особыми оговорками. 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77699388"/>
              </p:ext>
            </p:extLst>
          </p:nvPr>
        </p:nvGraphicFramePr>
        <p:xfrm>
          <a:off x="457200" y="2102675"/>
          <a:ext cx="7467600" cy="41666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Название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Особенности применения для НКО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Основание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ПБУ 1/2008 «Учетная политика»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</a:rPr>
                        <a:t>Последствия изменений учетной политики можно отражать перспективно.</a:t>
                      </a: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</a:rPr>
                        <a:t>Можно предусмотреть ведение бухучета без метода двойной записи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П. </a:t>
                      </a:r>
                      <a:r>
                        <a:rPr lang="ru-RU" sz="1200" u="sng" dirty="0">
                          <a:effectLst/>
                          <a:hlinkClick r:id="rId2" tooltip="6.1. При формировании учетной политики микропредприятия и некоммерческие организации, которые вправе применять упрощенные способы ведения бухгалтерского учета, включая упрощенную..."/>
                        </a:rPr>
                        <a:t>6.1</a:t>
                      </a:r>
                      <a:r>
                        <a:rPr lang="ru-RU" sz="1200" dirty="0">
                          <a:effectLst/>
                        </a:rPr>
                        <a:t> и </a:t>
                      </a:r>
                      <a:r>
                        <a:rPr lang="ru-RU" sz="1200" u="sng" dirty="0">
                          <a:effectLst/>
                          <a:hlinkClick r:id="rId2" tooltip="15.1. Организации, которые вправе применять упрощенные способы ведения бухгалтерского учета, включая упрощенную бухгалтерскую (финансовую) отчетность, могут отражать в бухгалтерской..."/>
                        </a:rPr>
                        <a:t>15.1</a:t>
                      </a:r>
                      <a:r>
                        <a:rPr lang="ru-RU" sz="1200" dirty="0">
                          <a:effectLst/>
                        </a:rPr>
                        <a:t> ПБУ 1/2008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ПБУ 9/99 «Доходы организации»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Признавать выручку можно по мере поступления денежных средств от покупателей (заказчиков), то есть применять кассовый метод </a:t>
                      </a:r>
                      <a:r>
                        <a:rPr lang="ru-RU" sz="1200" dirty="0" err="1">
                          <a:effectLst/>
                        </a:rPr>
                        <a:t>учета</a:t>
                      </a:r>
                      <a:r>
                        <a:rPr lang="ru-RU" sz="1200" dirty="0">
                          <a:effectLst/>
                        </a:rPr>
                        <a:t> доходов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 dirty="0">
                          <a:effectLst/>
                          <a:hlinkClick r:id="rId2" tooltip="12. Выручка признается в бухгалтерском учете при наличии следующих условий:.."/>
                        </a:rPr>
                        <a:t>П. 12 ПБУ 9/99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ПБУ 10/99 «Расходы организации»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Если выручку признавать кассовым методом, то и расходы тоже. То есть признавать их после погашения задолженности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 dirty="0">
                          <a:effectLst/>
                          <a:hlinkClick r:id="rId2" tooltip="18. Расходы признаются в том отчетном периоде, в котором они имели место, независимо от времени фактической выплаты денежных средств и иной формы осуществления (допущение временной..."/>
                        </a:rPr>
                        <a:t>П. 18 ПБУ 10/99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7710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78072779"/>
              </p:ext>
            </p:extLst>
          </p:nvPr>
        </p:nvGraphicFramePr>
        <p:xfrm>
          <a:off x="395534" y="260648"/>
          <a:ext cx="7704857" cy="61926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68286"/>
                <a:gridCol w="3522221"/>
                <a:gridCol w="1614350"/>
              </a:tblGrid>
              <a:tr h="5261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Название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877" marR="74877" marT="37439" marB="3743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Особенности применения для НКО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877" marR="74877" marT="37439" marB="3743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Основание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877" marR="74877" marT="37439" marB="37439" anchor="ctr"/>
                </a:tc>
              </a:tr>
              <a:tr h="7406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ПБУ 15/2008 «Учет расходов по займам и кредитам»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877" marR="74877" marT="37439" marB="3743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Все расходы по займам можно признавать в составе прочих расходов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877" marR="74877" marT="37439" marB="3743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 dirty="0">
                          <a:effectLst/>
                          <a:hlinkClick r:id="rId2" tooltip="7. Расходы по займам признаются прочими расходами, за исключением той их части, которая подлежит включению в стоимость инвестиционного актива, если иное не установлено настоящим пунктом..."/>
                        </a:rPr>
                        <a:t>П. 7 ПБУ 15/2008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877" marR="74877" marT="37439" marB="37439" anchor="ctr"/>
                </a:tc>
              </a:tr>
              <a:tr h="31125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ПБУ 19/02 «Учет финансовых вложений»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877" marR="74877" marT="37439" marB="3743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dirty="0">
                          <a:effectLst/>
                        </a:rPr>
                        <a:t>Последующую оценку всех финансовых вложений можно делать в том же порядке, что и для вложений, по которым текущая рыночная стоимость не определяется. То есть отражать их в учете и отчетности по первоначальной стоимости.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dirty="0">
                          <a:effectLst/>
                        </a:rPr>
                        <a:t>Также можно решить не отражать обесценение финансовых вложений в бухучете, когда его трудно рассчитать. Каких-либо </a:t>
                      </a:r>
                      <a:r>
                        <a:rPr lang="ru-RU" sz="1100" dirty="0" smtClean="0">
                          <a:effectLst/>
                        </a:rPr>
                        <a:t>критериев в </a:t>
                      </a:r>
                      <a:r>
                        <a:rPr lang="ru-RU" sz="1100">
                          <a:effectLst/>
                        </a:rPr>
                        <a:t>оценки </a:t>
                      </a:r>
                      <a:r>
                        <a:rPr lang="ru-RU" sz="1100" smtClean="0">
                          <a:effectLst/>
                        </a:rPr>
                        <a:t>нет</a:t>
                      </a:r>
                      <a:r>
                        <a:rPr lang="ru-RU" sz="1100" dirty="0">
                          <a:effectLst/>
                        </a:rPr>
                        <a:t>, поэтому бухгалтер может опираться на свое профессиональное мнение и решить сам, отражать обесценение или нет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74877" marR="74877" marT="37439" marB="3743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 dirty="0">
                          <a:effectLst/>
                          <a:hlinkClick r:id="rId2" tooltip="19. Для целей последующей оценки финансовые вложения подразделяются на две группы: финансовые вложения, по которым можно определить текущую рыночную стоимость в установленном настоящим..."/>
                        </a:rPr>
                        <a:t>П. 19 ПБУ 19/02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877" marR="74877" marT="37439" marB="37439" anchor="ctr"/>
                </a:tc>
              </a:tr>
              <a:tr h="18132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ПБУ 22/2010 «Исправление ошибок в бухгалтерском учете и отчетности»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877" marR="74877" marT="37439" marB="3743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Существенные ошибки прошлого года, выявленные после утверждения годовой отчетности по нему, можно исправить в текущем. Используйте счет 91 «Прочие доходы и расходы». Ретроспективный пересчет не понадобится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877" marR="74877" marT="37439" marB="3743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 dirty="0">
                          <a:effectLst/>
                          <a:hlinkClick r:id="rId2" tooltip="14. Ошибка предшествующего отчетного года, не являющаяся существенной, выявленная после даты подписания бухгалтерской отчетности за этот год, исправляется записями по соответствующим..."/>
                        </a:rPr>
                        <a:t>П. 14 ПБУ 22/2010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877" marR="74877" marT="37439" marB="37439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9754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hlinkClick r:id="rId2"/>
              </a:rPr>
              <a:t>План</a:t>
            </a:r>
            <a:r>
              <a:rPr lang="ru-RU" sz="2000" dirty="0"/>
              <a:t> счетов бухгалтерского учета финансово-хозяйственной деятельности организаций и </a:t>
            </a:r>
            <a:r>
              <a:rPr lang="ru-RU" sz="2000" dirty="0">
                <a:hlinkClick r:id="rId3"/>
              </a:rPr>
              <a:t>Инструкция</a:t>
            </a:r>
            <a:r>
              <a:rPr lang="ru-RU" sz="2000" dirty="0"/>
              <a:t> по его применению, утвержденными Приказом МФ РФ от 31 октября </a:t>
            </a:r>
            <a:r>
              <a:rPr lang="ru-RU" sz="2000" dirty="0" smtClean="0"/>
              <a:t>2000г</a:t>
            </a:r>
            <a:r>
              <a:rPr lang="ru-RU" sz="2000" dirty="0"/>
              <a:t>. N </a:t>
            </a:r>
            <a:r>
              <a:rPr lang="ru-RU" sz="2000" dirty="0" smtClean="0"/>
              <a:t>94н</a:t>
            </a:r>
            <a:r>
              <a:rPr lang="ru-RU" sz="2000" dirty="0"/>
              <a:t>.</a:t>
            </a:r>
          </a:p>
          <a:p>
            <a:pPr marL="0" indent="0" algn="just">
              <a:buNone/>
            </a:pPr>
            <a:endParaRPr lang="ru-RU" sz="2000" dirty="0"/>
          </a:p>
          <a:p>
            <a:pPr marL="0" indent="0" algn="ctr">
              <a:buNone/>
            </a:pPr>
            <a:r>
              <a:rPr lang="ru-RU" sz="2000" dirty="0" smtClean="0"/>
              <a:t>ОСНОВНОЙ СЧЕТ БУ В НКО </a:t>
            </a:r>
          </a:p>
          <a:p>
            <a:pPr marL="0" indent="0" algn="ctr">
              <a:buNone/>
            </a:pPr>
            <a:r>
              <a:rPr lang="ru-RU" sz="2000" b="1" dirty="0" smtClean="0"/>
              <a:t>86 «ЦЕЛЕВОЕ ФИНАНСИРОВАНИЕ»</a:t>
            </a:r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r>
              <a:rPr lang="ru-RU" sz="2000" dirty="0"/>
              <a:t>Счет пассивный.</a:t>
            </a:r>
          </a:p>
          <a:p>
            <a:pPr marL="0" indent="0" algn="just">
              <a:buNone/>
            </a:pPr>
            <a:r>
              <a:rPr lang="ru-RU" sz="2000" dirty="0"/>
              <a:t>По кредиту счета – увеличение (приход).</a:t>
            </a:r>
          </a:p>
          <a:p>
            <a:pPr marL="0" indent="0" algn="just">
              <a:buNone/>
            </a:pPr>
            <a:r>
              <a:rPr lang="ru-RU" sz="2000" dirty="0"/>
              <a:t>По дебету счета – уменьшение (расход</a:t>
            </a:r>
            <a:r>
              <a:rPr lang="ru-RU" sz="2000" dirty="0" smtClean="0"/>
              <a:t>).</a:t>
            </a:r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r>
              <a:rPr lang="ru-RU" sz="2000" dirty="0" smtClean="0"/>
              <a:t>Отражение расходов на счетах:</a:t>
            </a:r>
          </a:p>
          <a:p>
            <a:pPr marL="0" indent="0" algn="just">
              <a:buNone/>
            </a:pPr>
            <a:r>
              <a:rPr lang="ru-RU" sz="2000" dirty="0" smtClean="0"/>
              <a:t>20 «Основное производство» </a:t>
            </a:r>
          </a:p>
          <a:p>
            <a:pPr marL="0" indent="0" algn="just">
              <a:buNone/>
            </a:pPr>
            <a:r>
              <a:rPr lang="ru-RU" sz="2000" dirty="0" smtClean="0"/>
              <a:t>26 «Общехозяйственные расходы»</a:t>
            </a:r>
            <a:endParaRPr lang="ru-RU" sz="2000" dirty="0"/>
          </a:p>
          <a:p>
            <a:pPr marL="0" indent="0" algn="just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65583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СМЕТА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Смета – основной документ, отражающий получение и расходование целевых средств (п.1 ст.3 7-ФЗ «О некоммерческих организациях»).</a:t>
            </a:r>
          </a:p>
          <a:p>
            <a:r>
              <a:rPr lang="ru-RU" dirty="0" smtClean="0"/>
              <a:t>Обязательное наличие финансового плана (п.3 ст.29 7-ФЗ).</a:t>
            </a:r>
          </a:p>
          <a:p>
            <a:r>
              <a:rPr lang="ru-RU" dirty="0" smtClean="0"/>
              <a:t>Финансовый план утверждается высшим органом управления НКО.</a:t>
            </a:r>
          </a:p>
          <a:p>
            <a:r>
              <a:rPr lang="ru-RU" dirty="0" smtClean="0"/>
              <a:t>Отсутствует унифицированная форма.</a:t>
            </a:r>
          </a:p>
          <a:p>
            <a:r>
              <a:rPr lang="ru-RU" dirty="0" smtClean="0"/>
              <a:t>Оплата труда АУП благотворительной организации – не более 20% </a:t>
            </a:r>
            <a:r>
              <a:rPr lang="ru-RU" dirty="0" err="1" smtClean="0"/>
              <a:t>фин.средств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Благотворительные цели – не менее 80% благотворительного пожертвования.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140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Учетная</a:t>
            </a:r>
            <a:r>
              <a:rPr lang="ru-RU" dirty="0" smtClean="0"/>
              <a:t> политика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УП – норматив, регулирующий вопросы, не конкретизированные в ФЗ и подзаконных актах.</a:t>
            </a:r>
          </a:p>
          <a:p>
            <a:r>
              <a:rPr lang="ru-RU" dirty="0" smtClean="0"/>
              <a:t>УП – внутренний закон НКО, который должен регулировать финансовые процедуры, их учёт и раскрытие в отчётности, учитывая специфику организации.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67778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7467600" cy="1282154"/>
          </a:xfrm>
        </p:spPr>
        <p:txBody>
          <a:bodyPr>
            <a:noAutofit/>
          </a:bodyPr>
          <a:lstStyle/>
          <a:p>
            <a:r>
              <a:rPr lang="ru-RU" sz="4000" b="1" dirty="0"/>
              <a:t>Отчетность некоммерческих организаций</a:t>
            </a:r>
            <a:br>
              <a:rPr lang="ru-RU" sz="4000" b="1" dirty="0"/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310438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467600" cy="1143000"/>
          </a:xfrm>
        </p:spPr>
        <p:txBody>
          <a:bodyPr/>
          <a:lstStyle/>
          <a:p>
            <a:r>
              <a:rPr lang="ru-RU" b="1" dirty="0"/>
              <a:t>Бухгалтерская отчетность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467600" cy="556523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dirty="0"/>
              <a:t>Один раз в год</a:t>
            </a:r>
            <a:r>
              <a:rPr lang="ru-RU" sz="2000" dirty="0" smtClean="0"/>
              <a:t>.</a:t>
            </a:r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r>
              <a:rPr lang="ru-RU" sz="2000" dirty="0"/>
              <a:t>Стандартные сроки – в течение 90 календарных дней после завершения отчетного года. </a:t>
            </a:r>
            <a:endParaRPr lang="ru-RU" sz="2000" dirty="0" smtClean="0"/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r>
              <a:rPr lang="ru-RU" sz="2000" dirty="0"/>
              <a:t>Все НКО сдают: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ru-RU" sz="1800" u="sng" dirty="0">
                <a:hlinkClick r:id="rId2"/>
              </a:rPr>
              <a:t>Бухгалтерский баланс</a:t>
            </a:r>
            <a:r>
              <a:rPr lang="ru-RU" sz="1800" dirty="0"/>
              <a:t>;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ru-RU" sz="1800" u="sng" dirty="0">
                <a:hlinkClick r:id="rId2"/>
              </a:rPr>
              <a:t>Отчет о целевом использовании средств</a:t>
            </a:r>
            <a:r>
              <a:rPr lang="ru-RU" sz="1800" dirty="0" smtClean="0"/>
              <a:t>.</a:t>
            </a:r>
          </a:p>
          <a:p>
            <a:pPr lvl="0" algn="just">
              <a:buFont typeface="Wingdings" panose="05000000000000000000" pitchFamily="2" charset="2"/>
              <a:buChar char="q"/>
            </a:pPr>
            <a:endParaRPr lang="ru-RU" sz="1800" dirty="0"/>
          </a:p>
          <a:p>
            <a:pPr marL="0" indent="0" algn="just">
              <a:buNone/>
            </a:pPr>
            <a:r>
              <a:rPr lang="ru-RU" sz="2000" u="sng" dirty="0">
                <a:hlinkClick r:id="rId2" tooltip="2. Годовая бухгалтерская (финансовая) отчетность некоммерческой организации, за исключением случаев, установленных настоящим Федеральным законом и иными федеральными законами, состоит..."/>
              </a:rPr>
              <a:t>П</a:t>
            </a:r>
            <a:r>
              <a:rPr lang="ru-RU" sz="2000" u="sng" dirty="0" smtClean="0">
                <a:hlinkClick r:id="rId2" tooltip="2. Годовая бухгалтерская (финансовая) отчетность некоммерческой организации, за исключением случаев, установленных настоящим Федеральным законом и иными федеральными законами, состоит..."/>
              </a:rPr>
              <a:t>ункт </a:t>
            </a:r>
            <a:r>
              <a:rPr lang="ru-RU" sz="2000" u="sng" dirty="0">
                <a:hlinkClick r:id="rId2" tooltip="2. Годовая бухгалтерская (финансовая) отчетность некоммерческой организации, за исключением случаев, установленных настоящим Федеральным законом и иными федеральными законами, состоит..."/>
              </a:rPr>
              <a:t>2</a:t>
            </a:r>
            <a:r>
              <a:rPr lang="ru-RU" sz="2000" dirty="0"/>
              <a:t> статьи 14 Закона от 6 декабря 2011 г. № 402-ФЗ</a:t>
            </a:r>
            <a:r>
              <a:rPr lang="ru-RU" sz="1800" dirty="0" smtClean="0"/>
              <a:t>.</a:t>
            </a:r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r>
              <a:rPr lang="ru-RU" sz="2000" dirty="0"/>
              <a:t>Некоторые НКО сдают </a:t>
            </a:r>
            <a:r>
              <a:rPr lang="ru-RU" sz="2000" u="sng" dirty="0">
                <a:hlinkClick r:id="rId2"/>
              </a:rPr>
              <a:t>Отчет о финансовых результатах</a:t>
            </a:r>
            <a:r>
              <a:rPr lang="ru-RU" sz="2000" dirty="0"/>
              <a:t>. Если: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1800" dirty="0"/>
              <a:t>НКО получила существенный доход от предпринимательской деятельности;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1800" dirty="0"/>
              <a:t>невозможно оценить финансовое положение НКО без показателя полученного дохода.</a:t>
            </a:r>
          </a:p>
          <a:p>
            <a:pPr>
              <a:buFont typeface="Wingdings" panose="05000000000000000000" pitchFamily="2" charset="2"/>
              <a:buChar char="q"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87518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/>
              <a:t>Отчет о движении денежных </a:t>
            </a:r>
            <a:r>
              <a:rPr lang="ru-RU" b="1" dirty="0" smtClean="0"/>
              <a:t>средств</a:t>
            </a:r>
          </a:p>
          <a:p>
            <a:pPr marL="0" indent="0" algn="just">
              <a:buNone/>
            </a:pPr>
            <a:r>
              <a:rPr lang="ru-RU" sz="2000" dirty="0" smtClean="0"/>
              <a:t>Отчет </a:t>
            </a:r>
            <a:r>
              <a:rPr lang="ru-RU" sz="2000" dirty="0"/>
              <a:t>о движении денежных средств НКО в состав бухгалтерской отчетности не включают. Это прямо прописано в </a:t>
            </a:r>
            <a:r>
              <a:rPr lang="ru-RU" sz="2000" u="sng" dirty="0">
                <a:hlinkClick r:id="rId2" tooltip="85. Организации обязаны представлять годовую бухгалтерскую отчетность в объеме форм, предусмотренных в пункте 30 настоящего Положения..."/>
              </a:rPr>
              <a:t>пункте 85</a:t>
            </a:r>
            <a:r>
              <a:rPr lang="ru-RU" sz="2000" dirty="0"/>
              <a:t> положения, утвержденного </a:t>
            </a:r>
            <a:r>
              <a:rPr lang="ru-RU" sz="2000" u="sng" dirty="0">
                <a:hlinkClick r:id="rId2"/>
              </a:rPr>
              <a:t>приказом Минфина России от 29 июля 1998 г. № 34н</a:t>
            </a:r>
            <a:r>
              <a:rPr lang="ru-RU" sz="2000" dirty="0"/>
              <a:t>.</a:t>
            </a:r>
          </a:p>
          <a:p>
            <a:pPr marL="0" indent="0" algn="just">
              <a:buNone/>
            </a:pPr>
            <a:r>
              <a:rPr lang="ru-RU" sz="2000" dirty="0"/>
              <a:t> </a:t>
            </a:r>
          </a:p>
          <a:p>
            <a:pPr marL="0" indent="0" algn="just">
              <a:buNone/>
            </a:pPr>
            <a:r>
              <a:rPr lang="ru-RU" dirty="0"/>
              <a:t> </a:t>
            </a:r>
            <a:r>
              <a:rPr lang="ru-RU" b="1" dirty="0" smtClean="0"/>
              <a:t>Отчётность в органы статистики</a:t>
            </a:r>
          </a:p>
          <a:p>
            <a:pPr algn="just">
              <a:buFontTx/>
              <a:buChar char="-"/>
            </a:pPr>
            <a:r>
              <a:rPr lang="ru-RU" dirty="0" smtClean="0"/>
              <a:t>Бухгалтерская отчётность</a:t>
            </a:r>
          </a:p>
          <a:p>
            <a:pPr algn="just">
              <a:buFontTx/>
              <a:buChar char="-"/>
            </a:pPr>
            <a:r>
              <a:rPr lang="ru-RU" dirty="0" smtClean="0"/>
              <a:t>Аудиторское заключение</a:t>
            </a:r>
          </a:p>
          <a:p>
            <a:pPr algn="just">
              <a:buFontTx/>
              <a:buChar char="-"/>
            </a:pPr>
            <a:r>
              <a:rPr lang="ru-RU" dirty="0" smtClean="0"/>
              <a:t>Сведения по специализированным формам </a:t>
            </a:r>
            <a:r>
              <a:rPr lang="ru-RU" dirty="0" err="1" smtClean="0"/>
              <a:t>статнаблюдения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b="1" dirty="0" smtClean="0"/>
              <a:t>Отчётность в Минюст РФ</a:t>
            </a:r>
          </a:p>
          <a:p>
            <a:pPr marL="0" indent="0" algn="just">
              <a:buNone/>
            </a:pPr>
            <a:r>
              <a:rPr lang="ru-RU" sz="2000" u="sng" dirty="0" smtClean="0">
                <a:hlinkClick r:id="rId2" tooltip="2. Фонд использует имущество для целей, определенных уставом фонда. Фонд вправе заниматься предпринимательской деятельностью, соответствующей этим целям и необходимой для достижения..."/>
              </a:rPr>
              <a:t>п</a:t>
            </a:r>
            <a:r>
              <a:rPr lang="ru-RU" sz="2000" u="sng" dirty="0">
                <a:hlinkClick r:id="rId2" tooltip="2. Фонд использует имущество для целей, определенных уставом фонда. Фонд вправе заниматься предпринимательской деятельностью, соответствующей этим целям и необходимой для достижения..."/>
              </a:rPr>
              <a:t>. </a:t>
            </a:r>
            <a:r>
              <a:rPr lang="ru-RU" sz="2000" u="sng" dirty="0" smtClean="0">
                <a:hlinkClick r:id="rId2" tooltip="2. Фонд использует имущество для целей, определенных уставом фонда. Фонд вправе заниматься предпринимательской деятельностью, соответствующей этим целям и необходимой для достижения..."/>
              </a:rPr>
              <a:t>3 </a:t>
            </a:r>
            <a:r>
              <a:rPr lang="ru-RU" sz="2000" u="sng" dirty="0">
                <a:hlinkClick r:id="rId2" tooltip="2. Фонд использует имущество для целей, определенных уставом фонда. Фонд вправе заниматься предпринимательской деятельностью, соответствующей этим целям и необходимой для достижения..."/>
              </a:rPr>
              <a:t>ст. </a:t>
            </a:r>
            <a:r>
              <a:rPr lang="ru-RU" sz="2000" u="sng" dirty="0" smtClean="0">
                <a:hlinkClick r:id="rId2" tooltip="2. Фонд использует имущество для целей, определенных уставом фонда. Фонд вправе заниматься предпринимательской деятельностью, соответствующей этим целям и необходимой для достижения..."/>
              </a:rPr>
              <a:t>32 </a:t>
            </a:r>
            <a:r>
              <a:rPr lang="ru-RU" sz="2000" u="sng" dirty="0">
                <a:hlinkClick r:id="rId2" tooltip="2. Фонд использует имущество для целей, определенных уставом фонда. Фонд вправе заниматься предпринимательской деятельностью, соответствующей этим целям и необходимой для достижения..."/>
              </a:rPr>
              <a:t>Закона от 12 января 1996 г. № </a:t>
            </a:r>
            <a:r>
              <a:rPr lang="ru-RU" sz="2000" u="sng" dirty="0" smtClean="0">
                <a:hlinkClick r:id="rId2" tooltip="2. Фонд использует имущество для целей, определенных уставом фонда. Фонд вправе заниматься предпринимательской деятельностью, соответствующей этим целям и необходимой для достижения..."/>
              </a:rPr>
              <a:t>7-ФЗ</a:t>
            </a:r>
            <a:endParaRPr lang="ru-RU" sz="2000" dirty="0"/>
          </a:p>
          <a:p>
            <a:pPr marL="0" indent="0" algn="just">
              <a:buNone/>
            </a:pPr>
            <a:r>
              <a:rPr lang="ru-RU" sz="2000" dirty="0" smtClean="0"/>
              <a:t>Срок до 15 апреля.</a:t>
            </a:r>
            <a:endParaRPr lang="ru-RU" sz="2000" dirty="0"/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2495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Налоговая отчетность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000" dirty="0"/>
              <a:t>Все НКО обязаны сдавать в налоговую инспекцию </a:t>
            </a:r>
            <a:r>
              <a:rPr lang="ru-RU" sz="2000" u="sng" dirty="0">
                <a:hlinkClick r:id="rId2"/>
              </a:rPr>
              <a:t>сведения о среднесписочной численности</a:t>
            </a:r>
            <a:r>
              <a:rPr lang="ru-RU" sz="2000" dirty="0"/>
              <a:t> сотрудников</a:t>
            </a:r>
            <a:r>
              <a:rPr lang="ru-RU" sz="2000" dirty="0" smtClean="0"/>
              <a:t>.</a:t>
            </a:r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r>
              <a:rPr lang="ru-RU" sz="2000" dirty="0"/>
              <a:t>Даже если сотрудников нет. </a:t>
            </a:r>
            <a:endParaRPr lang="ru-RU" sz="2000" dirty="0" smtClean="0"/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r>
              <a:rPr lang="ru-RU" sz="2000" dirty="0"/>
              <a:t>Все НКО обязаны сдавать справки по </a:t>
            </a:r>
            <a:r>
              <a:rPr lang="ru-RU" sz="2000" u="sng" dirty="0">
                <a:hlinkClick r:id="rId2"/>
              </a:rPr>
              <a:t>форме 2-НДФЛ</a:t>
            </a:r>
            <a:r>
              <a:rPr lang="ru-RU" sz="2000" dirty="0"/>
              <a:t> на каждого сотрудника и расчет по </a:t>
            </a:r>
            <a:r>
              <a:rPr lang="ru-RU" sz="2000" u="sng" dirty="0">
                <a:hlinkClick r:id="rId2"/>
              </a:rPr>
              <a:t>форме 6-НДФЛ</a:t>
            </a:r>
            <a:r>
              <a:rPr lang="ru-RU" sz="2000" dirty="0" smtClean="0"/>
              <a:t>.</a:t>
            </a:r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r>
              <a:rPr lang="ru-RU" sz="2000" dirty="0"/>
              <a:t>А в остальном состав налоговой отчетности в НКО зависит от налогового режима.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4182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Налоговая отчетность: ОСНО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7571184" cy="53492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ru-RU" dirty="0" smtClean="0"/>
              <a:t>НКО </a:t>
            </a:r>
            <a:r>
              <a:rPr lang="ru-RU" dirty="0"/>
              <a:t>на общем режиме сдают налоговую отчетность, обязательную </a:t>
            </a:r>
            <a:r>
              <a:rPr lang="ru-RU" u="sng" dirty="0">
                <a:hlinkClick r:id="rId2"/>
              </a:rPr>
              <a:t>для всех организаций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4906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404664"/>
            <a:ext cx="7704856" cy="60486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/>
              <a:t>Налог на </a:t>
            </a:r>
            <a:r>
              <a:rPr lang="ru-RU" b="1" dirty="0" smtClean="0"/>
              <a:t>прибыль</a:t>
            </a:r>
            <a:endParaRPr lang="ru-RU" dirty="0"/>
          </a:p>
          <a:p>
            <a:pPr marL="0" indent="0" algn="just">
              <a:buNone/>
            </a:pPr>
            <a:r>
              <a:rPr lang="ru-RU" sz="2000" dirty="0"/>
              <a:t>Сдавать </a:t>
            </a:r>
            <a:r>
              <a:rPr lang="ru-RU" sz="2000" u="sng" dirty="0">
                <a:hlinkClick r:id="rId2"/>
              </a:rPr>
              <a:t>декларацию по налогу на прибыль</a:t>
            </a:r>
            <a:r>
              <a:rPr lang="ru-RU" sz="2000" dirty="0"/>
              <a:t> обязаны все НКО. Эта обязанность не зависит от того, есть облагаемые доходы или нет. Такой вывод следует из </a:t>
            </a:r>
            <a:r>
              <a:rPr lang="ru-RU" sz="2000" u="sng" dirty="0">
                <a:hlinkClick r:id="rId2" tooltip="Статья 246. Налогоплательщики"/>
              </a:rPr>
              <a:t>статьи 246</a:t>
            </a:r>
            <a:r>
              <a:rPr lang="ru-RU" sz="2000" dirty="0"/>
              <a:t> и </a:t>
            </a:r>
            <a:r>
              <a:rPr lang="ru-RU" sz="2000" u="sng" dirty="0">
                <a:hlinkClick r:id="rId2" tooltip="1. Налогоплательщики независимо от наличия у них обязанности по уплате налога и (или) авансовых платежей по налогу, особенностей исчисления и уплаты налога обязаны по истечении каждого отчетного и налогового периода представлят..."/>
              </a:rPr>
              <a:t>пункта 1</a:t>
            </a:r>
            <a:r>
              <a:rPr lang="ru-RU" sz="2000" dirty="0"/>
              <a:t> статьи 289 Налогового кодекса РФ.</a:t>
            </a:r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r>
              <a:rPr lang="ru-RU" sz="2000" dirty="0"/>
              <a:t>Для НКО, у которых нет доходов и расходов, есть особенности. Они сдают декларацию только раз в год в упрощенном составе.</a:t>
            </a:r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r>
              <a:rPr lang="ru-RU" sz="2000" dirty="0" smtClean="0"/>
              <a:t>Лист 7 Декларации «Отчёт о целевом использовании имущества (в </a:t>
            </a:r>
            <a:r>
              <a:rPr lang="ru-RU" sz="2000" dirty="0" err="1" smtClean="0"/>
              <a:t>т.ч</a:t>
            </a:r>
            <a:r>
              <a:rPr lang="ru-RU" sz="2000" dirty="0" smtClean="0"/>
              <a:t>. денежных средств), работ, </a:t>
            </a:r>
            <a:r>
              <a:rPr lang="ru-RU" sz="2000" dirty="0" err="1" smtClean="0"/>
              <a:t>услугЮ</a:t>
            </a:r>
            <a:r>
              <a:rPr lang="ru-RU" sz="2000" dirty="0" smtClean="0"/>
              <a:t> полученных в рамках целевых поступлений, целевого финансирования».</a:t>
            </a:r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7250473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571184" cy="61412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НДС</a:t>
            </a:r>
          </a:p>
          <a:p>
            <a:pPr marL="0" indent="0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sz="2000" dirty="0"/>
              <a:t>НКО на общем режиме обязаны сдавать декларацию по НДС ежеквартально в общем порядке. Если объекта обложения НДС нет, </a:t>
            </a:r>
            <a:r>
              <a:rPr lang="ru-RU" sz="2000" dirty="0" smtClean="0"/>
              <a:t>сдавайте </a:t>
            </a:r>
            <a:r>
              <a:rPr lang="ru-RU" sz="2000" dirty="0"/>
              <a:t>только титульный лист и раздел 1 (</a:t>
            </a:r>
            <a:r>
              <a:rPr lang="ru-RU" sz="2000" u="sng" dirty="0">
                <a:hlinkClick r:id="rId2" tooltip="3. Декларация включает в себя титульный лист, разделы: 1 &quot;Сумма налога, подлежащая уплате в бюджет (возмещению из бюджета), по данным налогоплательщика&quot;, 2 &quot;Сумма налога, подлежащая..."/>
              </a:rPr>
              <a:t>п. 3</a:t>
            </a:r>
            <a:r>
              <a:rPr lang="ru-RU" sz="2000" dirty="0"/>
              <a:t> Порядка, утвержденного </a:t>
            </a:r>
            <a:r>
              <a:rPr lang="ru-RU" sz="2000" u="sng" dirty="0">
                <a:hlinkClick r:id="rId2"/>
              </a:rPr>
              <a:t>приказом ФНС России от 29 октября 2014 г. № ММВ-7-3/558</a:t>
            </a:r>
            <a:r>
              <a:rPr lang="ru-RU" sz="2000" dirty="0" smtClean="0"/>
              <a:t>).</a:t>
            </a:r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r>
              <a:rPr lang="ru-RU" sz="2000" dirty="0"/>
              <a:t>Сдавать единую (упрощенную) налоговую декларацию, которая утверждена </a:t>
            </a:r>
            <a:r>
              <a:rPr lang="ru-RU" sz="2000" u="sng" dirty="0">
                <a:hlinkClick r:id="rId2"/>
              </a:rPr>
              <a:t>приказом Минфина России от 10 июля 2007 г. № 62н</a:t>
            </a:r>
            <a:r>
              <a:rPr lang="ru-RU" sz="2000" dirty="0"/>
              <a:t>, НКО может, только если у нее одновременно нет: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ru-RU" sz="1800" dirty="0"/>
              <a:t>объекта налогообложения по НДС;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ru-RU" sz="1800" dirty="0"/>
              <a:t>операций по расчетным счетам.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9875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Налог на </a:t>
            </a:r>
            <a:r>
              <a:rPr lang="ru-RU" b="1" dirty="0" smtClean="0"/>
              <a:t>имущество</a:t>
            </a:r>
          </a:p>
          <a:p>
            <a:pPr marL="0" indent="0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sz="2000" dirty="0"/>
              <a:t>НКО на общем режиме сдают декларацию по налогу на </a:t>
            </a:r>
            <a:r>
              <a:rPr lang="ru-RU" sz="2000" dirty="0" smtClean="0"/>
              <a:t>недвижимое имущество </a:t>
            </a:r>
            <a:r>
              <a:rPr lang="ru-RU" sz="2000" dirty="0"/>
              <a:t>ежеквартально, в </a:t>
            </a:r>
            <a:r>
              <a:rPr lang="ru-RU" sz="2000" u="sng" dirty="0">
                <a:hlinkClick r:id="rId2"/>
              </a:rPr>
              <a:t>общем порядке</a:t>
            </a:r>
            <a:r>
              <a:rPr lang="ru-RU" sz="2000" dirty="0"/>
              <a:t>. Исключение – организации, у которых нет основных средств</a:t>
            </a:r>
            <a:r>
              <a:rPr lang="ru-RU" sz="2000" dirty="0" smtClean="0"/>
              <a:t>.</a:t>
            </a:r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endParaRPr lang="ru-RU" sz="2000" dirty="0" smtClean="0"/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r>
              <a:rPr lang="ru-RU" sz="2000" dirty="0"/>
              <a:t>Что касается остальных налоговых деклараций, то обязанность по их сдаче зависит от наличия у НКО облагаемого соответствующим налогом объекта.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7063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Статистическая отчетность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7643192" cy="52051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/>
              <a:t>НКО обязаны составлять статистическую отчетность (</a:t>
            </a:r>
            <a:r>
              <a:rPr lang="ru-RU" sz="2000" dirty="0">
                <a:hlinkClick r:id="rId2" tooltip="1. Некоммерческая организация ведет бухгалтерский учет и статистическую отчетность в порядке, установленном законодательством Российской Федерации. Годовая бухгалтерская (финансовая).."/>
              </a:rPr>
              <a:t>п. 1 ст. 32 Закона от 12 января 1996 г. № 7-ФЗ</a:t>
            </a:r>
            <a:r>
              <a:rPr lang="ru-RU" sz="2000" dirty="0"/>
              <a:t>). 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2000" dirty="0" smtClean="0"/>
              <a:t>Для </a:t>
            </a:r>
            <a:r>
              <a:rPr lang="ru-RU" sz="2000" dirty="0"/>
              <a:t>некоммерческих организаций </a:t>
            </a:r>
            <a:r>
              <a:rPr lang="ru-RU" sz="2000" dirty="0" smtClean="0"/>
              <a:t>специальные </a:t>
            </a:r>
            <a:r>
              <a:rPr lang="ru-RU" sz="2000" dirty="0"/>
              <a:t>формы: </a:t>
            </a:r>
            <a:r>
              <a:rPr lang="ru-RU" sz="2000" dirty="0" smtClean="0"/>
              <a:t> </a:t>
            </a:r>
            <a:r>
              <a:rPr lang="ru-RU" sz="2000" dirty="0"/>
              <a:t>Форма № 11 (</a:t>
            </a:r>
            <a:r>
              <a:rPr lang="ru-RU" sz="2000" dirty="0" smtClean="0"/>
              <a:t>краткая) Сведения </a:t>
            </a:r>
            <a:r>
              <a:rPr lang="ru-RU" sz="2000" dirty="0"/>
              <a:t>о наличии и движении основных фондов некоммерческих организаций и </a:t>
            </a:r>
            <a:r>
              <a:rPr lang="ru-RU" sz="2000" dirty="0">
                <a:hlinkClick r:id="rId2"/>
              </a:rPr>
              <a:t>1-СОНКО</a:t>
            </a:r>
            <a:r>
              <a:rPr lang="ru-RU" sz="2000" dirty="0"/>
              <a:t> Сведения о деятельности Социально-ориентированной некоммерческой организации</a:t>
            </a:r>
            <a:r>
              <a:rPr lang="ru-RU" sz="2000" dirty="0" smtClean="0"/>
              <a:t>.</a:t>
            </a:r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r>
              <a:rPr lang="ru-RU" sz="2000" dirty="0"/>
              <a:t>Состав </a:t>
            </a:r>
            <a:r>
              <a:rPr lang="ru-RU" sz="2000" dirty="0" err="1"/>
              <a:t>статотчетности</a:t>
            </a:r>
            <a:r>
              <a:rPr lang="ru-RU" sz="2000" dirty="0"/>
              <a:t> зависит от вида деятельности НКО. 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2000" dirty="0" smtClean="0"/>
              <a:t>Точный </a:t>
            </a:r>
            <a:r>
              <a:rPr lang="ru-RU" sz="2000" dirty="0"/>
              <a:t>перечень форм для НКО </a:t>
            </a:r>
            <a:r>
              <a:rPr lang="ru-RU" sz="2000" dirty="0" smtClean="0"/>
              <a:t>устанавливает местное </a:t>
            </a:r>
            <a:r>
              <a:rPr lang="ru-RU" sz="2000" dirty="0"/>
              <a:t>управлении статистики.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9690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Отчетность НКО в Минюст России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7467600" cy="5061176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sz="2200" dirty="0"/>
              <a:t>НКО сдают отчетность в территориальное отделение Минюста России по формам, утвержденным </a:t>
            </a:r>
            <a:r>
              <a:rPr lang="ru-RU" sz="2200" u="sng" dirty="0">
                <a:hlinkClick r:id="rId3"/>
              </a:rPr>
              <a:t>приказом Минюста России от 29 марта 2010 г. № 72</a:t>
            </a:r>
            <a:r>
              <a:rPr lang="ru-RU" sz="2200" dirty="0" smtClean="0"/>
              <a:t>.</a:t>
            </a:r>
          </a:p>
          <a:p>
            <a:r>
              <a:rPr lang="ru-RU" sz="2200" dirty="0" smtClean="0"/>
              <a:t> </a:t>
            </a:r>
            <a:r>
              <a:rPr lang="ru-RU" sz="2000" dirty="0" err="1">
                <a:hlinkClick r:id="rId3"/>
              </a:rPr>
              <a:t>Отчет</a:t>
            </a:r>
            <a:r>
              <a:rPr lang="ru-RU" sz="2000" dirty="0">
                <a:hlinkClick r:id="rId3"/>
              </a:rPr>
              <a:t> о деятельности некоммерческой организации и о персональном составе </a:t>
            </a:r>
            <a:r>
              <a:rPr lang="ru-RU" sz="2000" dirty="0" err="1">
                <a:hlinkClick r:id="rId3"/>
              </a:rPr>
              <a:t>ее</a:t>
            </a:r>
            <a:r>
              <a:rPr lang="ru-RU" sz="2000" dirty="0">
                <a:hlinkClick r:id="rId3"/>
              </a:rPr>
              <a:t> руководящих органов (ф. ОН0001)</a:t>
            </a:r>
            <a:r>
              <a:rPr lang="ru-RU" sz="2000" dirty="0"/>
              <a:t>, </a:t>
            </a:r>
            <a:r>
              <a:rPr lang="ru-RU" sz="2000" dirty="0" err="1"/>
              <a:t>утвержден</a:t>
            </a:r>
            <a:r>
              <a:rPr lang="ru-RU" sz="2000" dirty="0"/>
              <a:t> </a:t>
            </a:r>
            <a:r>
              <a:rPr lang="ru-RU" sz="2000" dirty="0">
                <a:hlinkClick r:id="rId3"/>
              </a:rPr>
              <a:t>приказом Минюста России от 29 марта 2010 г. № 72</a:t>
            </a:r>
            <a:endParaRPr lang="ru-RU" sz="2000" dirty="0"/>
          </a:p>
          <a:p>
            <a:r>
              <a:rPr lang="ru-RU" sz="2000" dirty="0" err="1">
                <a:hlinkClick r:id="rId3"/>
              </a:rPr>
              <a:t>Отчет</a:t>
            </a:r>
            <a:r>
              <a:rPr lang="ru-RU" sz="2000" dirty="0">
                <a:hlinkClick r:id="rId3"/>
              </a:rPr>
              <a:t> о расходовании некоммерческой организацией денежных средств и об использовании иного имущества, в том числе полученных от международных и иностранных организаций, иностранных граждан и лиц без гражданства (ф. ОН0002)</a:t>
            </a:r>
            <a:r>
              <a:rPr lang="ru-RU" sz="2000" dirty="0"/>
              <a:t>,</a:t>
            </a:r>
          </a:p>
          <a:p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err="1">
                <a:hlinkClick r:id="rId3"/>
              </a:rPr>
              <a:t>Отчет</a:t>
            </a:r>
            <a:r>
              <a:rPr lang="ru-RU" sz="2000" dirty="0">
                <a:hlinkClick r:id="rId3"/>
              </a:rPr>
              <a:t> о деятельности религиозной организации, о персональном составе </a:t>
            </a:r>
            <a:r>
              <a:rPr lang="ru-RU" sz="2000" dirty="0" err="1">
                <a:hlinkClick r:id="rId3"/>
              </a:rPr>
              <a:t>ее</a:t>
            </a:r>
            <a:r>
              <a:rPr lang="ru-RU" sz="2000" dirty="0">
                <a:hlinkClick r:id="rId3"/>
              </a:rPr>
              <a:t> руководящих органов, о расходовании денежных средств и об использовании иного имущества, в том числе полученных от международных и иностранных организаций, иностранных граждан и лиц без гражданства (ф. ОР0001)</a:t>
            </a:r>
            <a:r>
              <a:rPr lang="ru-RU" sz="2000" dirty="0"/>
              <a:t>,</a:t>
            </a:r>
          </a:p>
          <a:p>
            <a:r>
              <a:rPr lang="ru-RU" sz="2000" dirty="0"/>
              <a:t>Заявление о соответствии требованиям </a:t>
            </a:r>
            <a:r>
              <a:rPr lang="ru-RU" sz="2000" dirty="0">
                <a:hlinkClick r:id="rId3" tooltip="3.1. Некоммерческие организации, учредителями (участниками, членами) которых не являются иностранные граждане и (или) организации либо лица без гражданства, а также не имевшие в течение..."/>
              </a:rPr>
              <a:t>пункта 3.1</a:t>
            </a:r>
            <a:r>
              <a:rPr lang="ru-RU" sz="2000" dirty="0"/>
              <a:t> статьи 32 Закона от 12 января 1996 г. № 7-ФЗ и информация о продолжении деятельности (</a:t>
            </a:r>
            <a:r>
              <a:rPr lang="ru-RU" sz="2000" dirty="0">
                <a:hlinkClick r:id="rId3"/>
              </a:rPr>
              <a:t>форма произвольная</a:t>
            </a:r>
            <a:r>
              <a:rPr lang="ru-RU" sz="2000" dirty="0"/>
              <a:t>)</a:t>
            </a:r>
          </a:p>
          <a:p>
            <a:pPr marL="0" indent="0">
              <a:buNone/>
            </a:pPr>
            <a:r>
              <a:rPr lang="ru-RU" sz="2000" dirty="0"/>
              <a:t/>
            </a:r>
            <a:br>
              <a:rPr lang="ru-RU" sz="2000" dirty="0"/>
            </a:br>
            <a:r>
              <a:rPr lang="en-US" sz="2200" dirty="0" smtClean="0"/>
              <a:t> </a:t>
            </a:r>
            <a:endParaRPr lang="ru-RU" sz="2200" dirty="0" smtClean="0"/>
          </a:p>
          <a:p>
            <a:pPr marL="0" indent="0" algn="just">
              <a:buNone/>
            </a:pPr>
            <a:r>
              <a:rPr lang="ru-RU" sz="2200" dirty="0" err="1" smtClean="0"/>
              <a:t>Отчетность</a:t>
            </a:r>
            <a:r>
              <a:rPr lang="ru-RU" sz="2200" dirty="0" smtClean="0"/>
              <a:t> </a:t>
            </a:r>
            <a:r>
              <a:rPr lang="ru-RU" sz="2200" dirty="0"/>
              <a:t>в Минюст позволяет контролировать, что у НКО нет иностранных граждан среди членов организации, а также иностранных источников </a:t>
            </a:r>
            <a:r>
              <a:rPr lang="ru-RU" sz="2200" dirty="0" smtClean="0"/>
              <a:t>финансирования</a:t>
            </a:r>
            <a:r>
              <a:rPr lang="ru-RU" sz="2200" dirty="0"/>
              <a:t> </a:t>
            </a:r>
            <a:r>
              <a:rPr lang="ru-RU" sz="2200" dirty="0" smtClean="0"/>
              <a:t>(</a:t>
            </a:r>
            <a:r>
              <a:rPr lang="ru-RU" sz="2200" dirty="0" smtClean="0">
                <a:hlinkClick r:id="rId3" tooltip="3.1. Некоммерческие организации, учредителями (участниками, членами) которых не являются иностранные граждане и (или) организации либо лица без гражданства, а также не имевшие в течение..."/>
              </a:rPr>
              <a:t>Ч</a:t>
            </a:r>
            <a:r>
              <a:rPr lang="ru-RU" sz="2200" u="sng" dirty="0" smtClean="0">
                <a:hlinkClick r:id="rId3" tooltip="3.1. Некоммерческие организации, учредителями (участниками, членами) которых не являются иностранные граждане и (или) организации либо лица без гражданства, а также не имевшие в течение..."/>
              </a:rPr>
              <a:t>асть </a:t>
            </a:r>
            <a:r>
              <a:rPr lang="ru-RU" sz="2200" u="sng" dirty="0">
                <a:hlinkClick r:id="rId3" tooltip="3.1. Некоммерческие организации, учредителями (участниками, членами) которых не являются иностранные граждане и (или) организации либо лица без гражданства, а также не имевшие в течение..."/>
              </a:rPr>
              <a:t>3.1</a:t>
            </a:r>
            <a:r>
              <a:rPr lang="ru-RU" sz="2200" dirty="0"/>
              <a:t> статьи 32 Закона от 12 января 1996 г. № </a:t>
            </a:r>
            <a:r>
              <a:rPr lang="ru-RU" sz="2200" dirty="0" smtClean="0"/>
              <a:t>7-ФЗ).</a:t>
            </a:r>
            <a:endParaRPr lang="ru-RU" sz="2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5701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884</TotalTime>
  <Words>1021</Words>
  <Application>Microsoft Office PowerPoint</Application>
  <PresentationFormat>Экран (4:3)</PresentationFormat>
  <Paragraphs>205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Эркер</vt:lpstr>
      <vt:lpstr> Бухгалтерский учет в Некоммерческих Организациях  </vt:lpstr>
      <vt:lpstr>Вопросы, которые будут рассмотрены </vt:lpstr>
      <vt:lpstr>Слайд 3</vt:lpstr>
      <vt:lpstr>Слайд 4</vt:lpstr>
      <vt:lpstr>Что надо знать бухгалтеру для правильного ведения учета?</vt:lpstr>
      <vt:lpstr>ПБУ для НКО  Абсолютно любые НКО могут не применять в работе ПБУ</vt:lpstr>
      <vt:lpstr>Слайд 7</vt:lpstr>
      <vt:lpstr>Упрощенные способы бухучета в НКО </vt:lpstr>
      <vt:lpstr>Как применять ПБУ НКО на упрощенном способе учета </vt:lpstr>
      <vt:lpstr>Слайд 10</vt:lpstr>
      <vt:lpstr>Слайд 11</vt:lpstr>
      <vt:lpstr>СМЕТА</vt:lpstr>
      <vt:lpstr>Учетная политика</vt:lpstr>
      <vt:lpstr>Отчетность некоммерческих организаций </vt:lpstr>
      <vt:lpstr>Бухгалтерская отчетность </vt:lpstr>
      <vt:lpstr>Слайд 16</vt:lpstr>
      <vt:lpstr>Налоговая отчетность </vt:lpstr>
      <vt:lpstr>Налоговая отчетность: ОСНО </vt:lpstr>
      <vt:lpstr>Слайд 19</vt:lpstr>
      <vt:lpstr>Слайд 20</vt:lpstr>
      <vt:lpstr>Слайд 21</vt:lpstr>
      <vt:lpstr>Статистическая отчетность </vt:lpstr>
      <vt:lpstr>Отчетность НКО в Минюст России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Бухгалтерский учет в Некоммерческих Организациях</dc:title>
  <dc:creator>Oxana</dc:creator>
  <cp:lastModifiedBy>YShulga</cp:lastModifiedBy>
  <cp:revision>36</cp:revision>
  <dcterms:created xsi:type="dcterms:W3CDTF">2018-04-11T10:56:43Z</dcterms:created>
  <dcterms:modified xsi:type="dcterms:W3CDTF">2019-10-23T06:41:02Z</dcterms:modified>
</cp:coreProperties>
</file>