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</p:sldMasterIdLst>
  <p:notesMasterIdLst>
    <p:notesMasterId r:id="rId46"/>
  </p:notesMasterIdLst>
  <p:sldIdLst>
    <p:sldId id="256" r:id="rId2"/>
    <p:sldId id="301" r:id="rId3"/>
    <p:sldId id="303" r:id="rId4"/>
    <p:sldId id="302" r:id="rId5"/>
    <p:sldId id="258" r:id="rId6"/>
    <p:sldId id="257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99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6" r:id="rId44"/>
    <p:sldId id="300" r:id="rId45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599" autoAdjust="0"/>
  </p:normalViewPr>
  <p:slideViewPr>
    <p:cSldViewPr snapToGrid="0">
      <p:cViewPr varScale="1">
        <p:scale>
          <a:sx n="102" d="100"/>
          <a:sy n="102" d="100"/>
        </p:scale>
        <p:origin x="188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299428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i="1"/>
              <a:t>Слайда висит до начала выступления + пока здороваюсь и представляюсь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/>
              <a:t>– Будут озвучены практические и теоретические основы (азы), если что-то нужно рассмотреть подробнее – задавайте Ваши вопросы по ходу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b="1"/>
              <a:t>– Основано на обобщенном опыте московской службы «Милосердие» и региональных церковных социальных служб и добровольческих объединений</a:t>
            </a:r>
            <a:endParaRPr/>
          </a:p>
        </p:txBody>
      </p:sp>
      <p:sp>
        <p:nvSpPr>
          <p:cNvPr id="162" name="Shape 162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13629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b="1" dirty="0" err="1"/>
              <a:t>Разберемся</a:t>
            </a:r>
            <a:r>
              <a:rPr lang="en-US" b="1" dirty="0"/>
              <a:t>, </a:t>
            </a:r>
            <a:r>
              <a:rPr lang="en-US" b="1" dirty="0" err="1"/>
              <a:t>кто</a:t>
            </a:r>
            <a:r>
              <a:rPr lang="en-US" b="1" dirty="0"/>
              <a:t> </a:t>
            </a:r>
            <a:r>
              <a:rPr lang="en-US" b="1" dirty="0" err="1"/>
              <a:t>такие</a:t>
            </a:r>
            <a:r>
              <a:rPr lang="en-US" b="1" dirty="0"/>
              <a:t> </a:t>
            </a:r>
            <a:r>
              <a:rPr lang="en-US" b="1" dirty="0" err="1"/>
              <a:t>добровольцы</a:t>
            </a:r>
            <a:r>
              <a:rPr lang="en-US" b="1" dirty="0"/>
              <a:t> и </a:t>
            </a:r>
            <a:r>
              <a:rPr lang="en-US" b="1" dirty="0" err="1"/>
              <a:t>что</a:t>
            </a:r>
            <a:r>
              <a:rPr lang="en-US" b="1" dirty="0"/>
              <a:t> </a:t>
            </a:r>
            <a:r>
              <a:rPr lang="en-US" b="1" dirty="0" err="1"/>
              <a:t>такое</a:t>
            </a:r>
            <a:r>
              <a:rPr lang="en-US" b="1" dirty="0"/>
              <a:t> </a:t>
            </a:r>
            <a:r>
              <a:rPr lang="en-US" b="1" dirty="0" err="1"/>
              <a:t>добровольческая</a:t>
            </a:r>
            <a:r>
              <a:rPr lang="en-US" b="1" dirty="0"/>
              <a:t> </a:t>
            </a:r>
            <a:r>
              <a:rPr lang="en-US" b="1" dirty="0" err="1"/>
              <a:t>служба</a:t>
            </a:r>
            <a:endParaRPr dirty="0"/>
          </a:p>
          <a:p>
            <a:pPr marL="171450" lvl="0" indent="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b="1" dirty="0" err="1"/>
              <a:t>Определения</a:t>
            </a:r>
            <a:r>
              <a:rPr lang="en-US" b="1" dirty="0"/>
              <a:t>…</a:t>
            </a:r>
            <a:endParaRPr dirty="0"/>
          </a:p>
          <a:p>
            <a:pPr marL="171450" lvl="0" indent="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1800" b="1" dirty="0" err="1"/>
              <a:t>Добровольческая</a:t>
            </a:r>
            <a:r>
              <a:rPr lang="en-US" sz="1800" b="1" dirty="0"/>
              <a:t> </a:t>
            </a:r>
            <a:r>
              <a:rPr lang="en-US" sz="1800" b="1" dirty="0" err="1"/>
              <a:t>служба</a:t>
            </a:r>
            <a:r>
              <a:rPr lang="en-US" sz="1800" b="1" dirty="0"/>
              <a:t> </a:t>
            </a:r>
            <a:r>
              <a:rPr lang="en-US" sz="1800" b="1" dirty="0" err="1"/>
              <a:t>не</a:t>
            </a:r>
            <a:r>
              <a:rPr lang="en-US" sz="1800" b="1" dirty="0"/>
              <a:t> </a:t>
            </a:r>
            <a:r>
              <a:rPr lang="en-US" sz="1800" b="1" dirty="0" err="1"/>
              <a:t>может</a:t>
            </a:r>
            <a:r>
              <a:rPr lang="en-US" sz="1800" b="1" dirty="0"/>
              <a:t> </a:t>
            </a:r>
            <a:r>
              <a:rPr lang="en-US" sz="1800" b="1" dirty="0" err="1"/>
              <a:t>существовать</a:t>
            </a:r>
            <a:r>
              <a:rPr lang="en-US" sz="1800" b="1" dirty="0"/>
              <a:t> </a:t>
            </a:r>
            <a:r>
              <a:rPr lang="en-US" sz="1800" b="1" dirty="0" err="1"/>
              <a:t>ради</a:t>
            </a:r>
            <a:r>
              <a:rPr lang="en-US" sz="1800" b="1" dirty="0"/>
              <a:t> </a:t>
            </a:r>
            <a:r>
              <a:rPr lang="en-US" sz="1800" b="1" dirty="0" err="1"/>
              <a:t>самой</a:t>
            </a:r>
            <a:r>
              <a:rPr lang="en-US" sz="1800" b="1" dirty="0"/>
              <a:t> </a:t>
            </a:r>
            <a:r>
              <a:rPr lang="en-US" sz="1800" b="1" dirty="0" err="1"/>
              <a:t>себя</a:t>
            </a:r>
            <a:endParaRPr dirty="0"/>
          </a:p>
        </p:txBody>
      </p:sp>
      <p:sp>
        <p:nvSpPr>
          <p:cNvPr id="169" name="Shape 169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78353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b="1" dirty="0" err="1"/>
              <a:t>Разберемся</a:t>
            </a:r>
            <a:r>
              <a:rPr lang="en-US" b="1" dirty="0"/>
              <a:t>, </a:t>
            </a:r>
            <a:r>
              <a:rPr lang="en-US" b="1" dirty="0" err="1"/>
              <a:t>кто</a:t>
            </a:r>
            <a:r>
              <a:rPr lang="en-US" b="1" dirty="0"/>
              <a:t> </a:t>
            </a:r>
            <a:r>
              <a:rPr lang="en-US" b="1" dirty="0" err="1"/>
              <a:t>такие</a:t>
            </a:r>
            <a:r>
              <a:rPr lang="en-US" b="1" dirty="0"/>
              <a:t> </a:t>
            </a:r>
            <a:r>
              <a:rPr lang="en-US" b="1" dirty="0" err="1"/>
              <a:t>добровольцы</a:t>
            </a:r>
            <a:r>
              <a:rPr lang="en-US" b="1" dirty="0"/>
              <a:t> и </a:t>
            </a:r>
            <a:r>
              <a:rPr lang="en-US" b="1" dirty="0" err="1"/>
              <a:t>что</a:t>
            </a:r>
            <a:r>
              <a:rPr lang="en-US" b="1" dirty="0"/>
              <a:t> </a:t>
            </a:r>
            <a:r>
              <a:rPr lang="en-US" b="1" dirty="0" err="1"/>
              <a:t>такое</a:t>
            </a:r>
            <a:r>
              <a:rPr lang="en-US" b="1" dirty="0"/>
              <a:t> </a:t>
            </a:r>
            <a:r>
              <a:rPr lang="en-US" b="1" dirty="0" err="1"/>
              <a:t>добровольческая</a:t>
            </a:r>
            <a:r>
              <a:rPr lang="en-US" b="1" dirty="0"/>
              <a:t> </a:t>
            </a:r>
            <a:r>
              <a:rPr lang="en-US" b="1" dirty="0" err="1"/>
              <a:t>служба</a:t>
            </a:r>
            <a:endParaRPr dirty="0"/>
          </a:p>
          <a:p>
            <a:pPr marL="171450" lvl="0" indent="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b="1" dirty="0" err="1"/>
              <a:t>Определения</a:t>
            </a:r>
            <a:r>
              <a:rPr lang="en-US" b="1" dirty="0"/>
              <a:t>…</a:t>
            </a:r>
            <a:endParaRPr dirty="0"/>
          </a:p>
          <a:p>
            <a:pPr marL="171450" lvl="0" indent="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1800" b="1" dirty="0" err="1"/>
              <a:t>Добровольческая</a:t>
            </a:r>
            <a:r>
              <a:rPr lang="en-US" sz="1800" b="1" dirty="0"/>
              <a:t> </a:t>
            </a:r>
            <a:r>
              <a:rPr lang="en-US" sz="1800" b="1" dirty="0" err="1"/>
              <a:t>служба</a:t>
            </a:r>
            <a:r>
              <a:rPr lang="en-US" sz="1800" b="1" dirty="0"/>
              <a:t> </a:t>
            </a:r>
            <a:r>
              <a:rPr lang="en-US" sz="1800" b="1" dirty="0" err="1"/>
              <a:t>не</a:t>
            </a:r>
            <a:r>
              <a:rPr lang="en-US" sz="1800" b="1" dirty="0"/>
              <a:t> </a:t>
            </a:r>
            <a:r>
              <a:rPr lang="en-US" sz="1800" b="1" dirty="0" err="1"/>
              <a:t>может</a:t>
            </a:r>
            <a:r>
              <a:rPr lang="en-US" sz="1800" b="1" dirty="0"/>
              <a:t> </a:t>
            </a:r>
            <a:r>
              <a:rPr lang="en-US" sz="1800" b="1" dirty="0" err="1"/>
              <a:t>существовать</a:t>
            </a:r>
            <a:r>
              <a:rPr lang="en-US" sz="1800" b="1" dirty="0"/>
              <a:t> </a:t>
            </a:r>
            <a:r>
              <a:rPr lang="en-US" sz="1800" b="1" dirty="0" err="1"/>
              <a:t>ради</a:t>
            </a:r>
            <a:r>
              <a:rPr lang="en-US" sz="1800" b="1" dirty="0"/>
              <a:t> </a:t>
            </a:r>
            <a:r>
              <a:rPr lang="en-US" sz="1800" b="1" dirty="0" err="1"/>
              <a:t>самой</a:t>
            </a:r>
            <a:r>
              <a:rPr lang="en-US" sz="1800" b="1" dirty="0"/>
              <a:t> </a:t>
            </a:r>
            <a:r>
              <a:rPr lang="en-US" sz="1800" b="1" dirty="0" err="1"/>
              <a:t>себя</a:t>
            </a:r>
            <a:endParaRPr dirty="0"/>
          </a:p>
        </p:txBody>
      </p:sp>
      <p:sp>
        <p:nvSpPr>
          <p:cNvPr id="169" name="Shape 169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96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 err="1"/>
              <a:t>Патриарх</a:t>
            </a:r>
            <a:r>
              <a:rPr lang="en-US" dirty="0"/>
              <a:t> </a:t>
            </a:r>
            <a:r>
              <a:rPr lang="en-US" dirty="0" err="1"/>
              <a:t>Кирилл</a:t>
            </a:r>
            <a:r>
              <a:rPr lang="en-US" dirty="0"/>
              <a:t>: «</a:t>
            </a:r>
            <a:r>
              <a:rPr lang="en-US" dirty="0" err="1"/>
              <a:t>Если</a:t>
            </a:r>
            <a:r>
              <a:rPr lang="en-US" dirty="0"/>
              <a:t> в </a:t>
            </a:r>
            <a:r>
              <a:rPr lang="en-US" dirty="0" err="1"/>
              <a:t>каких-то</a:t>
            </a:r>
            <a:r>
              <a:rPr lang="en-US" dirty="0"/>
              <a:t> </a:t>
            </a:r>
            <a:r>
              <a:rPr lang="en-US" dirty="0" err="1"/>
              <a:t>приходах</a:t>
            </a:r>
            <a:r>
              <a:rPr lang="en-US" dirty="0"/>
              <a:t> </a:t>
            </a:r>
            <a:r>
              <a:rPr lang="en-US" dirty="0" err="1"/>
              <a:t>или</a:t>
            </a:r>
            <a:r>
              <a:rPr lang="en-US" dirty="0"/>
              <a:t> </a:t>
            </a:r>
            <a:r>
              <a:rPr lang="en-US" dirty="0" err="1"/>
              <a:t>епархиях</a:t>
            </a:r>
            <a:r>
              <a:rPr lang="en-US" dirty="0"/>
              <a:t> </a:t>
            </a:r>
            <a:r>
              <a:rPr lang="en-US" dirty="0" err="1"/>
              <a:t>кто-то</a:t>
            </a:r>
            <a:r>
              <a:rPr lang="en-US" dirty="0"/>
              <a:t> </a:t>
            </a:r>
            <a:r>
              <a:rPr lang="en-US" dirty="0" err="1"/>
              <a:t>все</a:t>
            </a:r>
            <a:r>
              <a:rPr lang="en-US" dirty="0"/>
              <a:t> </a:t>
            </a:r>
            <a:r>
              <a:rPr lang="en-US" dirty="0" err="1"/>
              <a:t>еще</a:t>
            </a:r>
            <a:r>
              <a:rPr lang="en-US" dirty="0"/>
              <a:t> </a:t>
            </a:r>
            <a:r>
              <a:rPr lang="en-US" dirty="0" err="1"/>
              <a:t>считает</a:t>
            </a:r>
            <a:r>
              <a:rPr lang="en-US" dirty="0"/>
              <a:t>, </a:t>
            </a:r>
            <a:r>
              <a:rPr lang="en-US" dirty="0" err="1"/>
              <a:t>что</a:t>
            </a:r>
            <a:r>
              <a:rPr lang="en-US" dirty="0"/>
              <a:t> </a:t>
            </a:r>
            <a:r>
              <a:rPr lang="en-US" dirty="0" err="1"/>
              <a:t>социальное</a:t>
            </a:r>
            <a:r>
              <a:rPr lang="en-US" dirty="0"/>
              <a:t> </a:t>
            </a:r>
            <a:r>
              <a:rPr lang="en-US" dirty="0" err="1"/>
              <a:t>служение</a:t>
            </a:r>
            <a:r>
              <a:rPr lang="en-US" dirty="0"/>
              <a:t> </a:t>
            </a:r>
            <a:r>
              <a:rPr lang="en-US" dirty="0" err="1"/>
              <a:t>Церкви</a:t>
            </a:r>
            <a:r>
              <a:rPr lang="en-US" dirty="0"/>
              <a:t> </a:t>
            </a:r>
            <a:r>
              <a:rPr lang="en-US" dirty="0" err="1"/>
              <a:t>есть</a:t>
            </a:r>
            <a:r>
              <a:rPr lang="en-US" dirty="0"/>
              <a:t> </a:t>
            </a:r>
            <a:r>
              <a:rPr lang="en-US" dirty="0" err="1"/>
              <a:t>нечто</a:t>
            </a:r>
            <a:r>
              <a:rPr lang="en-US" dirty="0"/>
              <a:t> </a:t>
            </a:r>
            <a:r>
              <a:rPr lang="en-US" dirty="0" err="1"/>
              <a:t>второстепенное</a:t>
            </a:r>
            <a:r>
              <a:rPr lang="en-US" dirty="0"/>
              <a:t>, </a:t>
            </a:r>
            <a:r>
              <a:rPr lang="en-US" dirty="0" err="1"/>
              <a:t>прямо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связанное</a:t>
            </a:r>
            <a:r>
              <a:rPr lang="en-US" dirty="0"/>
              <a:t> с </a:t>
            </a:r>
            <a:r>
              <a:rPr lang="en-US" dirty="0" err="1"/>
              <a:t>посещением</a:t>
            </a:r>
            <a:r>
              <a:rPr lang="en-US" dirty="0"/>
              <a:t> </a:t>
            </a:r>
            <a:r>
              <a:rPr lang="en-US" dirty="0" err="1"/>
              <a:t>воскресных</a:t>
            </a:r>
            <a:r>
              <a:rPr lang="en-US" dirty="0"/>
              <a:t> </a:t>
            </a:r>
            <a:r>
              <a:rPr lang="en-US" dirty="0" err="1"/>
              <a:t>богослужений</a:t>
            </a:r>
            <a:r>
              <a:rPr lang="en-US" dirty="0"/>
              <a:t> и с </a:t>
            </a:r>
            <a:r>
              <a:rPr lang="en-US" dirty="0" err="1"/>
              <a:t>исповеданием</a:t>
            </a:r>
            <a:r>
              <a:rPr lang="en-US" dirty="0"/>
              <a:t> </a:t>
            </a:r>
            <a:r>
              <a:rPr lang="en-US" dirty="0" err="1"/>
              <a:t>нашей</a:t>
            </a:r>
            <a:r>
              <a:rPr lang="en-US" dirty="0"/>
              <a:t> </a:t>
            </a:r>
            <a:r>
              <a:rPr lang="en-US" dirty="0" err="1"/>
              <a:t>веры</a:t>
            </a:r>
            <a:r>
              <a:rPr lang="en-US" dirty="0"/>
              <a:t>, </a:t>
            </a:r>
            <a:r>
              <a:rPr lang="en-US" dirty="0" err="1"/>
              <a:t>то</a:t>
            </a:r>
            <a:r>
              <a:rPr lang="en-US" dirty="0"/>
              <a:t> </a:t>
            </a:r>
            <a:r>
              <a:rPr lang="en-US" dirty="0" err="1"/>
              <a:t>эти</a:t>
            </a:r>
            <a:r>
              <a:rPr lang="en-US" dirty="0"/>
              <a:t> </a:t>
            </a:r>
            <a:r>
              <a:rPr lang="en-US" dirty="0" err="1"/>
              <a:t>люди</a:t>
            </a:r>
            <a:r>
              <a:rPr lang="en-US" dirty="0"/>
              <a:t> </a:t>
            </a:r>
            <a:r>
              <a:rPr lang="en-US" dirty="0" err="1"/>
              <a:t>глубоко</a:t>
            </a:r>
            <a:r>
              <a:rPr lang="en-US" dirty="0"/>
              <a:t> </a:t>
            </a:r>
            <a:r>
              <a:rPr lang="en-US" dirty="0" err="1"/>
              <a:t>ошибаются</a:t>
            </a:r>
            <a:r>
              <a:rPr lang="en-US" dirty="0"/>
              <a:t>. </a:t>
            </a:r>
            <a:r>
              <a:rPr lang="en-US" dirty="0" err="1"/>
              <a:t>Эта</a:t>
            </a:r>
            <a:r>
              <a:rPr lang="en-US" dirty="0"/>
              <a:t> </a:t>
            </a:r>
            <a:r>
              <a:rPr lang="en-US" dirty="0" err="1"/>
              <a:t>позиция</a:t>
            </a:r>
            <a:r>
              <a:rPr lang="en-US" dirty="0"/>
              <a:t> </a:t>
            </a:r>
            <a:r>
              <a:rPr lang="en-US" dirty="0" err="1"/>
              <a:t>нецерковная</a:t>
            </a:r>
            <a:r>
              <a:rPr lang="en-US" dirty="0"/>
              <a:t>».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i="1" dirty="0" err="1"/>
              <a:t>Мотивационное</a:t>
            </a:r>
            <a:r>
              <a:rPr lang="en-US" i="1" dirty="0"/>
              <a:t> </a:t>
            </a:r>
            <a:r>
              <a:rPr lang="en-US" i="1" dirty="0" err="1"/>
              <a:t>вступление</a:t>
            </a:r>
            <a:r>
              <a:rPr lang="en-US" i="1" dirty="0"/>
              <a:t>: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 err="1"/>
              <a:t>Добровольцы</a:t>
            </a:r>
            <a:r>
              <a:rPr lang="en-US" dirty="0"/>
              <a:t> – </a:t>
            </a:r>
            <a:r>
              <a:rPr lang="en-US" dirty="0" err="1"/>
              <a:t>соль</a:t>
            </a:r>
            <a:r>
              <a:rPr lang="en-US" dirty="0"/>
              <a:t> </a:t>
            </a:r>
            <a:r>
              <a:rPr lang="en-US" dirty="0" err="1"/>
              <a:t>социального</a:t>
            </a:r>
            <a:r>
              <a:rPr lang="en-US" dirty="0"/>
              <a:t> </a:t>
            </a:r>
            <a:r>
              <a:rPr lang="en-US" dirty="0" err="1"/>
              <a:t>служения</a:t>
            </a:r>
            <a:r>
              <a:rPr lang="en-US" dirty="0"/>
              <a:t>…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 err="1"/>
              <a:t>Это</a:t>
            </a:r>
            <a:r>
              <a:rPr lang="en-US" dirty="0"/>
              <a:t> </a:t>
            </a:r>
            <a:r>
              <a:rPr lang="en-US" dirty="0" err="1"/>
              <a:t>лучшая</a:t>
            </a:r>
            <a:r>
              <a:rPr lang="en-US" dirty="0"/>
              <a:t> </a:t>
            </a:r>
            <a:r>
              <a:rPr lang="en-US" dirty="0" err="1"/>
              <a:t>молодежная</a:t>
            </a:r>
            <a:r>
              <a:rPr lang="en-US" dirty="0"/>
              <a:t> </a:t>
            </a:r>
            <a:r>
              <a:rPr lang="en-US" dirty="0" err="1"/>
              <a:t>работа</a:t>
            </a:r>
            <a:r>
              <a:rPr lang="en-US" dirty="0"/>
              <a:t>…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 err="1"/>
              <a:t>Это</a:t>
            </a:r>
            <a:r>
              <a:rPr lang="en-US" dirty="0"/>
              <a:t> </a:t>
            </a:r>
            <a:r>
              <a:rPr lang="en-US" dirty="0" err="1"/>
              <a:t>лучшая</a:t>
            </a:r>
            <a:r>
              <a:rPr lang="en-US" dirty="0"/>
              <a:t> </a:t>
            </a:r>
            <a:r>
              <a:rPr lang="en-US" dirty="0" err="1"/>
              <a:t>миссионерская</a:t>
            </a:r>
            <a:r>
              <a:rPr lang="en-US" dirty="0"/>
              <a:t> </a:t>
            </a:r>
            <a:r>
              <a:rPr lang="en-US" dirty="0" err="1"/>
              <a:t>деятельность</a:t>
            </a:r>
            <a:r>
              <a:rPr lang="en-US" dirty="0"/>
              <a:t>…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говоря</a:t>
            </a:r>
            <a:r>
              <a:rPr lang="en-US" dirty="0"/>
              <a:t> о </a:t>
            </a:r>
            <a:r>
              <a:rPr lang="en-US" dirty="0" err="1"/>
              <a:t>том</a:t>
            </a:r>
            <a:r>
              <a:rPr lang="en-US" dirty="0"/>
              <a:t>, </a:t>
            </a:r>
            <a:r>
              <a:rPr lang="en-US" dirty="0" err="1"/>
              <a:t>что</a:t>
            </a:r>
            <a:r>
              <a:rPr lang="en-US" dirty="0"/>
              <a:t> </a:t>
            </a:r>
            <a:r>
              <a:rPr lang="en-US" dirty="0" err="1"/>
              <a:t>это</a:t>
            </a:r>
            <a:r>
              <a:rPr lang="en-US" dirty="0"/>
              <a:t> </a:t>
            </a:r>
            <a:r>
              <a:rPr lang="en-US" dirty="0" err="1"/>
              <a:t>возможность</a:t>
            </a:r>
            <a:r>
              <a:rPr lang="en-US" dirty="0"/>
              <a:t> </a:t>
            </a:r>
            <a:r>
              <a:rPr lang="en-US" dirty="0" err="1"/>
              <a:t>для</a:t>
            </a:r>
            <a:r>
              <a:rPr lang="en-US" dirty="0"/>
              <a:t> </a:t>
            </a:r>
            <a:r>
              <a:rPr lang="en-US" dirty="0" err="1"/>
              <a:t>вас</a:t>
            </a:r>
            <a:r>
              <a:rPr lang="en-US" dirty="0"/>
              <a:t> </a:t>
            </a:r>
            <a:r>
              <a:rPr lang="en-US" dirty="0" err="1"/>
              <a:t>решить</a:t>
            </a:r>
            <a:r>
              <a:rPr lang="en-US" dirty="0"/>
              <a:t> </a:t>
            </a:r>
            <a:r>
              <a:rPr lang="en-US" dirty="0" err="1"/>
              <a:t>множество</a:t>
            </a:r>
            <a:r>
              <a:rPr lang="en-US" dirty="0"/>
              <a:t> </a:t>
            </a:r>
            <a:r>
              <a:rPr lang="en-US" dirty="0" err="1"/>
              <a:t>социальных</a:t>
            </a:r>
            <a:r>
              <a:rPr lang="en-US" dirty="0"/>
              <a:t> </a:t>
            </a:r>
            <a:r>
              <a:rPr lang="en-US" dirty="0" err="1"/>
              <a:t>проблем</a:t>
            </a:r>
            <a:r>
              <a:rPr lang="en-US" dirty="0"/>
              <a:t> и </a:t>
            </a:r>
            <a:r>
              <a:rPr lang="en-US" dirty="0" err="1"/>
              <a:t>задач</a:t>
            </a:r>
            <a:r>
              <a:rPr lang="en-US" dirty="0"/>
              <a:t>, </a:t>
            </a:r>
            <a:r>
              <a:rPr lang="en-US" dirty="0" err="1"/>
              <a:t>стоящих</a:t>
            </a:r>
            <a:r>
              <a:rPr lang="en-US" dirty="0"/>
              <a:t> </a:t>
            </a:r>
            <a:r>
              <a:rPr lang="en-US" dirty="0" err="1"/>
              <a:t>перед</a:t>
            </a:r>
            <a:r>
              <a:rPr lang="en-US" dirty="0"/>
              <a:t> </a:t>
            </a:r>
            <a:r>
              <a:rPr lang="en-US" dirty="0" err="1"/>
              <a:t>соц.отделом</a:t>
            </a:r>
            <a:r>
              <a:rPr lang="en-US" dirty="0"/>
              <a:t>…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/>
              <a:t> 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 err="1"/>
              <a:t>Наше</a:t>
            </a:r>
            <a:r>
              <a:rPr lang="en-US" dirty="0"/>
              <a:t> </a:t>
            </a:r>
            <a:r>
              <a:rPr lang="en-US" dirty="0" err="1"/>
              <a:t>дело</a:t>
            </a:r>
            <a:r>
              <a:rPr lang="en-US" dirty="0"/>
              <a:t> – </a:t>
            </a:r>
            <a:r>
              <a:rPr lang="en-US" dirty="0" err="1"/>
              <a:t>помочь</a:t>
            </a:r>
            <a:r>
              <a:rPr lang="en-US" dirty="0"/>
              <a:t> </a:t>
            </a:r>
            <a:r>
              <a:rPr lang="en-US" dirty="0" err="1"/>
              <a:t>людям</a:t>
            </a:r>
            <a:r>
              <a:rPr lang="en-US" dirty="0"/>
              <a:t> </a:t>
            </a:r>
            <a:r>
              <a:rPr lang="en-US" dirty="0" err="1"/>
              <a:t>реализовать</a:t>
            </a:r>
            <a:r>
              <a:rPr lang="en-US" dirty="0"/>
              <a:t> </a:t>
            </a:r>
            <a:r>
              <a:rPr lang="en-US" dirty="0" err="1"/>
              <a:t>своё</a:t>
            </a:r>
            <a:r>
              <a:rPr lang="en-US" dirty="0"/>
              <a:t> </a:t>
            </a:r>
            <a:r>
              <a:rPr lang="en-US" dirty="0" err="1"/>
              <a:t>желание</a:t>
            </a:r>
            <a:r>
              <a:rPr lang="en-US" dirty="0"/>
              <a:t> </a:t>
            </a:r>
            <a:r>
              <a:rPr lang="en-US" dirty="0" err="1"/>
              <a:t>помогать</a:t>
            </a:r>
            <a:endParaRPr dirty="0"/>
          </a:p>
        </p:txBody>
      </p:sp>
      <p:sp>
        <p:nvSpPr>
          <p:cNvPr id="176" name="Shape 176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422098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b="1" dirty="0" err="1"/>
              <a:t>Разберемся</a:t>
            </a:r>
            <a:r>
              <a:rPr lang="en-US" b="1" dirty="0"/>
              <a:t>, </a:t>
            </a:r>
            <a:r>
              <a:rPr lang="en-US" b="1" dirty="0" err="1"/>
              <a:t>кто</a:t>
            </a:r>
            <a:r>
              <a:rPr lang="en-US" b="1" dirty="0"/>
              <a:t> </a:t>
            </a:r>
            <a:r>
              <a:rPr lang="en-US" b="1" dirty="0" err="1"/>
              <a:t>такие</a:t>
            </a:r>
            <a:r>
              <a:rPr lang="en-US" b="1" dirty="0"/>
              <a:t> </a:t>
            </a:r>
            <a:r>
              <a:rPr lang="en-US" b="1" dirty="0" err="1"/>
              <a:t>добровольцы</a:t>
            </a:r>
            <a:r>
              <a:rPr lang="en-US" b="1" dirty="0"/>
              <a:t> и </a:t>
            </a:r>
            <a:r>
              <a:rPr lang="en-US" b="1" dirty="0" err="1"/>
              <a:t>что</a:t>
            </a:r>
            <a:r>
              <a:rPr lang="en-US" b="1" dirty="0"/>
              <a:t> </a:t>
            </a:r>
            <a:r>
              <a:rPr lang="en-US" b="1" dirty="0" err="1"/>
              <a:t>такое</a:t>
            </a:r>
            <a:r>
              <a:rPr lang="en-US" b="1" dirty="0"/>
              <a:t> </a:t>
            </a:r>
            <a:r>
              <a:rPr lang="en-US" b="1" dirty="0" err="1"/>
              <a:t>добровольческая</a:t>
            </a:r>
            <a:r>
              <a:rPr lang="en-US" b="1" dirty="0"/>
              <a:t> </a:t>
            </a:r>
            <a:r>
              <a:rPr lang="en-US" b="1" dirty="0" err="1"/>
              <a:t>служба</a:t>
            </a:r>
            <a:endParaRPr dirty="0"/>
          </a:p>
          <a:p>
            <a:pPr marL="171450" lvl="0" indent="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b="1" dirty="0" err="1"/>
              <a:t>Определения</a:t>
            </a:r>
            <a:r>
              <a:rPr lang="en-US" b="1" dirty="0"/>
              <a:t>…</a:t>
            </a:r>
            <a:endParaRPr dirty="0"/>
          </a:p>
          <a:p>
            <a:pPr marL="171450" lvl="0" indent="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1800" b="1" dirty="0" err="1"/>
              <a:t>Добровольческая</a:t>
            </a:r>
            <a:r>
              <a:rPr lang="en-US" sz="1800" b="1" dirty="0"/>
              <a:t> </a:t>
            </a:r>
            <a:r>
              <a:rPr lang="en-US" sz="1800" b="1" dirty="0" err="1"/>
              <a:t>служба</a:t>
            </a:r>
            <a:r>
              <a:rPr lang="en-US" sz="1800" b="1" dirty="0"/>
              <a:t> </a:t>
            </a:r>
            <a:r>
              <a:rPr lang="en-US" sz="1800" b="1" dirty="0" err="1"/>
              <a:t>не</a:t>
            </a:r>
            <a:r>
              <a:rPr lang="en-US" sz="1800" b="1" dirty="0"/>
              <a:t> </a:t>
            </a:r>
            <a:r>
              <a:rPr lang="en-US" sz="1800" b="1" dirty="0" err="1"/>
              <a:t>может</a:t>
            </a:r>
            <a:r>
              <a:rPr lang="en-US" sz="1800" b="1" dirty="0"/>
              <a:t> </a:t>
            </a:r>
            <a:r>
              <a:rPr lang="en-US" sz="1800" b="1" dirty="0" err="1"/>
              <a:t>существовать</a:t>
            </a:r>
            <a:r>
              <a:rPr lang="en-US" sz="1800" b="1" dirty="0"/>
              <a:t> </a:t>
            </a:r>
            <a:r>
              <a:rPr lang="en-US" sz="1800" b="1" dirty="0" err="1"/>
              <a:t>ради</a:t>
            </a:r>
            <a:r>
              <a:rPr lang="en-US" sz="1800" b="1" dirty="0"/>
              <a:t> </a:t>
            </a:r>
            <a:r>
              <a:rPr lang="en-US" sz="1800" b="1" dirty="0" err="1"/>
              <a:t>самой</a:t>
            </a:r>
            <a:r>
              <a:rPr lang="en-US" sz="1800" b="1" dirty="0"/>
              <a:t> </a:t>
            </a:r>
            <a:r>
              <a:rPr lang="en-US" sz="1800" b="1" dirty="0" err="1"/>
              <a:t>себя</a:t>
            </a:r>
            <a:endParaRPr dirty="0"/>
          </a:p>
        </p:txBody>
      </p:sp>
      <p:sp>
        <p:nvSpPr>
          <p:cNvPr id="169" name="Shape 169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58550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endParaRPr dirty="0"/>
          </a:p>
        </p:txBody>
      </p:sp>
      <p:sp>
        <p:nvSpPr>
          <p:cNvPr id="182" name="Shape 182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8063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88" name="Shape 1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Shape 189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06944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94" name="Shape 1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/>
              <a:t>Если инициатива создания добровольческой службы идёт от священника</a:t>
            </a:r>
            <a:r>
              <a:rPr lang="en-US"/>
              <a:t>, ему первым делом необходимо найти кого-то из воцерковленных, ответственных и обладающих свободным временем мирян (или диаконов), готовых работать под его руководством, для решения всех организационных и координационных вопросов.</a:t>
            </a:r>
            <a:endParaRPr/>
          </a:p>
        </p:txBody>
      </p:sp>
      <p:sp>
        <p:nvSpPr>
          <p:cNvPr id="195" name="Shape 195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77595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/>
              <a:t>Если инициатива идёт от мирян</a:t>
            </a:r>
            <a:r>
              <a:rPr lang="en-US"/>
              <a:t>, то они в первую очередь должны выбрать одного ответственного, обладающего хотя бы минимальными управленческими способностями и свободным временем, кто будет главным (или единственным пока) координатором. А также обязательно найти священника, готового духовно окормлять добровольцев и регулярно с ними встречаться.</a:t>
            </a:r>
            <a:endParaRPr/>
          </a:p>
        </p:txBody>
      </p:sp>
      <p:sp>
        <p:nvSpPr>
          <p:cNvPr id="204" name="Shape 204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19580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212" name="Shape 2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Без священника-духовника </a:t>
            </a:r>
            <a:r>
              <a:rPr lang="en-US" b="1" u="sng"/>
              <a:t>И</a:t>
            </a:r>
            <a:r>
              <a:rPr lang="en-US"/>
              <a:t> мирянина-координатора церковная добровольческая служба полноценно существовать и развиваться не сможет.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b="1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 i="1"/>
              <a:t>Роль священника…</a:t>
            </a:r>
            <a:endParaRPr/>
          </a:p>
        </p:txBody>
      </p:sp>
      <p:sp>
        <p:nvSpPr>
          <p:cNvPr id="213" name="Shape 213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41137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4" name="Shape 2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/>
              <a:t>Главная обязанность координатора</a:t>
            </a:r>
            <a:r>
              <a:rPr lang="en-US"/>
              <a:t> – попечение о добровольцах, которые в свою очередь уже помогают нуждающимся.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i="1"/>
              <a:t>Роль координатора…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/>
              <a:t>Важнейшее дело – искать ответственных за направления деятельности.</a:t>
            </a:r>
            <a:endParaRPr/>
          </a:p>
        </p:txBody>
      </p:sp>
      <p:sp>
        <p:nvSpPr>
          <p:cNvPr id="225" name="Shape 225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4173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231" name="Shape 2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«Итак, переходим ко второму этапу…» След.слайд…</a:t>
            </a:r>
            <a:endParaRPr/>
          </a:p>
        </p:txBody>
      </p:sp>
      <p:sp>
        <p:nvSpPr>
          <p:cNvPr id="232" name="Shape 232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56721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238" name="Shape 2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800" b="1"/>
              <a:t>Если Вы позовёте добровольцев и не дадите им то, чем им заниматься - они долго не останутся.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Должен быть составлен список подопечных и/или учреждений, с которыми заранее достигнуты договоренности о добровольческой помощи. Координатор должен хорошо знать, какая именно помощь требуется. Только после этого можно начать привлекать добровольцев.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В первую очередь нужно организовывать помощь нуждающимся прихожанам своего храма, но необходимо понимать, что нельзя пройти и мимо беды любого другого человека, вне зависимости от его религиозных взглядов.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На первом этапе будет достаточно, если удастся договориться хотя бы с одним учреждением или в списке будет несколько подопечных из числа пожилых прихожан храма.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В дальнейшем, координатор с благословения священника может обратиться в органы социальной защиты, открыть "телефон приема заявок о помощи", обратиться в ближайшие больницы, детские дома, хосписы, дома престарелых и т.п.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Перед тем, как начать оказывать помощь, необходимо убедиться, что человек в ней действительно нуждается, и что он не представляет опасности для добровольцев.</a:t>
            </a:r>
            <a:endParaRPr/>
          </a:p>
        </p:txBody>
      </p:sp>
      <p:sp>
        <p:nvSpPr>
          <p:cNvPr id="239" name="Shape 239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278295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245" name="Shape 2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i="1"/>
              <a:t>Общие слова про беспрепятственный «вход» и к следующему слайду…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Shape 246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97684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252" name="Shape 2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Для того чтобы обеспечить для всех желающих возможность вступить в ряды добровольцев, должен быть выбран определенный день и время (удобные потенциальным добровольцам!), когда координатор и священник будут ждать их на первую встречу.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800" b="1"/>
              <a:t>Не расстраиваться, если в начале будет мало добровольцев на первых встречах </a:t>
            </a:r>
            <a:endParaRPr/>
          </a:p>
        </p:txBody>
      </p:sp>
      <p:sp>
        <p:nvSpPr>
          <p:cNvPr id="253" name="Shape 253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68429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259" name="Shape 2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i="1"/>
              <a:t>Ещё раз кратко о важности последовательного исполнения первых трех шагов.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И переходим к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/>
              <a:t>IV. Привлечение добровольцев - </a:t>
            </a:r>
            <a:r>
              <a:rPr lang="en-US" b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Распространение информации</a:t>
            </a:r>
            <a:endParaRPr/>
          </a:p>
        </p:txBody>
      </p:sp>
      <p:sp>
        <p:nvSpPr>
          <p:cNvPr id="260" name="Shape 260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794114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268" name="Shape 2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 dirty="0" err="1"/>
              <a:t>Чтобы</a:t>
            </a:r>
            <a:r>
              <a:rPr lang="en-US" b="1" dirty="0"/>
              <a:t> </a:t>
            </a:r>
            <a:r>
              <a:rPr lang="en-US" b="1" dirty="0" err="1"/>
              <a:t>нашлись</a:t>
            </a:r>
            <a:r>
              <a:rPr lang="en-US" b="1" dirty="0"/>
              <a:t> </a:t>
            </a:r>
            <a:r>
              <a:rPr lang="en-US" b="1" dirty="0" err="1"/>
              <a:t>активные</a:t>
            </a:r>
            <a:r>
              <a:rPr lang="en-US" b="1" dirty="0"/>
              <a:t> </a:t>
            </a:r>
            <a:r>
              <a:rPr lang="en-US" b="1" dirty="0" err="1"/>
              <a:t>люди</a:t>
            </a:r>
            <a:r>
              <a:rPr lang="en-US" b="1" dirty="0"/>
              <a:t>, </a:t>
            </a:r>
            <a:r>
              <a:rPr lang="en-US" b="1" dirty="0" err="1"/>
              <a:t>готовые</a:t>
            </a:r>
            <a:r>
              <a:rPr lang="en-US" b="1" dirty="0"/>
              <a:t> </a:t>
            </a:r>
            <a:r>
              <a:rPr lang="en-US" b="1" dirty="0" err="1"/>
              <a:t>посвятить</a:t>
            </a:r>
            <a:r>
              <a:rPr lang="en-US" b="1" dirty="0"/>
              <a:t> </a:t>
            </a:r>
            <a:r>
              <a:rPr lang="en-US" b="1" dirty="0" err="1"/>
              <a:t>часть</a:t>
            </a:r>
            <a:r>
              <a:rPr lang="en-US" b="1" dirty="0"/>
              <a:t> </a:t>
            </a:r>
            <a:r>
              <a:rPr lang="en-US" b="1" dirty="0" err="1"/>
              <a:t>своего</a:t>
            </a:r>
            <a:r>
              <a:rPr lang="en-US" b="1" dirty="0"/>
              <a:t> </a:t>
            </a:r>
            <a:r>
              <a:rPr lang="en-US" b="1" dirty="0" err="1"/>
              <a:t>свободного</a:t>
            </a:r>
            <a:r>
              <a:rPr lang="en-US" b="1" dirty="0"/>
              <a:t> </a:t>
            </a:r>
            <a:r>
              <a:rPr lang="en-US" b="1" dirty="0" err="1"/>
              <a:t>времени</a:t>
            </a:r>
            <a:r>
              <a:rPr lang="en-US" b="1" dirty="0"/>
              <a:t> </a:t>
            </a:r>
            <a:r>
              <a:rPr lang="en-US" b="1" dirty="0" err="1"/>
              <a:t>делам</a:t>
            </a:r>
            <a:r>
              <a:rPr lang="en-US" b="1" dirty="0"/>
              <a:t> </a:t>
            </a:r>
            <a:r>
              <a:rPr lang="en-US" b="1" dirty="0" err="1"/>
              <a:t>милосердия</a:t>
            </a:r>
            <a:r>
              <a:rPr lang="en-US" b="1" dirty="0"/>
              <a:t>, </a:t>
            </a:r>
            <a:r>
              <a:rPr lang="en-US" b="1" dirty="0" err="1"/>
              <a:t>необходимо</a:t>
            </a:r>
            <a:r>
              <a:rPr lang="en-US" b="1" dirty="0"/>
              <a:t> </a:t>
            </a:r>
            <a:r>
              <a:rPr lang="en-US" b="1" dirty="0" err="1"/>
              <a:t>максимально</a:t>
            </a:r>
            <a:r>
              <a:rPr lang="en-US" b="1" dirty="0"/>
              <a:t> </a:t>
            </a:r>
            <a:r>
              <a:rPr lang="en-US" b="1" dirty="0" err="1"/>
              <a:t>широко</a:t>
            </a:r>
            <a:r>
              <a:rPr lang="en-US" b="1" dirty="0"/>
              <a:t> </a:t>
            </a:r>
            <a:r>
              <a:rPr lang="en-US" b="1" dirty="0" err="1"/>
              <a:t>распространить</a:t>
            </a:r>
            <a:r>
              <a:rPr lang="en-US" b="1" dirty="0"/>
              <a:t> </a:t>
            </a:r>
            <a:r>
              <a:rPr lang="en-US" b="1" dirty="0" err="1"/>
              <a:t>информацию</a:t>
            </a:r>
            <a:r>
              <a:rPr lang="en-US" b="1" dirty="0"/>
              <a:t> о </a:t>
            </a:r>
            <a:r>
              <a:rPr lang="en-US" b="1" dirty="0" err="1"/>
              <a:t>службе</a:t>
            </a:r>
            <a:r>
              <a:rPr lang="en-US" b="1" dirty="0"/>
              <a:t> </a:t>
            </a:r>
            <a:r>
              <a:rPr lang="en-US" b="1" dirty="0" err="1"/>
              <a:t>добровольцев</a:t>
            </a:r>
            <a:r>
              <a:rPr lang="en-US" b="1" dirty="0"/>
              <a:t>, </a:t>
            </a:r>
            <a:r>
              <a:rPr lang="en-US" b="1" dirty="0" err="1"/>
              <a:t>носящую</a:t>
            </a:r>
            <a:r>
              <a:rPr lang="en-US" b="1" dirty="0"/>
              <a:t> </a:t>
            </a:r>
            <a:r>
              <a:rPr lang="en-US" b="1" dirty="0" err="1"/>
              <a:t>мотивационный</a:t>
            </a:r>
            <a:r>
              <a:rPr lang="en-US" b="1" dirty="0"/>
              <a:t> (</a:t>
            </a:r>
            <a:r>
              <a:rPr lang="en-US" b="1" dirty="0" err="1"/>
              <a:t>вдохновляющий</a:t>
            </a:r>
            <a:r>
              <a:rPr lang="en-US" b="1" dirty="0"/>
              <a:t>) </a:t>
            </a:r>
            <a:r>
              <a:rPr lang="en-US" b="1" dirty="0" err="1"/>
              <a:t>характер</a:t>
            </a:r>
            <a:r>
              <a:rPr lang="en-US" b="1" dirty="0"/>
              <a:t>.</a:t>
            </a:r>
            <a:endParaRPr dirty="0"/>
          </a:p>
        </p:txBody>
      </p:sp>
      <p:sp>
        <p:nvSpPr>
          <p:cNvPr id="269" name="Shape 269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3174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275" name="Shape 2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lang="ru-RU" b="1" dirty="0"/>
              <a:t>Чтобы нашлись активные люди, готовые посвятить часть своего свободного времени делам милосердия, необходимо максимально широко распространить информацию о службе добровольцев, носящую мотивационный (вдохновляющий) характер.</a:t>
            </a:r>
            <a:endParaRPr lang="ru-RU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800" b="1" dirty="0"/>
              <a:t>– </a:t>
            </a:r>
            <a:r>
              <a:rPr lang="en-US" sz="1800" b="1" dirty="0" err="1"/>
              <a:t>принимаем</a:t>
            </a:r>
            <a:r>
              <a:rPr lang="en-US" sz="1800" b="1" dirty="0"/>
              <a:t> и </a:t>
            </a:r>
            <a:r>
              <a:rPr lang="en-US" sz="1800" b="1" dirty="0" err="1"/>
              <a:t>не</a:t>
            </a:r>
            <a:r>
              <a:rPr lang="en-US" sz="1800" b="1" dirty="0"/>
              <a:t> </a:t>
            </a:r>
            <a:r>
              <a:rPr lang="en-US" sz="1800" b="1" dirty="0" err="1"/>
              <a:t>церковных</a:t>
            </a:r>
            <a:r>
              <a:rPr lang="en-US" sz="1800" b="1" dirty="0"/>
              <a:t> </a:t>
            </a:r>
            <a:r>
              <a:rPr lang="en-US" sz="1800" b="1" dirty="0" err="1"/>
              <a:t>людей</a:t>
            </a:r>
            <a:r>
              <a:rPr lang="en-US" sz="1800" b="1" dirty="0"/>
              <a:t>, </a:t>
            </a:r>
            <a:r>
              <a:rPr lang="en-US" sz="1800" b="1" dirty="0" err="1"/>
              <a:t>через</a:t>
            </a:r>
            <a:r>
              <a:rPr lang="en-US" sz="1800" b="1" dirty="0"/>
              <a:t> </a:t>
            </a:r>
            <a:r>
              <a:rPr lang="en-US" sz="1800" b="1" dirty="0" err="1"/>
              <a:t>добровольческую</a:t>
            </a:r>
            <a:r>
              <a:rPr lang="en-US" sz="1800" b="1" dirty="0"/>
              <a:t> </a:t>
            </a:r>
            <a:r>
              <a:rPr lang="en-US" sz="1800" b="1" dirty="0" err="1"/>
              <a:t>деятельность</a:t>
            </a:r>
            <a:r>
              <a:rPr lang="en-US" sz="1800" b="1" dirty="0"/>
              <a:t> </a:t>
            </a:r>
            <a:r>
              <a:rPr lang="en-US" sz="1800" b="1" dirty="0" err="1"/>
              <a:t>они</a:t>
            </a:r>
            <a:r>
              <a:rPr lang="en-US" sz="1800" b="1" dirty="0"/>
              <a:t> </a:t>
            </a:r>
            <a:r>
              <a:rPr lang="en-US" sz="1800" b="1" dirty="0" err="1"/>
              <a:t>воцерковляются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800" b="1" dirty="0"/>
              <a:t>– </a:t>
            </a:r>
            <a:r>
              <a:rPr lang="en-US" sz="1800" b="1" dirty="0" err="1"/>
              <a:t>если</a:t>
            </a:r>
            <a:r>
              <a:rPr lang="en-US" sz="1800" b="1" dirty="0"/>
              <a:t> </a:t>
            </a:r>
            <a:r>
              <a:rPr lang="en-US" sz="1800" b="1" dirty="0" err="1"/>
              <a:t>не</a:t>
            </a:r>
            <a:r>
              <a:rPr lang="en-US" sz="1800" b="1" dirty="0"/>
              <a:t> </a:t>
            </a:r>
            <a:r>
              <a:rPr lang="en-US" sz="1800" b="1" dirty="0" err="1"/>
              <a:t>воцерковляются</a:t>
            </a:r>
            <a:r>
              <a:rPr lang="en-US" sz="1800" b="1" dirty="0"/>
              <a:t> - </a:t>
            </a:r>
            <a:r>
              <a:rPr lang="en-US" sz="1800" b="1" dirty="0" err="1"/>
              <a:t>не</a:t>
            </a:r>
            <a:r>
              <a:rPr lang="en-US" sz="1800" b="1" dirty="0"/>
              <a:t> </a:t>
            </a:r>
            <a:r>
              <a:rPr lang="en-US" sz="1800" b="1" dirty="0" err="1"/>
              <a:t>настаиваем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 err="1"/>
              <a:t>Есть</a:t>
            </a:r>
            <a:r>
              <a:rPr lang="en-US" dirty="0"/>
              <a:t> </a:t>
            </a:r>
            <a:r>
              <a:rPr lang="en-US" dirty="0" err="1"/>
              <a:t>особенности</a:t>
            </a:r>
            <a:r>
              <a:rPr lang="en-US" dirty="0"/>
              <a:t> </a:t>
            </a:r>
            <a:r>
              <a:rPr lang="en-US" dirty="0" err="1"/>
              <a:t>по</a:t>
            </a:r>
            <a:r>
              <a:rPr lang="en-US" dirty="0"/>
              <a:t> </a:t>
            </a:r>
            <a:r>
              <a:rPr lang="en-US" dirty="0" err="1"/>
              <a:t>работе</a:t>
            </a:r>
            <a:r>
              <a:rPr lang="en-US" dirty="0"/>
              <a:t> с </a:t>
            </a:r>
            <a:r>
              <a:rPr lang="en-US" dirty="0" err="1"/>
              <a:t>каждой</a:t>
            </a:r>
            <a:r>
              <a:rPr lang="en-US" dirty="0"/>
              <a:t> </a:t>
            </a:r>
            <a:r>
              <a:rPr lang="en-US" dirty="0" err="1"/>
              <a:t>целевой</a:t>
            </a:r>
            <a:r>
              <a:rPr lang="en-US" dirty="0"/>
              <a:t> </a:t>
            </a:r>
            <a:r>
              <a:rPr lang="en-US" dirty="0" err="1"/>
              <a:t>группой</a:t>
            </a:r>
            <a:r>
              <a:rPr lang="en-US" dirty="0"/>
              <a:t> – </a:t>
            </a:r>
            <a:r>
              <a:rPr lang="en-US" dirty="0" err="1"/>
              <a:t>церковные</a:t>
            </a:r>
            <a:r>
              <a:rPr lang="en-US" dirty="0"/>
              <a:t> (</a:t>
            </a:r>
            <a:r>
              <a:rPr lang="en-US" dirty="0" err="1"/>
              <a:t>свои</a:t>
            </a:r>
            <a:r>
              <a:rPr lang="en-US" dirty="0"/>
              <a:t> и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свои</a:t>
            </a:r>
            <a:r>
              <a:rPr lang="en-US" dirty="0"/>
              <a:t>) / </a:t>
            </a:r>
            <a:r>
              <a:rPr lang="en-US" dirty="0" err="1"/>
              <a:t>нецерковные</a:t>
            </a:r>
            <a:endParaRPr dirty="0"/>
          </a:p>
        </p:txBody>
      </p:sp>
      <p:sp>
        <p:nvSpPr>
          <p:cNvPr id="276" name="Shape 276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12070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290" name="Shape 2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800" b="1"/>
              <a:t>ВСЁ С БЛАГОСЛОВЕНИЯ НАСТОЯТЕЛЯ!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800" b="1"/>
              <a:t>Можно попросить, объяснить, вдохновить – но последнее слово за о.Настоятелем</a:t>
            </a:r>
            <a:endParaRPr/>
          </a:p>
        </p:txBody>
      </p:sp>
      <p:sp>
        <p:nvSpPr>
          <p:cNvPr id="291" name="Shape 291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02349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297" name="Shape 2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В современном мире, когда большая часть людей обладают компьютерами и мобильными устройствами со свободным доступом к интернету, наилучшим способом привлечения новых добровольцев является информация о добровольческой службе (с ясным указанием, как в неё вступить) в соцсетях, на форумах и на специально созданном сайте. Также для популяризации добровольческой службы могут быть использованы информационные листовки, уличная реклама, информация на местном ТВ и радио.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Все информационные материалы должны быть сделаны качественно и содержать краткую и вдохновляющую информацию о добровольческой службе, способах в неё вступить и контакты для получения более подробной информации (телефон, email и адрес сайта).</a:t>
            </a:r>
            <a:endParaRPr/>
          </a:p>
        </p:txBody>
      </p:sp>
      <p:sp>
        <p:nvSpPr>
          <p:cNvPr id="298" name="Shape 298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127783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hape 3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4" name="Shape 3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Все информационные материалы должны быть сделаны качественно и содержать краткую и вдохновляющую информацию о добровольческой службе, способах в неё вступить и контакты для получения более подробной информации (телефон, email и адрес сайта).</a:t>
            </a:r>
            <a:endParaRPr/>
          </a:p>
        </p:txBody>
      </p:sp>
      <p:sp>
        <p:nvSpPr>
          <p:cNvPr id="305" name="Shape 305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34647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31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1" name="Shape 3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Екатеринбург</a:t>
            </a:r>
            <a:endParaRPr/>
          </a:p>
        </p:txBody>
      </p:sp>
      <p:sp>
        <p:nvSpPr>
          <p:cNvPr id="312" name="Shape 312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27899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hape 31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7" name="Shape 3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Екатеринбург</a:t>
            </a:r>
            <a:endParaRPr/>
          </a:p>
        </p:txBody>
      </p:sp>
      <p:sp>
        <p:nvSpPr>
          <p:cNvPr id="318" name="Shape 318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62912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Shape 32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3" name="Shape 3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Екатеринбург</a:t>
            </a:r>
            <a:endParaRPr/>
          </a:p>
        </p:txBody>
      </p:sp>
      <p:sp>
        <p:nvSpPr>
          <p:cNvPr id="324" name="Shape 324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84552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Shape 32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9" name="Shape 3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«Милосердие» Москва</a:t>
            </a:r>
            <a:endParaRPr/>
          </a:p>
        </p:txBody>
      </p:sp>
      <p:sp>
        <p:nvSpPr>
          <p:cNvPr id="330" name="Shape 330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2460195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Shape 33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6" name="Shape 3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«Милосердие» Москва</a:t>
            </a:r>
            <a:endParaRPr/>
          </a:p>
        </p:txBody>
      </p:sp>
      <p:sp>
        <p:nvSpPr>
          <p:cNvPr id="337" name="Shape 337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720625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Shape 34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3" name="Shape 3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«Милосердие» Москва (оч. старые)</a:t>
            </a:r>
            <a:endParaRPr/>
          </a:p>
        </p:txBody>
      </p:sp>
      <p:sp>
        <p:nvSpPr>
          <p:cNvPr id="344" name="Shape 344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399110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Shape 35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1" name="Shape 3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Приходская группа милосердия – объявление на храме (многобукаф)</a:t>
            </a:r>
            <a:endParaRPr/>
          </a:p>
        </p:txBody>
      </p:sp>
      <p:sp>
        <p:nvSpPr>
          <p:cNvPr id="352" name="Shape 352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45031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Shape 35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358" name="Shape 3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Мы несём ответственность как за наших подопечных, так и за наших добровольцев. В связи с этим принимать в добровольческую службу необходимо психически здоровых и добросовестных людей, готовых соответствовать внутренним правилам добровольческой службы и слушаться координатора и духовника добровольцев.</a:t>
            </a:r>
            <a:endParaRPr/>
          </a:p>
        </p:txBody>
      </p:sp>
      <p:sp>
        <p:nvSpPr>
          <p:cNvPr id="359" name="Shape 359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64211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Shape 36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365" name="Shape 3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Отсев целесообразно проводить на первой встрече добровольцев, но делать это аккуратно, чтобы не спровоцировать конфликтную ситуацию. Например, неадекватным людям не говорить сразу, что они не приняты, а благодарить и сообщать, что с ними свяжутся. По телефону уже можно сказать, что для них пока нет подходящих послушаний.</a:t>
            </a:r>
            <a:endParaRPr/>
          </a:p>
        </p:txBody>
      </p:sp>
      <p:sp>
        <p:nvSpPr>
          <p:cNvPr id="366" name="Shape 366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682369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Shape 37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372" name="Shape 3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400"/>
              <a:t>После успешного прохождения собеседования на первой встрече координатор должен проинструктировать добровольца, во всех подробностях сообщив, что он должен делать, как и зачем.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400"/>
              <a:t>Данная обязанность со временем может быть делегирована кому-либо из проверенных и опытных добровольцев.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400"/>
              <a:t>Не лишним будет проведение регулярных тренингов и мастер-классов по различным направлениям добровольческой деятельности с участием опытных специалистов для повышения квалификации добровольцев и координаторов.</a:t>
            </a:r>
            <a:endParaRPr/>
          </a:p>
        </p:txBody>
      </p:sp>
      <p:sp>
        <p:nvSpPr>
          <p:cNvPr id="373" name="Shape 373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46526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Shape 37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379" name="Shape 3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В первый раз новый доброволец должен идти на место послушания исключительно с координатором, либо с опытным и проверенным добровольцем, который познакомит его с подопечным или администрацией учреждения, ненавязчиво проследит за качественным выполнением им его обязанностей, в случае необходимости поддержит, поможет, ответит на вопросы.</a:t>
            </a:r>
            <a:endParaRPr/>
          </a:p>
        </p:txBody>
      </p:sp>
      <p:sp>
        <p:nvSpPr>
          <p:cNvPr id="380" name="Shape 380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0009997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Shape 38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386" name="Shape 3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В дальнейшем координатор должен контролировать (возможно, удаленно) соблюдение добровольцем всех договоренностей и поддерживать связь с ним и с подопечными.</a:t>
            </a:r>
            <a:endParaRPr/>
          </a:p>
        </p:txBody>
      </p:sp>
      <p:sp>
        <p:nvSpPr>
          <p:cNvPr id="387" name="Shape 387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092642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Shape 39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399" name="Shape 3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Рекомендуется не реже, чем раз в месяц, проводить общие встречи всех добровольцев (или хотя бы актива) с участием координатора и священника.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Такие встречи могут начинаться с совершения Божественной литургии или молебна.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Цель встреч - решение актуальных вопросов и мотивация добровольцев на дальнейшую деятельность. Также целью может быть воцерковление добровольцев, духовная поддержка, изучение Евангелия, знакомство с богослужением, смыслом церковных Таинств и т.п.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Встречи проходят более непринужденно, если сопровождаются чаепитием.</a:t>
            </a:r>
            <a:endParaRPr/>
          </a:p>
        </p:txBody>
      </p:sp>
      <p:sp>
        <p:nvSpPr>
          <p:cNvPr id="400" name="Shape 400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8587896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Shape 4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406" name="Shape 4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На первых порах для деятельности добровольческой службы денег не требуется. Координатор может заниматься своими обязанностями в свободное от основной работы время.</a:t>
            </a:r>
            <a:endParaRPr/>
          </a:p>
        </p:txBody>
      </p:sp>
      <p:sp>
        <p:nvSpPr>
          <p:cNvPr id="407" name="Shape 407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4578745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Shape 41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413" name="Shape 4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В случае расширения деятельности, если координатор не будет справляться с потоком новых добровольцев и просьб в свободное от основных обязанностей время, приход (или епархия) может взять его в штат.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Важно помнить, что в отличие от сотрудников, добровольцев ни в коем случае нельзя поощрять материально. Если выясняется, что доброволец берёт деньги у подопечного - он более не может быть добровольцем церковной службы.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В некоторых случаях, по заранее достигнутой договорённости, добровольческая организация может компенсировать добровольцу его затраты (например, на дорогу или питание).</a:t>
            </a:r>
            <a:endParaRPr/>
          </a:p>
        </p:txBody>
      </p:sp>
      <p:sp>
        <p:nvSpPr>
          <p:cNvPr id="414" name="Shape 414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056616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Shape 41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420" name="Shape 4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Shape 421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192047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Shape 42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426" name="Shape 4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/>
              <a:t>Итак, когда процесс по поиску добровольцев пошёл, необходимо крайне аккуратно вести их список – каждый человек на вес золота</a:t>
            </a:r>
            <a:endParaRPr/>
          </a:p>
        </p:txBody>
      </p:sp>
      <p:sp>
        <p:nvSpPr>
          <p:cNvPr id="427" name="Shape 427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1188622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Shape 43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433" name="Shape 4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Shape 434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991017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Shape 43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440" name="Shape 4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0" algn="l" rtl="0"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•"/>
            </a:pPr>
            <a:r>
              <a:rPr lang="en-US">
                <a:latin typeface="Georgia"/>
                <a:ea typeface="Georgia"/>
                <a:cs typeface="Georgia"/>
                <a:sym typeface="Georgia"/>
              </a:rPr>
              <a:t>Ошибки оценки имеющихся ресурсов и актуальности работы</a:t>
            </a:r>
            <a:endParaRPr/>
          </a:p>
          <a:p>
            <a:pPr marL="228600" lvl="0" indent="0" algn="l" rtl="0"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•"/>
            </a:pPr>
            <a:r>
              <a:rPr lang="en-US">
                <a:latin typeface="Georgia"/>
                <a:ea typeface="Georgia"/>
                <a:cs typeface="Georgia"/>
                <a:sym typeface="Georgia"/>
              </a:rPr>
              <a:t>Ошибки оценки собственных возможностей со стороны добровольцев и координаторов</a:t>
            </a:r>
            <a:endParaRPr/>
          </a:p>
          <a:p>
            <a:pPr marL="228600" lvl="0" indent="0" algn="l" rtl="0"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•"/>
            </a:pPr>
            <a:r>
              <a:rPr lang="en-US">
                <a:latin typeface="Georgia"/>
                <a:ea typeface="Georgia"/>
                <a:cs typeface="Georgia"/>
                <a:sym typeface="Georgia"/>
              </a:rPr>
              <a:t>Ошибки при отборе добровольцев</a:t>
            </a:r>
            <a:endParaRPr/>
          </a:p>
          <a:p>
            <a:pPr marL="228600" lvl="0" indent="0" algn="l" rtl="0"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•"/>
            </a:pPr>
            <a:r>
              <a:rPr lang="en-US"/>
              <a:t>Ошибки при подготовке добровольцев</a:t>
            </a:r>
            <a:endParaRPr/>
          </a:p>
          <a:p>
            <a:pPr marL="228600" lvl="0" indent="0" algn="l" rtl="0"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•"/>
            </a:pPr>
            <a:r>
              <a:rPr lang="en-US"/>
              <a:t>Ошибки контроля</a:t>
            </a:r>
            <a:endParaRPr/>
          </a:p>
          <a:p>
            <a:pPr marL="228600" lvl="0" indent="0" algn="l" rtl="0"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•"/>
            </a:pPr>
            <a:r>
              <a:rPr lang="en-US"/>
              <a:t>Ошибки взаимодействия с подопечными</a:t>
            </a:r>
            <a:endParaRPr/>
          </a:p>
        </p:txBody>
      </p:sp>
      <p:sp>
        <p:nvSpPr>
          <p:cNvPr id="441" name="Shape 441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377334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Shape 44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447" name="Shape 4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/>
              <a:t>ВСЁ ОБСУЖДАТЬ С КООРДИНАТОРОМ</a:t>
            </a:r>
            <a:endParaRPr/>
          </a:p>
        </p:txBody>
      </p:sp>
      <p:sp>
        <p:nvSpPr>
          <p:cNvPr id="448" name="Shape 448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391565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46313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Shape 90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903" name="Shape 9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/>
              <a:t>ВСЁ ОБСУЖДАТЬ С КООРДИНАТОРОМ</a:t>
            </a:r>
            <a:endParaRPr/>
          </a:p>
        </p:txBody>
      </p:sp>
      <p:sp>
        <p:nvSpPr>
          <p:cNvPr id="904" name="Shape 904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05672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 rot="5400000">
            <a:off x="4732350" y="2171688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 rot="5400000">
            <a:off x="541350" y="190488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 rot="5400000">
            <a:off x="2308950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Shape 4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400" cy="11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excel-spisok-primer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online@diaconia.ru" TargetMode="External"/><Relationship Id="rId4" Type="http://schemas.openxmlformats.org/officeDocument/2006/relationships/hyperlink" Target="http://www.diaconia.ru/spisok-online" TargetMode="Externa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Shape 1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8221" y="0"/>
            <a:ext cx="5027558" cy="4774434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Shape 165"/>
          <p:cNvSpPr txBox="1"/>
          <p:nvPr/>
        </p:nvSpPr>
        <p:spPr>
          <a:xfrm>
            <a:off x="0" y="4782896"/>
            <a:ext cx="9144000" cy="209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800"/>
              <a:buFont typeface="Georgia"/>
              <a:buNone/>
            </a:pPr>
            <a:r>
              <a:rPr lang="ru-RU" sz="3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+mn-ea"/>
                <a:cs typeface="+mn-cs"/>
                <a:sym typeface="Georgia"/>
              </a:rPr>
              <a:t>Основы организации приходской </a:t>
            </a:r>
            <a:r>
              <a:rPr lang="en-US" sz="3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+mn-ea"/>
                <a:cs typeface="+mn-cs"/>
                <a:sym typeface="Georgia"/>
              </a:rPr>
              <a:t>служб</a:t>
            </a:r>
            <a:r>
              <a:rPr lang="ru-RU" sz="3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+mn-ea"/>
                <a:cs typeface="+mn-cs"/>
                <a:sym typeface="Georgia"/>
              </a:rPr>
              <a:t>ы</a:t>
            </a:r>
            <a:r>
              <a:rPr lang="en-US" sz="3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+mn-ea"/>
                <a:cs typeface="+mn-cs"/>
                <a:sym typeface="Georgia"/>
              </a:rPr>
              <a:t> </a:t>
            </a:r>
            <a:r>
              <a:rPr lang="en-US" sz="3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+mn-ea"/>
                <a:cs typeface="+mn-cs"/>
                <a:sym typeface="Georgia"/>
              </a:rPr>
              <a:t>добровольцев</a:t>
            </a:r>
            <a:endParaRPr sz="3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ea typeface="+mn-ea"/>
              <a:cs typeface="+mn-c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4000"/>
              <a:buFont typeface="Georgia"/>
              <a:buNone/>
            </a:pPr>
            <a:r>
              <a:rPr lang="en-US" sz="5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+mn-ea"/>
                <a:cs typeface="+mn-cs"/>
                <a:sym typeface="Georgia"/>
              </a:rPr>
              <a:t>10 </a:t>
            </a:r>
            <a:r>
              <a:rPr lang="en-US" sz="5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+mn-ea"/>
                <a:cs typeface="+mn-cs"/>
                <a:sym typeface="Georgia"/>
              </a:rPr>
              <a:t>шагов</a:t>
            </a:r>
            <a:endParaRPr sz="5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/>
          <p:nvPr/>
        </p:nvSpPr>
        <p:spPr>
          <a:xfrm>
            <a:off x="0" y="399462"/>
            <a:ext cx="9144000" cy="5878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indent="0" algn="ctr">
              <a:spcBef>
                <a:spcPts val="1800"/>
              </a:spcBef>
              <a:spcAft>
                <a:spcPts val="1800"/>
              </a:spcAft>
              <a:buSzPts val="1400"/>
              <a:defRPr/>
            </a:pPr>
            <a:r>
              <a:rPr lang="ru-RU" sz="6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+mn-ea"/>
                <a:cs typeface="+mn-cs"/>
                <a:sym typeface="Georgia"/>
              </a:rPr>
              <a:t>Что такое церковное</a:t>
            </a:r>
          </a:p>
          <a:p>
            <a:pPr algn="ctr">
              <a:spcBef>
                <a:spcPts val="1800"/>
              </a:spcBef>
              <a:spcAft>
                <a:spcPts val="1800"/>
              </a:spcAft>
              <a:buSzPts val="1400"/>
              <a:defRPr/>
            </a:pPr>
            <a:r>
              <a:rPr lang="ru-RU" sz="6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Georgia"/>
              </a:rPr>
              <a:t>ДОБРОВОЛЬЧЕСТВО</a:t>
            </a:r>
          </a:p>
          <a:p>
            <a:pPr algn="ctr">
              <a:spcBef>
                <a:spcPts val="1200"/>
              </a:spcBef>
              <a:spcAft>
                <a:spcPts val="1200"/>
              </a:spcAft>
              <a:buSzPts val="1400"/>
              <a:defRPr/>
            </a:pPr>
            <a:r>
              <a:rPr lang="ru-RU" sz="1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+mn-ea"/>
                <a:cs typeface="+mn-cs"/>
                <a:sym typeface="Georgia"/>
              </a:rPr>
              <a:t>?</a:t>
            </a:r>
            <a:endParaRPr lang="ru-RU" sz="16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ea typeface="+mn-ea"/>
              <a:cs typeface="+mn-cs"/>
              <a:sym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4222216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7135" y="82484"/>
            <a:ext cx="8983744" cy="6695388"/>
          </a:xfrm>
        </p:spPr>
        <p:txBody>
          <a:bodyPr/>
          <a:lstStyle/>
          <a:p>
            <a:pPr marL="114300" indent="0" algn="just">
              <a:buNone/>
            </a:pP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Arial"/>
                <a:cs typeface="Arial"/>
                <a:sym typeface="Arial"/>
              </a:rPr>
              <a:t>Церковное добровольческое служение</a:t>
            </a:r>
            <a:r>
              <a:rPr lang="ru-RU" b="1" dirty="0"/>
              <a:t> </a:t>
            </a:r>
            <a:r>
              <a:rPr lang="ru-RU" dirty="0"/>
              <a:t>– организованная и координируемая Церковью (епархией, благочинием, приходом, монастырем, </a:t>
            </a:r>
            <a:r>
              <a:rPr lang="ru-RU" dirty="0" err="1"/>
              <a:t>сестричеством</a:t>
            </a:r>
            <a:r>
              <a:rPr lang="ru-RU" dirty="0"/>
              <a:t> или иной церковной организацией) социальная, благотворительная и иная безвозмездная деятельность на благо общества, осуществляемая исключительно на добровольной основе.</a:t>
            </a:r>
          </a:p>
          <a:p>
            <a:pPr marL="114300" indent="0" algn="just">
              <a:spcBef>
                <a:spcPts val="2400"/>
              </a:spcBef>
              <a:buNone/>
            </a:pP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Arial"/>
                <a:cs typeface="Arial"/>
              </a:rPr>
              <a:t>Участник добровольческого служения </a:t>
            </a:r>
            <a:r>
              <a:rPr lang="ru-RU" dirty="0"/>
              <a:t>(доброволец) бескорыстно служит Богу и ближнему в рамках организованной добровольческой </a:t>
            </a:r>
            <a:r>
              <a:rPr lang="ru-RU" dirty="0" smtClean="0"/>
              <a:t>деятельности.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067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/>
          <p:nvPr/>
        </p:nvSpPr>
        <p:spPr>
          <a:xfrm>
            <a:off x="344974" y="974502"/>
            <a:ext cx="8454052" cy="4908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indent="0" algn="ctr">
              <a:buSzPts val="1400"/>
              <a:defRPr/>
            </a:pPr>
            <a:r>
              <a:rPr lang="ru-RU" sz="115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+mn-ea"/>
                <a:cs typeface="+mn-cs"/>
                <a:sym typeface="Georgia"/>
              </a:rPr>
              <a:t>ЦЕЛИ</a:t>
            </a:r>
            <a:r>
              <a:rPr lang="ru-RU" sz="1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+mn-ea"/>
                <a:cs typeface="+mn-cs"/>
                <a:sym typeface="Georgia"/>
              </a:rPr>
              <a:t> </a:t>
            </a:r>
          </a:p>
          <a:p>
            <a:pPr marL="0" indent="0" algn="ctr">
              <a:buSzPts val="1400"/>
              <a:defRPr/>
            </a:pPr>
            <a:r>
              <a:rPr lang="ru-RU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+mn-ea"/>
                <a:cs typeface="+mn-cs"/>
                <a:sym typeface="Georgia"/>
              </a:rPr>
              <a:t>церковной добровольческой деятельности</a:t>
            </a:r>
            <a:endParaRPr sz="6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0363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/>
          <p:nvPr/>
        </p:nvSpPr>
        <p:spPr>
          <a:xfrm>
            <a:off x="395287" y="492399"/>
            <a:ext cx="8424900" cy="5724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200"/>
              <a:buFont typeface="Georgia"/>
              <a:buNone/>
            </a:pP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«</a:t>
            </a:r>
            <a:r>
              <a:rPr lang="ru-RU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И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менно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волонтеры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добровольцы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должны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быть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основой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развития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социальной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деятельности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в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Церкви</a:t>
            </a:r>
            <a:r>
              <a:rPr lang="ru-RU" sz="3200" b="1" i="1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200"/>
              <a:buFont typeface="Georgia"/>
              <a:buNone/>
            </a:pP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Но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для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того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чтобы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ru-RU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добровольцы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могли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хорошо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работать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ими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должны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руководить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профессионалы</a:t>
            </a:r>
            <a:r>
              <a:rPr lang="en-US" sz="32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»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b="0" i="1" u="none" strike="noStrike" cap="none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Святейший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Патриарх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Московский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br>
              <a:rPr lang="en-US" sz="32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en-US" sz="32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всея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Руси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КИРИЛЛ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rPr lang="en-US" sz="1800" b="0" i="1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из</a:t>
            </a:r>
            <a:r>
              <a:rPr lang="en-US" sz="1800" b="0" i="1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800" b="0" i="1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выступления</a:t>
            </a:r>
            <a:r>
              <a:rPr lang="en-US" sz="1800" b="0" i="1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800" b="0" i="1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на</a:t>
            </a:r>
            <a:r>
              <a:rPr lang="en-US" sz="1800" b="0" i="1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V </a:t>
            </a:r>
            <a:r>
              <a:rPr lang="en-US" sz="1800" b="0" i="1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Общецерковном</a:t>
            </a:r>
            <a:r>
              <a:rPr lang="en-US" sz="1800" b="0" i="1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800" b="0" i="1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съезде</a:t>
            </a:r>
            <a:r>
              <a:rPr lang="en-US" sz="1800" b="0" i="1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800" b="0" i="1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по</a:t>
            </a:r>
            <a:r>
              <a:rPr lang="en-US" sz="1800" b="0" i="1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800" b="0" i="1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социальному</a:t>
            </a:r>
            <a:r>
              <a:rPr lang="en-US" sz="1800" b="0" i="1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800" b="0" i="1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служению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/>
          <p:nvPr/>
        </p:nvSpPr>
        <p:spPr>
          <a:xfrm>
            <a:off x="215155" y="189192"/>
            <a:ext cx="8659177" cy="624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85800" indent="-685800"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3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+mn-ea"/>
                <a:cs typeface="+mn-cs"/>
                <a:sym typeface="Georgia"/>
              </a:rPr>
              <a:t>умножение любви в душе каждого участника этой деятельности</a:t>
            </a:r>
          </a:p>
          <a:p>
            <a:pPr marL="685800" indent="-685800">
              <a:spcBef>
                <a:spcPts val="360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3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+mn-ea"/>
                <a:cs typeface="+mn-cs"/>
                <a:sym typeface="Calibri"/>
              </a:rPr>
              <a:t>решение той социально / общественно значимой задачи, которая стоит перед добровольцами</a:t>
            </a:r>
          </a:p>
          <a:p>
            <a:pPr marL="685800" indent="-685800">
              <a:spcBef>
                <a:spcPts val="360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3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+mn-ea"/>
                <a:cs typeface="+mn-cs"/>
                <a:sym typeface="Calibri"/>
              </a:rPr>
              <a:t>свидетельство о Христе в современном мире, в котором оскудевает любовь </a:t>
            </a:r>
            <a:r>
              <a:rPr lang="ru-RU" sz="34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+mn-ea"/>
                <a:cs typeface="+mn-cs"/>
                <a:sym typeface="Calibri"/>
              </a:rPr>
              <a:t>(см. Мф. 24: 12)</a:t>
            </a:r>
            <a:endParaRPr sz="3400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ea typeface="+mn-ea"/>
              <a:cs typeface="+mn-cs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 txBox="1"/>
          <p:nvPr/>
        </p:nvSpPr>
        <p:spPr>
          <a:xfrm>
            <a:off x="161112" y="8"/>
            <a:ext cx="8821800" cy="28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800"/>
              <a:buFont typeface="Georgia"/>
              <a:buNone/>
            </a:pPr>
            <a:r>
              <a:rPr lang="en-US" sz="4200" b="1" dirty="0" err="1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Что</a:t>
            </a:r>
            <a:r>
              <a:rPr lang="en-US" sz="4200" b="1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4200" b="1" dirty="0" err="1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необходимо</a:t>
            </a:r>
            <a:r>
              <a:rPr lang="en-US" sz="4200" b="1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4200" b="1" dirty="0" err="1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для</a:t>
            </a:r>
            <a:r>
              <a:rPr lang="en-US" sz="4200" b="1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4200" b="1" dirty="0" err="1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вовлечения</a:t>
            </a:r>
            <a:r>
              <a:rPr lang="ru-RU" sz="4200" b="1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 в</a:t>
            </a:r>
            <a:r>
              <a:rPr lang="en-US" sz="4200" b="1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4200" b="1" dirty="0" err="1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служени</a:t>
            </a:r>
            <a:r>
              <a:rPr lang="ru-RU" sz="4200" b="1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е</a:t>
            </a:r>
            <a:r>
              <a:rPr lang="en-US" sz="4200" b="1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4200" b="1" dirty="0" err="1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милосердия</a:t>
            </a:r>
            <a:r>
              <a:rPr lang="en-US" sz="4200" b="1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4200" b="1" dirty="0" err="1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максимального</a:t>
            </a:r>
            <a:r>
              <a:rPr lang="en-US" sz="4200" b="1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4200" b="1" dirty="0" err="1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числа</a:t>
            </a:r>
            <a:r>
              <a:rPr lang="en-US" sz="4200" b="1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4200" b="1" dirty="0" err="1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добровольцев</a:t>
            </a:r>
            <a:r>
              <a:rPr lang="en-US" sz="4200" b="1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? </a:t>
            </a:r>
            <a:endParaRPr sz="4200" dirty="0">
              <a:solidFill>
                <a:srgbClr val="0070C0"/>
              </a:solidFill>
            </a:endParaRPr>
          </a:p>
        </p:txBody>
      </p:sp>
      <p:sp>
        <p:nvSpPr>
          <p:cNvPr id="185" name="Shape 185"/>
          <p:cNvSpPr txBox="1"/>
          <p:nvPr/>
        </p:nvSpPr>
        <p:spPr>
          <a:xfrm>
            <a:off x="344531" y="2905297"/>
            <a:ext cx="8530528" cy="3721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889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100"/>
              <a:buFont typeface="Georgia"/>
              <a:buAutoNum type="arabicPeriod"/>
            </a:pPr>
            <a:r>
              <a:rPr lang="en-US" sz="4100" b="1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Создать</a:t>
            </a:r>
            <a:r>
              <a:rPr lang="en-US" sz="4100" b="1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4100" b="1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условия</a:t>
            </a:r>
            <a:r>
              <a:rPr lang="ru-RU" sz="4100" b="1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для работы добровольцев</a:t>
            </a:r>
            <a:r>
              <a:rPr lang="en-US" sz="4100" b="1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4100" b="1" i="1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(</a:t>
            </a:r>
            <a:r>
              <a:rPr lang="en-US" sz="4100" b="1" i="1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орг</a:t>
            </a:r>
            <a:r>
              <a:rPr lang="ru-RU" sz="4100" b="1" i="1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.вопросы</a:t>
            </a:r>
            <a:r>
              <a:rPr lang="en-US" sz="4100" b="1" i="1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)</a:t>
            </a:r>
            <a:endParaRPr sz="4100" b="1" dirty="0">
              <a:solidFill>
                <a:srgbClr val="00B05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57200" marR="0" lvl="0" indent="-488950" rtl="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B050"/>
              </a:buClr>
              <a:buSzPts val="4100"/>
              <a:buFont typeface="Georgia"/>
              <a:buAutoNum type="arabicPeriod"/>
            </a:pPr>
            <a:r>
              <a:rPr lang="en-US" sz="4100" b="1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Распространить</a:t>
            </a:r>
            <a:r>
              <a:rPr lang="en-US" sz="4100" b="1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4100" b="1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информацию</a:t>
            </a:r>
            <a:r>
              <a:rPr lang="en-US" sz="4100" b="1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4100" b="1" i="1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(PR) </a:t>
            </a:r>
            <a:endParaRPr sz="4100" b="1" i="1" dirty="0">
              <a:solidFill>
                <a:srgbClr val="00B05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100" dirty="0">
              <a:solidFill>
                <a:srgbClr val="00B05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100" dirty="0">
              <a:solidFill>
                <a:srgbClr val="00B05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 txBox="1"/>
          <p:nvPr/>
        </p:nvSpPr>
        <p:spPr>
          <a:xfrm>
            <a:off x="179387" y="269875"/>
            <a:ext cx="8821800" cy="3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800"/>
              <a:buFont typeface="Georgia"/>
              <a:buNone/>
            </a:pPr>
            <a:r>
              <a:rPr lang="en-US" sz="8800" b="1" i="0" u="none" strike="noStrike" cap="none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I.</a:t>
            </a:r>
            <a:endParaRPr dirty="0">
              <a:solidFill>
                <a:srgbClr val="0070C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B0F0"/>
              </a:buClr>
              <a:buSzPts val="6000"/>
              <a:buFont typeface="Georgia"/>
              <a:buNone/>
            </a:pPr>
            <a:r>
              <a:rPr lang="en-US" sz="6000" b="1" i="0" u="none" strike="noStrike" cap="none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ВЫБОР ОТВЕТСТВЕННЫХ</a:t>
            </a:r>
            <a:endParaRPr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 txBox="1"/>
          <p:nvPr/>
        </p:nvSpPr>
        <p:spPr>
          <a:xfrm>
            <a:off x="179387" y="269875"/>
            <a:ext cx="8821800" cy="3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800"/>
              <a:buFont typeface="Georgia"/>
              <a:buNone/>
            </a:pPr>
            <a:r>
              <a:rPr lang="en-US" sz="8800" b="1" i="0" u="none" strike="noStrike" cap="none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I.</a:t>
            </a:r>
            <a:endParaRPr dirty="0">
              <a:solidFill>
                <a:srgbClr val="0070C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B0F0"/>
              </a:buClr>
              <a:buSzPts val="6000"/>
              <a:buFont typeface="Georgia"/>
              <a:buNone/>
            </a:pPr>
            <a:r>
              <a:rPr lang="en-US" sz="6000" b="1" i="0" u="none" strike="noStrike" cap="none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ВЫБОР ОТВЕТСТВЕННЫХ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198" name="Shape 198"/>
          <p:cNvSpPr txBox="1"/>
          <p:nvPr/>
        </p:nvSpPr>
        <p:spPr>
          <a:xfrm>
            <a:off x="611187" y="5735637"/>
            <a:ext cx="3456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600"/>
              <a:buFont typeface="Georgia"/>
              <a:buNone/>
            </a:pPr>
            <a:r>
              <a:rPr lang="en-US" sz="3600" b="1" i="0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священника</a:t>
            </a:r>
            <a:endParaRPr/>
          </a:p>
        </p:txBody>
      </p:sp>
      <p:cxnSp>
        <p:nvCxnSpPr>
          <p:cNvPr id="199" name="Shape 199"/>
          <p:cNvCxnSpPr/>
          <p:nvPr/>
        </p:nvCxnSpPr>
        <p:spPr>
          <a:xfrm flipH="1">
            <a:off x="2339987" y="4768850"/>
            <a:ext cx="1611300" cy="966900"/>
          </a:xfrm>
          <a:prstGeom prst="straightConnector1">
            <a:avLst/>
          </a:prstGeom>
          <a:noFill/>
          <a:ln w="76200" cap="flat" cmpd="sng">
            <a:solidFill>
              <a:srgbClr val="00B0F0"/>
            </a:solidFill>
            <a:prstDash val="solid"/>
            <a:miter lim="800000"/>
            <a:headEnd type="none" w="med" len="med"/>
            <a:tailEnd type="stealth" w="med" len="med"/>
          </a:ln>
        </p:spPr>
      </p:cxnSp>
      <p:sp>
        <p:nvSpPr>
          <p:cNvPr id="200" name="Shape 200"/>
          <p:cNvSpPr txBox="1"/>
          <p:nvPr/>
        </p:nvSpPr>
        <p:spPr>
          <a:xfrm>
            <a:off x="1962150" y="3940175"/>
            <a:ext cx="52563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600"/>
              <a:buFont typeface="Georgia"/>
              <a:buNone/>
            </a:pPr>
            <a:r>
              <a:rPr lang="en-US" sz="3600" b="0" i="1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инициатива идёт от: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 txBox="1"/>
          <p:nvPr/>
        </p:nvSpPr>
        <p:spPr>
          <a:xfrm>
            <a:off x="179387" y="269875"/>
            <a:ext cx="8821800" cy="3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800"/>
              <a:buFont typeface="Georgia"/>
              <a:buNone/>
            </a:pPr>
            <a:r>
              <a:rPr lang="en-US" sz="8800" b="1" i="0" u="none" strike="noStrike" cap="none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I.</a:t>
            </a:r>
            <a:endParaRPr dirty="0">
              <a:solidFill>
                <a:srgbClr val="0070C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B0F0"/>
              </a:buClr>
              <a:buSzPts val="6000"/>
              <a:buFont typeface="Georgia"/>
              <a:buNone/>
            </a:pPr>
            <a:r>
              <a:rPr lang="en-US" sz="6000" b="1" i="0" u="none" strike="noStrike" cap="none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ВЫБОР ОТВЕТСТВЕННЫХ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207" name="Shape 207"/>
          <p:cNvSpPr txBox="1"/>
          <p:nvPr/>
        </p:nvSpPr>
        <p:spPr>
          <a:xfrm>
            <a:off x="5580062" y="5735637"/>
            <a:ext cx="19446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600"/>
              <a:buFont typeface="Georgia"/>
              <a:buNone/>
            </a:pPr>
            <a:r>
              <a:rPr lang="en-US" sz="3600" b="1" i="0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мирян</a:t>
            </a:r>
            <a:endParaRPr/>
          </a:p>
        </p:txBody>
      </p:sp>
      <p:cxnSp>
        <p:nvCxnSpPr>
          <p:cNvPr id="208" name="Shape 208"/>
          <p:cNvCxnSpPr/>
          <p:nvPr/>
        </p:nvCxnSpPr>
        <p:spPr>
          <a:xfrm>
            <a:off x="5083175" y="4768850"/>
            <a:ext cx="1541400" cy="922200"/>
          </a:xfrm>
          <a:prstGeom prst="straightConnector1">
            <a:avLst/>
          </a:prstGeom>
          <a:noFill/>
          <a:ln w="76200" cap="flat" cmpd="sng">
            <a:solidFill>
              <a:srgbClr val="00B0F0"/>
            </a:solidFill>
            <a:prstDash val="solid"/>
            <a:miter lim="800000"/>
            <a:headEnd type="none" w="med" len="med"/>
            <a:tailEnd type="stealth" w="med" len="med"/>
          </a:ln>
        </p:spPr>
      </p:cxnSp>
      <p:sp>
        <p:nvSpPr>
          <p:cNvPr id="209" name="Shape 209"/>
          <p:cNvSpPr txBox="1"/>
          <p:nvPr/>
        </p:nvSpPr>
        <p:spPr>
          <a:xfrm>
            <a:off x="1962150" y="3940175"/>
            <a:ext cx="52563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600"/>
              <a:buFont typeface="Georgia"/>
              <a:buNone/>
            </a:pPr>
            <a:r>
              <a:rPr lang="en-US" sz="3600" b="0" i="1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инициатива идёт от: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 txBox="1"/>
          <p:nvPr/>
        </p:nvSpPr>
        <p:spPr>
          <a:xfrm>
            <a:off x="179387" y="269875"/>
            <a:ext cx="8821800" cy="3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800"/>
              <a:buFont typeface="Georgia"/>
              <a:buNone/>
            </a:pPr>
            <a:r>
              <a:rPr lang="en-US" sz="8800" b="1" i="0" u="none" strike="noStrike" cap="none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I.</a:t>
            </a:r>
            <a:endParaRPr dirty="0">
              <a:solidFill>
                <a:srgbClr val="0070C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B0F0"/>
              </a:buClr>
              <a:buSzPts val="6000"/>
              <a:buFont typeface="Georgia"/>
              <a:buNone/>
            </a:pPr>
            <a:r>
              <a:rPr lang="en-US" sz="6000" b="1" i="0" u="none" strike="noStrike" cap="none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ВЫБОР ОТВЕТСТВЕННЫХ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216" name="Shape 216"/>
          <p:cNvSpPr txBox="1"/>
          <p:nvPr/>
        </p:nvSpPr>
        <p:spPr>
          <a:xfrm>
            <a:off x="611187" y="5735637"/>
            <a:ext cx="3456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600"/>
              <a:buFont typeface="Georgia"/>
              <a:buNone/>
            </a:pPr>
            <a:r>
              <a:rPr lang="en-US" sz="3600" b="1" i="0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священника</a:t>
            </a:r>
            <a:endParaRPr/>
          </a:p>
        </p:txBody>
      </p:sp>
      <p:sp>
        <p:nvSpPr>
          <p:cNvPr id="217" name="Shape 217"/>
          <p:cNvSpPr txBox="1"/>
          <p:nvPr/>
        </p:nvSpPr>
        <p:spPr>
          <a:xfrm>
            <a:off x="5580062" y="5735637"/>
            <a:ext cx="19446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600"/>
              <a:buFont typeface="Georgia"/>
              <a:buNone/>
            </a:pPr>
            <a:r>
              <a:rPr lang="en-US" sz="3600" b="1" i="0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мирян</a:t>
            </a:r>
            <a:endParaRPr/>
          </a:p>
        </p:txBody>
      </p:sp>
      <p:cxnSp>
        <p:nvCxnSpPr>
          <p:cNvPr id="218" name="Shape 218"/>
          <p:cNvCxnSpPr/>
          <p:nvPr/>
        </p:nvCxnSpPr>
        <p:spPr>
          <a:xfrm flipH="1">
            <a:off x="2339987" y="4768850"/>
            <a:ext cx="1611300" cy="966900"/>
          </a:xfrm>
          <a:prstGeom prst="straightConnector1">
            <a:avLst/>
          </a:prstGeom>
          <a:noFill/>
          <a:ln w="76200" cap="flat" cmpd="sng">
            <a:solidFill>
              <a:srgbClr val="00B0F0"/>
            </a:solidFill>
            <a:prstDash val="solid"/>
            <a:miter lim="800000"/>
            <a:headEnd type="none" w="med" len="med"/>
            <a:tailEnd type="stealth" w="med" len="med"/>
          </a:ln>
        </p:spPr>
      </p:cxnSp>
      <p:cxnSp>
        <p:nvCxnSpPr>
          <p:cNvPr id="219" name="Shape 219"/>
          <p:cNvCxnSpPr/>
          <p:nvPr/>
        </p:nvCxnSpPr>
        <p:spPr>
          <a:xfrm>
            <a:off x="5083175" y="4768850"/>
            <a:ext cx="1541400" cy="922200"/>
          </a:xfrm>
          <a:prstGeom prst="straightConnector1">
            <a:avLst/>
          </a:prstGeom>
          <a:noFill/>
          <a:ln w="76200" cap="flat" cmpd="sng">
            <a:solidFill>
              <a:srgbClr val="00B0F0"/>
            </a:solidFill>
            <a:prstDash val="solid"/>
            <a:miter lim="800000"/>
            <a:headEnd type="none" w="med" len="med"/>
            <a:tailEnd type="stealth" w="med" len="med"/>
          </a:ln>
        </p:spPr>
      </p:cxnSp>
      <p:sp>
        <p:nvSpPr>
          <p:cNvPr id="220" name="Shape 220"/>
          <p:cNvSpPr txBox="1"/>
          <p:nvPr/>
        </p:nvSpPr>
        <p:spPr>
          <a:xfrm>
            <a:off x="1962150" y="3940175"/>
            <a:ext cx="52563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600"/>
              <a:buFont typeface="Georgia"/>
              <a:buNone/>
            </a:pPr>
            <a:r>
              <a:rPr lang="en-US" sz="3600" b="0" i="1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инициатива идёт от:</a:t>
            </a:r>
            <a:endParaRPr/>
          </a:p>
        </p:txBody>
      </p:sp>
      <p:sp>
        <p:nvSpPr>
          <p:cNvPr id="221" name="Shape 221"/>
          <p:cNvSpPr txBox="1"/>
          <p:nvPr/>
        </p:nvSpPr>
        <p:spPr>
          <a:xfrm>
            <a:off x="4421187" y="5013325"/>
            <a:ext cx="727200" cy="18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1500"/>
              <a:buFont typeface="Georgia"/>
              <a:buNone/>
            </a:pPr>
            <a:r>
              <a:rPr lang="en-US" sz="11500" b="1" i="0" u="none" strike="noStrike" cap="none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+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 txBox="1"/>
          <p:nvPr/>
        </p:nvSpPr>
        <p:spPr>
          <a:xfrm>
            <a:off x="215900" y="44450"/>
            <a:ext cx="88200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Georgia"/>
              <a:buNone/>
            </a:pPr>
            <a:r>
              <a:rPr lang="ru-RU" sz="4000" b="1" i="0" u="none" strike="noStrike" cap="none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Координатор</a:t>
            </a:r>
            <a:r>
              <a:rPr lang="en-US" sz="4000" b="1" i="0" u="none" strike="noStrike" cap="none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 (</a:t>
            </a:r>
            <a:r>
              <a:rPr lang="en-US" sz="4000" b="1" i="0" u="none" strike="noStrike" cap="none" dirty="0" err="1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мирянин</a:t>
            </a:r>
            <a:r>
              <a:rPr lang="en-US" sz="4000" b="1" i="0" u="none" strike="noStrike" cap="none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)</a:t>
            </a:r>
            <a:endParaRPr sz="1600" dirty="0">
              <a:solidFill>
                <a:srgbClr val="0070C0"/>
              </a:solidFill>
            </a:endParaRPr>
          </a:p>
        </p:txBody>
      </p:sp>
      <p:sp>
        <p:nvSpPr>
          <p:cNvPr id="228" name="Shape 228"/>
          <p:cNvSpPr txBox="1"/>
          <p:nvPr/>
        </p:nvSpPr>
        <p:spPr>
          <a:xfrm>
            <a:off x="255587" y="894271"/>
            <a:ext cx="8691600" cy="5940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</a:pPr>
            <a:r>
              <a:rPr lang="en-US" sz="2400" b="0" i="1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должен</a:t>
            </a:r>
            <a:r>
              <a:rPr lang="en-US" sz="2400" b="0" i="1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:</a:t>
            </a:r>
            <a:endParaRPr sz="2400" dirty="0"/>
          </a:p>
          <a:p>
            <a:pPr marL="457200" marR="0" lvl="0" indent="-4572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+mj-lt"/>
              <a:buAutoNum type="arabicPeriod"/>
            </a:pPr>
            <a:r>
              <a:rPr lang="en-US" sz="24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Иметь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желание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заниматься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этой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деятельностью</a:t>
            </a:r>
            <a:endParaRPr sz="2400" dirty="0"/>
          </a:p>
          <a:p>
            <a:pPr marL="457200" marR="0" lvl="0" indent="-45720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+mj-lt"/>
              <a:buAutoNum type="arabicPeriod"/>
            </a:pPr>
            <a:r>
              <a:rPr lang="en-US" sz="24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Уметь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общаться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людьми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с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молодежью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налаживать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отношения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в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т.ч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. с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нецерковными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людьми</a:t>
            </a:r>
            <a:endParaRPr sz="2400" dirty="0"/>
          </a:p>
          <a:p>
            <a:pPr marL="457200" lvl="0" indent="-457200">
              <a:spcBef>
                <a:spcPts val="2400"/>
              </a:spcBef>
              <a:buClr>
                <a:schemeClr val="dk1"/>
              </a:buClr>
              <a:buSzPts val="3200"/>
              <a:buFont typeface="+mj-lt"/>
              <a:buAutoNum type="arabicPeriod"/>
            </a:pPr>
            <a:r>
              <a:rPr lang="en-US" sz="24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Быть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воцерковлённым</a:t>
            </a:r>
            <a:r>
              <a:rPr lang="ru-RU" sz="2400" b="1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endParaRPr lang="en-US" sz="2400" b="1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algn="ctr">
              <a:spcBef>
                <a:spcPts val="2400"/>
              </a:spcBef>
              <a:buClr>
                <a:schemeClr val="dk1"/>
              </a:buClr>
              <a:buSzPts val="3200"/>
            </a:pPr>
            <a:r>
              <a:rPr lang="ru-RU" sz="2400" i="1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основные задачи:</a:t>
            </a:r>
            <a:endParaRPr lang="en-US" sz="2400" i="1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457200">
              <a:spcBef>
                <a:spcPts val="2400"/>
              </a:spcBef>
              <a:buClr>
                <a:schemeClr val="dk1"/>
              </a:buClr>
              <a:buSzPts val="3200"/>
              <a:buFont typeface="+mj-lt"/>
              <a:buAutoNum type="arabicPeriod"/>
            </a:pPr>
            <a:r>
              <a:rPr lang="ru-RU" sz="24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Быть на связи со всеми добровольцами и подопечными</a:t>
            </a:r>
          </a:p>
          <a:p>
            <a:pPr marL="457200" lvl="0" indent="-457200">
              <a:spcBef>
                <a:spcPts val="2400"/>
              </a:spcBef>
              <a:buClr>
                <a:schemeClr val="dk1"/>
              </a:buClr>
              <a:buSzPts val="3200"/>
              <a:buFont typeface="+mj-lt"/>
              <a:buAutoNum type="arabicPeriod"/>
            </a:pPr>
            <a:r>
              <a:rPr lang="ru-RU" sz="24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Быть связующим звеном между священником и добровольцами</a:t>
            </a:r>
          </a:p>
          <a:p>
            <a:pPr marL="457200" lvl="0" indent="-457200">
              <a:spcBef>
                <a:spcPts val="2400"/>
              </a:spcBef>
              <a:buClr>
                <a:schemeClr val="dk1"/>
              </a:buClr>
              <a:buSzPts val="3200"/>
              <a:buFont typeface="+mj-lt"/>
              <a:buAutoNum type="arabicPeriod"/>
            </a:pPr>
            <a:r>
              <a:rPr lang="ru-RU" sz="24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Искать ответственных за направления деятельности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 txBox="1"/>
          <p:nvPr/>
        </p:nvSpPr>
        <p:spPr>
          <a:xfrm>
            <a:off x="179387" y="269875"/>
            <a:ext cx="8821800" cy="43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800"/>
              <a:buFont typeface="Georgia"/>
              <a:buNone/>
            </a:pPr>
            <a:r>
              <a:rPr lang="en-US" sz="8800" b="1" i="0" u="none" strike="noStrike" cap="none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II.</a:t>
            </a:r>
            <a:endParaRPr dirty="0">
              <a:solidFill>
                <a:srgbClr val="0070C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B0F0"/>
              </a:buClr>
              <a:buSzPts val="6000"/>
              <a:buFont typeface="Georgia"/>
              <a:buNone/>
            </a:pPr>
            <a:r>
              <a:rPr lang="en-US" sz="6000" b="1" i="0" u="none" strike="noStrike" cap="none" dirty="0" err="1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Определение</a:t>
            </a:r>
            <a:r>
              <a:rPr lang="en-US" sz="6000" b="1" i="0" u="none" strike="noStrike" cap="none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6000" b="1" i="0" u="none" strike="noStrike" cap="none" dirty="0" err="1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поля</a:t>
            </a:r>
            <a:r>
              <a:rPr lang="en-US" sz="6000" b="1" i="0" u="none" strike="noStrike" cap="none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6000" b="1" i="0" u="none" strike="noStrike" cap="none" dirty="0" err="1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добровольческой</a:t>
            </a:r>
            <a:r>
              <a:rPr lang="en-US" sz="6000" b="1" i="0" u="none" strike="noStrike" cap="none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6000" b="1" i="0" u="none" strike="noStrike" cap="none" dirty="0" err="1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деятельности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235" name="Shape 235"/>
          <p:cNvSpPr txBox="1"/>
          <p:nvPr/>
        </p:nvSpPr>
        <p:spPr>
          <a:xfrm>
            <a:off x="684212" y="5013325"/>
            <a:ext cx="7848600" cy="14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400"/>
              <a:buFont typeface="Georgia"/>
              <a:buNone/>
            </a:pPr>
            <a:r>
              <a:rPr lang="en-US" sz="4400" b="0" i="1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Чем добровольцы будут заниматься?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 txBox="1"/>
          <p:nvPr/>
        </p:nvSpPr>
        <p:spPr>
          <a:xfrm>
            <a:off x="179387" y="269875"/>
            <a:ext cx="8821800" cy="14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800"/>
              <a:buFont typeface="Georgia"/>
              <a:buNone/>
            </a:pPr>
            <a:r>
              <a:rPr lang="en-US" sz="8800" b="1" i="0" u="none" strike="noStrike" cap="none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II.</a:t>
            </a:r>
            <a:endParaRPr>
              <a:solidFill>
                <a:srgbClr val="0070C0"/>
              </a:solidFill>
            </a:endParaRPr>
          </a:p>
        </p:txBody>
      </p:sp>
      <p:sp>
        <p:nvSpPr>
          <p:cNvPr id="242" name="Shape 242"/>
          <p:cNvSpPr txBox="1"/>
          <p:nvPr/>
        </p:nvSpPr>
        <p:spPr>
          <a:xfrm>
            <a:off x="665162" y="1989137"/>
            <a:ext cx="7848600" cy="45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800"/>
              <a:buFont typeface="Georgia"/>
              <a:buNone/>
            </a:pPr>
            <a:r>
              <a:rPr lang="en-US" sz="4800" b="1" i="0" u="sng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До начала</a:t>
            </a:r>
            <a:r>
              <a:rPr lang="en-US" sz="4800" b="1" i="0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4800" b="0" i="0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привлечения добровольцев у координатора должно быть четкое </a:t>
            </a:r>
            <a:r>
              <a:rPr lang="en-US" sz="4800" b="1" i="0" u="sng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понимание, кому и как</a:t>
            </a:r>
            <a:r>
              <a:rPr lang="en-US" sz="4800" b="0" i="0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добровольцы будут помогать.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 txBox="1"/>
          <p:nvPr/>
        </p:nvSpPr>
        <p:spPr>
          <a:xfrm>
            <a:off x="179387" y="269875"/>
            <a:ext cx="8821800" cy="40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800"/>
              <a:buFont typeface="Georgia"/>
              <a:buNone/>
            </a:pPr>
            <a:r>
              <a:rPr lang="en-US" sz="8800" b="1" i="0" u="none" strike="noStrike" cap="none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III.</a:t>
            </a:r>
            <a:endParaRPr>
              <a:solidFill>
                <a:srgbClr val="0070C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B0F0"/>
              </a:buClr>
              <a:buSzPts val="5400"/>
              <a:buFont typeface="Georgia"/>
              <a:buNone/>
            </a:pPr>
            <a:r>
              <a:rPr lang="en-US" sz="5400" b="1" i="0" u="none" strike="noStrike" cap="none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Организация первой встречи с новыми добровольцами</a:t>
            </a:r>
            <a:endParaRPr>
              <a:solidFill>
                <a:srgbClr val="0070C0"/>
              </a:solidFill>
            </a:endParaRPr>
          </a:p>
        </p:txBody>
      </p:sp>
      <p:sp>
        <p:nvSpPr>
          <p:cNvPr id="249" name="Shape 249"/>
          <p:cNvSpPr txBox="1"/>
          <p:nvPr/>
        </p:nvSpPr>
        <p:spPr>
          <a:xfrm>
            <a:off x="665162" y="4724400"/>
            <a:ext cx="7850100" cy="13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200"/>
              <a:buFont typeface="Georgia"/>
              <a:buNone/>
            </a:pPr>
            <a:r>
              <a:rPr lang="en-US" sz="4200" b="0" i="1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Как неравнодушный человек может стать добровольцем?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 txBox="1"/>
          <p:nvPr/>
        </p:nvSpPr>
        <p:spPr>
          <a:xfrm>
            <a:off x="179387" y="269875"/>
            <a:ext cx="8821800" cy="14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800"/>
              <a:buFont typeface="Georgia"/>
              <a:buNone/>
            </a:pPr>
            <a:r>
              <a:rPr lang="en-US" sz="8800" b="1" i="0" u="none" strike="noStrike" cap="none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III.</a:t>
            </a:r>
            <a:endParaRPr>
              <a:solidFill>
                <a:srgbClr val="0070C0"/>
              </a:solidFill>
            </a:endParaRPr>
          </a:p>
        </p:txBody>
      </p:sp>
      <p:sp>
        <p:nvSpPr>
          <p:cNvPr id="256" name="Shape 256"/>
          <p:cNvSpPr txBox="1"/>
          <p:nvPr/>
        </p:nvSpPr>
        <p:spPr>
          <a:xfrm>
            <a:off x="329510" y="1916112"/>
            <a:ext cx="8521553" cy="446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Char char="-"/>
            </a:pPr>
            <a:r>
              <a:rPr lang="ru-RU" sz="3200" b="0" i="0" u="none" strike="noStrike" cap="none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</a:t>
            </a:r>
            <a:r>
              <a:rPr lang="en-US" sz="3200" b="0" i="0" u="none" strike="noStrike" cap="none" dirty="0" err="1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ень</a:t>
            </a:r>
            <a:r>
              <a:rPr lang="en-US" sz="3200" b="0" i="0" u="none" strike="noStrike" cap="none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время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удобные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для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0" i="0" u="none" strike="noStrike" cap="none" dirty="0" err="1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всех</a:t>
            </a:r>
            <a:endParaRPr lang="ru-RU" sz="3200" b="0" i="0" u="none" strike="noStrike" cap="none" dirty="0" smtClean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Char char="-"/>
            </a:pPr>
            <a:r>
              <a:rPr lang="en-US" sz="3200" b="0" i="0" u="none" strike="noStrike" cap="none" dirty="0" err="1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Обязательное</a:t>
            </a:r>
            <a:r>
              <a:rPr lang="en-US" sz="3200" b="0" i="0" u="none" strike="noStrike" cap="none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участие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священника</a:t>
            </a:r>
            <a:endParaRPr sz="1600" dirty="0"/>
          </a:p>
          <a:p>
            <a:pPr marL="457200" marR="0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Char char="-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Желательно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на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территории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храма</a:t>
            </a:r>
            <a:endParaRPr sz="1600" dirty="0"/>
          </a:p>
          <a:p>
            <a:pPr marL="457200" marR="0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Char char="-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Подготовить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анкеты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добровольцев</a:t>
            </a:r>
            <a:endParaRPr sz="1600" dirty="0"/>
          </a:p>
          <a:p>
            <a:pPr marL="457200" marR="0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Char char="-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Мотивирующий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рассказ</a:t>
            </a:r>
            <a:endParaRPr sz="1600" dirty="0"/>
          </a:p>
          <a:p>
            <a:pPr marL="457200" marR="0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Char char="-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После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окончание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–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чаепитие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с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желающими</a:t>
            </a:r>
            <a:endParaRPr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 txBox="1"/>
          <p:nvPr/>
        </p:nvSpPr>
        <p:spPr>
          <a:xfrm>
            <a:off x="179387" y="-26987"/>
            <a:ext cx="8821800" cy="19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4400"/>
              <a:buFont typeface="Georgia"/>
              <a:buNone/>
            </a:pPr>
            <a:r>
              <a:rPr lang="en-US" sz="4400" b="1" i="0" u="none" strike="noStrike" cap="none" dirty="0" err="1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Подготовительный</a:t>
            </a:r>
            <a:r>
              <a:rPr lang="en-US" sz="4400" b="1" i="0" u="none" strike="noStrike" cap="none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4400" b="1" i="0" u="none" strike="noStrike" cap="none" dirty="0" err="1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этап</a:t>
            </a:r>
            <a:endParaRPr dirty="0">
              <a:solidFill>
                <a:srgbClr val="0070C0"/>
              </a:solidFill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Georgia"/>
              <a:buNone/>
            </a:pPr>
            <a:r>
              <a:rPr lang="en-US" sz="3600" b="1" i="1" u="none" strike="noStrike" cap="none" dirty="0" err="1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Основные</a:t>
            </a:r>
            <a:r>
              <a:rPr lang="en-US" sz="3600" b="1" i="1" u="none" strike="noStrike" cap="none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600" b="1" i="1" u="none" strike="noStrike" cap="none" dirty="0" err="1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правила</a:t>
            </a:r>
            <a:r>
              <a:rPr lang="en-US" sz="3600" b="1" i="1" u="none" strike="noStrike" cap="none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: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263" name="Shape 263"/>
          <p:cNvSpPr txBox="1"/>
          <p:nvPr/>
        </p:nvSpPr>
        <p:spPr>
          <a:xfrm>
            <a:off x="269837" y="2087500"/>
            <a:ext cx="864090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Font typeface="Georgia"/>
              <a:buAutoNum type="arabicPeriod"/>
            </a:pPr>
            <a:r>
              <a:rPr lang="en-US" sz="3200" b="1" i="0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Консолидация</a:t>
            </a:r>
            <a:r>
              <a:rPr lang="en-US" sz="3200" b="1" i="0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0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усилий</a:t>
            </a:r>
            <a:r>
              <a:rPr lang="en-US" sz="3200" b="1" i="0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: </a:t>
            </a:r>
            <a:r>
              <a:rPr lang="en-US" sz="3200" b="1" i="0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совместная</a:t>
            </a:r>
            <a:r>
              <a:rPr lang="en-US" sz="3200" b="1" i="0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0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работа</a:t>
            </a:r>
            <a:r>
              <a:rPr lang="en-US" sz="3200" b="1" i="0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0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мирян</a:t>
            </a:r>
            <a:r>
              <a:rPr lang="en-US" sz="3200" b="1" i="0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и </a:t>
            </a:r>
            <a:r>
              <a:rPr lang="en-US" sz="3200" b="1" i="0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священника</a:t>
            </a:r>
            <a:endParaRPr sz="1600" dirty="0"/>
          </a:p>
        </p:txBody>
      </p:sp>
      <p:sp>
        <p:nvSpPr>
          <p:cNvPr id="264" name="Shape 264"/>
          <p:cNvSpPr txBox="1"/>
          <p:nvPr/>
        </p:nvSpPr>
        <p:spPr>
          <a:xfrm>
            <a:off x="251550" y="3626088"/>
            <a:ext cx="8640900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Font typeface="Calibri"/>
              <a:buAutoNum type="arabicPeriod" startAt="2"/>
            </a:pPr>
            <a:r>
              <a:rPr lang="en-US" sz="3200" b="1" i="0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Первым</a:t>
            </a:r>
            <a:r>
              <a:rPr lang="en-US" sz="3200" b="1" i="0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0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делом</a:t>
            </a:r>
            <a:r>
              <a:rPr lang="en-US" sz="3200" b="1" i="0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0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необходимо</a:t>
            </a:r>
            <a:r>
              <a:rPr lang="en-US" sz="3200" b="1" i="0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0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продумать</a:t>
            </a:r>
            <a:r>
              <a:rPr lang="en-US" sz="3200" b="1" i="0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en-US" sz="3200" b="1" i="0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чем</a:t>
            </a:r>
            <a:r>
              <a:rPr lang="en-US" sz="3200" b="1" i="0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0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будут</a:t>
            </a:r>
            <a:r>
              <a:rPr lang="en-US" sz="3200" b="1" i="0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0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заниматься</a:t>
            </a:r>
            <a:r>
              <a:rPr lang="en-US" sz="3200" b="1" i="0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0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добровольцы</a:t>
            </a:r>
            <a:endParaRPr sz="1600" dirty="0"/>
          </a:p>
        </p:txBody>
      </p:sp>
      <p:sp>
        <p:nvSpPr>
          <p:cNvPr id="265" name="Shape 265"/>
          <p:cNvSpPr txBox="1"/>
          <p:nvPr/>
        </p:nvSpPr>
        <p:spPr>
          <a:xfrm>
            <a:off x="269837" y="5609894"/>
            <a:ext cx="86409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Font typeface="Calibri"/>
              <a:buAutoNum type="arabicPeriod" startAt="3"/>
            </a:pPr>
            <a:r>
              <a:rPr lang="ru-RU" sz="3200" b="1" i="0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В</a:t>
            </a:r>
            <a:r>
              <a:rPr lang="en-US" sz="3200" b="1" i="0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стречи</a:t>
            </a:r>
            <a:r>
              <a:rPr lang="en-US" sz="3200" b="1" i="0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0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новых</a:t>
            </a:r>
            <a:r>
              <a:rPr lang="en-US" sz="3200" b="1" i="0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0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добровольцев</a:t>
            </a:r>
            <a:endParaRPr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 txBox="1"/>
          <p:nvPr/>
        </p:nvSpPr>
        <p:spPr>
          <a:xfrm>
            <a:off x="144462" y="1484312"/>
            <a:ext cx="8821800" cy="10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6000"/>
              <a:buFont typeface="Georgia"/>
              <a:buNone/>
            </a:pPr>
            <a:r>
              <a:rPr lang="en-US" sz="6000" b="1" i="0" u="none" strike="noStrike" cap="none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Привлечение людей</a:t>
            </a:r>
            <a:endParaRPr>
              <a:solidFill>
                <a:srgbClr val="0070C0"/>
              </a:solidFill>
            </a:endParaRPr>
          </a:p>
        </p:txBody>
      </p:sp>
      <p:sp>
        <p:nvSpPr>
          <p:cNvPr id="272" name="Shape 272"/>
          <p:cNvSpPr txBox="1"/>
          <p:nvPr/>
        </p:nvSpPr>
        <p:spPr>
          <a:xfrm>
            <a:off x="179387" y="188912"/>
            <a:ext cx="8821800" cy="14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800"/>
              <a:buFont typeface="Georgia"/>
              <a:buNone/>
            </a:pPr>
            <a:r>
              <a:rPr lang="en-US" sz="8800" b="1" i="0" u="none" strike="noStrike" cap="none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IV.</a:t>
            </a:r>
            <a:endParaRPr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 txBox="1"/>
          <p:nvPr/>
        </p:nvSpPr>
        <p:spPr>
          <a:xfrm>
            <a:off x="144462" y="1484312"/>
            <a:ext cx="8821800" cy="10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6000"/>
              <a:buFont typeface="Georgia"/>
              <a:buNone/>
            </a:pPr>
            <a:r>
              <a:rPr lang="en-US" sz="6000" b="1" i="0" u="none" strike="noStrike" cap="none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Привлечение людей</a:t>
            </a:r>
            <a:endParaRPr>
              <a:solidFill>
                <a:srgbClr val="0070C0"/>
              </a:solidFill>
            </a:endParaRPr>
          </a:p>
        </p:txBody>
      </p:sp>
      <p:sp>
        <p:nvSpPr>
          <p:cNvPr id="279" name="Shape 279"/>
          <p:cNvSpPr txBox="1"/>
          <p:nvPr/>
        </p:nvSpPr>
        <p:spPr>
          <a:xfrm>
            <a:off x="-158025" y="3077312"/>
            <a:ext cx="45642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600"/>
              <a:buFont typeface="Georgia"/>
              <a:buNone/>
            </a:pPr>
            <a:r>
              <a:rPr lang="en-US" sz="3600" i="0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Воцерковлённые</a:t>
            </a:r>
            <a:endParaRPr dirty="0"/>
          </a:p>
        </p:txBody>
      </p:sp>
      <p:sp>
        <p:nvSpPr>
          <p:cNvPr id="280" name="Shape 280"/>
          <p:cNvSpPr txBox="1"/>
          <p:nvPr/>
        </p:nvSpPr>
        <p:spPr>
          <a:xfrm>
            <a:off x="5110200" y="3760891"/>
            <a:ext cx="40338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600"/>
              <a:buFont typeface="Georgia"/>
              <a:buNone/>
            </a:pPr>
            <a:r>
              <a:rPr lang="en-US" sz="3600" b="1" i="0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Нецерковные</a:t>
            </a:r>
            <a:endParaRPr dirty="0"/>
          </a:p>
        </p:txBody>
      </p:sp>
      <p:cxnSp>
        <p:nvCxnSpPr>
          <p:cNvPr id="281" name="Shape 281"/>
          <p:cNvCxnSpPr>
            <a:cxnSpLocks/>
          </p:cNvCxnSpPr>
          <p:nvPr/>
        </p:nvCxnSpPr>
        <p:spPr>
          <a:xfrm flipH="1">
            <a:off x="2124076" y="2523212"/>
            <a:ext cx="2074906" cy="585748"/>
          </a:xfrm>
          <a:prstGeom prst="straightConnector1">
            <a:avLst/>
          </a:prstGeom>
          <a:noFill/>
          <a:ln w="76200" cap="flat" cmpd="sng">
            <a:solidFill>
              <a:srgbClr val="00B0F0"/>
            </a:solidFill>
            <a:prstDash val="solid"/>
            <a:miter lim="800000"/>
            <a:headEnd type="none" w="med" len="med"/>
            <a:tailEnd type="stealth" w="med" len="med"/>
          </a:ln>
        </p:spPr>
      </p:cxnSp>
      <p:cxnSp>
        <p:nvCxnSpPr>
          <p:cNvPr id="282" name="Shape 282"/>
          <p:cNvCxnSpPr>
            <a:cxnSpLocks/>
            <a:stCxn id="278" idx="2"/>
          </p:cNvCxnSpPr>
          <p:nvPr/>
        </p:nvCxnSpPr>
        <p:spPr>
          <a:xfrm>
            <a:off x="4555362" y="2500412"/>
            <a:ext cx="2576958" cy="1223100"/>
          </a:xfrm>
          <a:prstGeom prst="straightConnector1">
            <a:avLst/>
          </a:prstGeom>
          <a:noFill/>
          <a:ln w="76200" cap="flat" cmpd="sng">
            <a:solidFill>
              <a:srgbClr val="00B0F0"/>
            </a:solidFill>
            <a:prstDash val="solid"/>
            <a:miter lim="800000"/>
            <a:headEnd type="none" w="med" len="med"/>
            <a:tailEnd type="stealth" w="med" len="med"/>
          </a:ln>
        </p:spPr>
      </p:cxnSp>
      <p:cxnSp>
        <p:nvCxnSpPr>
          <p:cNvPr id="283" name="Shape 283"/>
          <p:cNvCxnSpPr>
            <a:cxnSpLocks/>
            <a:endCxn id="285" idx="0"/>
          </p:cNvCxnSpPr>
          <p:nvPr/>
        </p:nvCxnSpPr>
        <p:spPr>
          <a:xfrm flipH="1">
            <a:off x="1575850" y="3804308"/>
            <a:ext cx="263708" cy="1418368"/>
          </a:xfrm>
          <a:prstGeom prst="straightConnector1">
            <a:avLst/>
          </a:prstGeom>
          <a:noFill/>
          <a:ln w="76200" cap="flat" cmpd="sng">
            <a:solidFill>
              <a:srgbClr val="00B0F0"/>
            </a:solidFill>
            <a:prstDash val="solid"/>
            <a:miter lim="800000"/>
            <a:headEnd type="none" w="med" len="med"/>
            <a:tailEnd type="stealth" w="med" len="med"/>
          </a:ln>
        </p:spPr>
      </p:cxnSp>
      <p:cxnSp>
        <p:nvCxnSpPr>
          <p:cNvPr id="284" name="Shape 284"/>
          <p:cNvCxnSpPr>
            <a:cxnSpLocks/>
          </p:cNvCxnSpPr>
          <p:nvPr/>
        </p:nvCxnSpPr>
        <p:spPr>
          <a:xfrm>
            <a:off x="2753958" y="3839230"/>
            <a:ext cx="2624866" cy="1305107"/>
          </a:xfrm>
          <a:prstGeom prst="straightConnector1">
            <a:avLst/>
          </a:prstGeom>
          <a:noFill/>
          <a:ln w="76200" cap="flat" cmpd="sng">
            <a:solidFill>
              <a:srgbClr val="00B0F0"/>
            </a:solidFill>
            <a:prstDash val="solid"/>
            <a:miter lim="800000"/>
            <a:headEnd type="none" w="med" len="med"/>
            <a:tailEnd type="stealth" w="med" len="med"/>
          </a:ln>
        </p:spPr>
      </p:cxnSp>
      <p:sp>
        <p:nvSpPr>
          <p:cNvPr id="285" name="Shape 285"/>
          <p:cNvSpPr txBox="1"/>
          <p:nvPr/>
        </p:nvSpPr>
        <p:spPr>
          <a:xfrm>
            <a:off x="-152150" y="5222676"/>
            <a:ext cx="3456000" cy="12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600"/>
              <a:buFont typeface="Georgia"/>
              <a:buNone/>
            </a:pPr>
            <a:r>
              <a:rPr lang="en-US" sz="3600" b="1" i="0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Ваши</a:t>
            </a:r>
            <a:r>
              <a:rPr lang="en-US" sz="3600" b="1" i="0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600" b="1" i="0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прихожане</a:t>
            </a:r>
            <a:endParaRPr b="1" dirty="0"/>
          </a:p>
        </p:txBody>
      </p:sp>
      <p:sp>
        <p:nvSpPr>
          <p:cNvPr id="286" name="Shape 286"/>
          <p:cNvSpPr txBox="1"/>
          <p:nvPr/>
        </p:nvSpPr>
        <p:spPr>
          <a:xfrm>
            <a:off x="3646261" y="5144337"/>
            <a:ext cx="38163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600"/>
              <a:buFont typeface="Georgia"/>
              <a:buNone/>
            </a:pPr>
            <a:r>
              <a:rPr lang="en-US" sz="3600" b="1" i="0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Прихожане</a:t>
            </a:r>
            <a:r>
              <a:rPr lang="en-US" sz="3600" b="1" i="0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600" b="1" i="0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других</a:t>
            </a:r>
            <a:r>
              <a:rPr lang="en-US" sz="3600" b="1" i="0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600" b="1" i="0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храмов</a:t>
            </a:r>
            <a:endParaRPr b="1" dirty="0"/>
          </a:p>
        </p:txBody>
      </p:sp>
      <p:sp>
        <p:nvSpPr>
          <p:cNvPr id="287" name="Shape 287"/>
          <p:cNvSpPr txBox="1"/>
          <p:nvPr/>
        </p:nvSpPr>
        <p:spPr>
          <a:xfrm>
            <a:off x="179387" y="188912"/>
            <a:ext cx="8821800" cy="14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800"/>
              <a:buFont typeface="Georgia"/>
              <a:buNone/>
            </a:pPr>
            <a:r>
              <a:rPr lang="en-US" sz="8800" b="1" i="0" u="none" strike="noStrike" cap="none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IV.</a:t>
            </a:r>
            <a:endParaRPr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hape 293"/>
          <p:cNvSpPr txBox="1"/>
          <p:nvPr/>
        </p:nvSpPr>
        <p:spPr>
          <a:xfrm>
            <a:off x="142875" y="260350"/>
            <a:ext cx="88218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4000"/>
              <a:buFont typeface="Georgia"/>
              <a:buNone/>
            </a:pPr>
            <a:r>
              <a:rPr lang="en-US" sz="4000" b="1" i="0" u="none" strike="noStrike" cap="none" dirty="0" err="1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Привлечение</a:t>
            </a:r>
            <a:r>
              <a:rPr lang="en-US" sz="4000" b="1" i="0" u="none" strike="noStrike" cap="none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4000" b="1" i="0" u="none" strike="noStrike" cap="none" dirty="0" err="1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прихожан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294" name="Shape 294"/>
          <p:cNvSpPr txBox="1"/>
          <p:nvPr/>
        </p:nvSpPr>
        <p:spPr>
          <a:xfrm>
            <a:off x="309562" y="1125537"/>
            <a:ext cx="8488500" cy="5586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dk1"/>
              </a:buClr>
              <a:buSzPts val="2800"/>
              <a:buFont typeface="Georgia"/>
              <a:buChar char="-"/>
            </a:pPr>
            <a:r>
              <a:rPr lang="ru-RU" sz="2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Призыв священника с амвона</a:t>
            </a:r>
            <a:endParaRPr lang="ru-RU" sz="2800" dirty="0"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Char char="-"/>
            </a:pP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Приходской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листок</a:t>
            </a:r>
            <a:endParaRPr dirty="0"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Char char="-"/>
            </a:pP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Информационная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доска</a:t>
            </a:r>
            <a:endParaRPr dirty="0"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Char char="-"/>
            </a:pP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Раздача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листовок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после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службы</a:t>
            </a:r>
            <a:endParaRPr dirty="0"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Char char="-"/>
            </a:pP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Опрос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прихожан</a:t>
            </a:r>
            <a:r>
              <a:rPr lang="ru-RU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(анкетирование)</a:t>
            </a:r>
            <a:endParaRPr lang="ru-RU" sz="28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endParaRPr dirty="0"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Char char="-"/>
            </a:pP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Объявление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в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других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храмах</a:t>
            </a:r>
            <a:endParaRPr dirty="0"/>
          </a:p>
          <a:p>
            <a:pPr marL="285750" marR="0" lvl="0" indent="-285750" algn="ctr" rtl="0">
              <a:lnSpc>
                <a:spcPct val="3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</a:pPr>
            <a:r>
              <a:rPr lang="en-US" sz="28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ограничивайтесь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только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прихожанами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!</a:t>
            </a:r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0"/>
          <p:cNvSpPr txBox="1"/>
          <p:nvPr/>
        </p:nvSpPr>
        <p:spPr>
          <a:xfrm>
            <a:off x="142875" y="1418"/>
            <a:ext cx="88218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Georgia"/>
              <a:buNone/>
            </a:pPr>
            <a:r>
              <a:rPr lang="en-US" sz="4000" b="1" i="0" u="none" strike="noStrike" cap="none" dirty="0" err="1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Привлечение</a:t>
            </a:r>
            <a:r>
              <a:rPr lang="en-US" sz="4000" b="1" i="0" u="none" strike="noStrike" cap="none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 НЕ </a:t>
            </a:r>
            <a:r>
              <a:rPr lang="en-US" sz="4000" b="1" i="0" u="none" strike="noStrike" cap="none" dirty="0" err="1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прихожан</a:t>
            </a:r>
            <a:endParaRPr sz="1800" dirty="0">
              <a:solidFill>
                <a:srgbClr val="0070C0"/>
              </a:solidFill>
            </a:endParaRPr>
          </a:p>
        </p:txBody>
      </p:sp>
      <p:sp>
        <p:nvSpPr>
          <p:cNvPr id="301" name="Shape 301"/>
          <p:cNvSpPr txBox="1"/>
          <p:nvPr/>
        </p:nvSpPr>
        <p:spPr>
          <a:xfrm>
            <a:off x="132876" y="860764"/>
            <a:ext cx="8978850" cy="5934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ИНТЕРНЕТ:</a:t>
            </a:r>
            <a:endParaRPr dirty="0"/>
          </a:p>
          <a:p>
            <a:pPr marL="914400" marR="0" lvl="1" indent="-457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Социальные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сети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</a:t>
            </a:r>
            <a:endParaRPr dirty="0"/>
          </a:p>
          <a:p>
            <a:pPr marL="914400" marR="0" lvl="1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сайт</a:t>
            </a:r>
            <a:r>
              <a:rPr lang="en-US" sz="1800" b="1" i="0" u="none" strike="noStrike" cap="none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</a:t>
            </a:r>
            <a:endParaRPr lang="ru-RU" sz="1800" b="1" i="0" u="none" strike="noStrike" cap="none" dirty="0" smtClean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914400" marR="0" lvl="1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1" i="0" u="none" strike="noStrike" cap="none" dirty="0" err="1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информация</a:t>
            </a:r>
            <a:r>
              <a:rPr lang="en-US" sz="1800" b="1" i="0" u="none" strike="noStrike" cap="none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на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дружественных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сайтах</a:t>
            </a:r>
            <a:endParaRPr dirty="0"/>
          </a:p>
          <a:p>
            <a:pPr marL="285750" marR="0" lvl="0" indent="-285750" algn="l" rtl="0">
              <a:lnSpc>
                <a:spcPct val="100000"/>
              </a:lnSpc>
              <a:spcBef>
                <a:spcPts val="1800"/>
              </a:spcBef>
              <a:buClr>
                <a:schemeClr val="dk1"/>
              </a:buClr>
              <a:buSzPts val="2000"/>
              <a:buFont typeface="Georgia"/>
              <a:buChar char="-"/>
            </a:pPr>
            <a:r>
              <a:rPr lang="ru-RU" sz="2000" b="1" i="0" u="none" strike="noStrike" cap="none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Обучающие курсы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1800"/>
              </a:spcBef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 dirty="0" err="1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Информация</a:t>
            </a:r>
            <a:r>
              <a:rPr lang="en-US" sz="2000" b="0" i="0" u="none" strike="noStrike" cap="none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в СМИ:</a:t>
            </a:r>
            <a:endParaRPr dirty="0"/>
          </a:p>
          <a:p>
            <a:pPr marL="914400" marR="0" lvl="1" indent="-457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местные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газеты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</a:t>
            </a:r>
            <a:endParaRPr dirty="0"/>
          </a:p>
          <a:p>
            <a:pPr marL="914400" marR="0" lvl="1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бегущая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строка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или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видеоролик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на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местном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ТВ,</a:t>
            </a:r>
            <a:endParaRPr dirty="0"/>
          </a:p>
          <a:p>
            <a:pPr marL="914400" marR="0" lvl="1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радио</a:t>
            </a:r>
            <a:endParaRPr sz="2000" b="0" i="0" u="none" strike="noStrike" cap="none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1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Благотворительные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акции</a:t>
            </a:r>
            <a:endParaRPr sz="1200" dirty="0"/>
          </a:p>
          <a:p>
            <a:pPr marL="285750" marR="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1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Раздача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листовок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в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очереди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за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Крещенской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водой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и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во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время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освящения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куличей</a:t>
            </a:r>
            <a:endParaRPr sz="1200" dirty="0"/>
          </a:p>
          <a:p>
            <a:pPr marL="285750" marR="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1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Объявления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в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ВУЗах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магазинах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местах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скопления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народа</a:t>
            </a:r>
            <a:endParaRPr sz="1200" dirty="0"/>
          </a:p>
          <a:p>
            <a:pPr marL="285750" marR="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1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Уличная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реклама</a:t>
            </a:r>
            <a:endParaRPr sz="1200" dirty="0"/>
          </a:p>
          <a:p>
            <a:pPr marR="0" lvl="0" algn="ctr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None/>
            </a:pPr>
            <a:r>
              <a:rPr lang="en-US" sz="20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Необходимо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самостоятельно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продумать</a:t>
            </a:r>
            <a:r>
              <a:rPr lang="ru-RU" sz="20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ru-RU" sz="2000" b="1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—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какие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иные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способы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распространения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информации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возможны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в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ваших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условиях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endParaRPr sz="2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Shape 307"/>
          <p:cNvSpPr txBox="1"/>
          <p:nvPr/>
        </p:nvSpPr>
        <p:spPr>
          <a:xfrm>
            <a:off x="142875" y="-52372"/>
            <a:ext cx="88218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Georgia"/>
              <a:buNone/>
            </a:pPr>
            <a:r>
              <a:rPr lang="en-US" sz="4000" b="1" i="0" u="none" strike="noStrike" cap="none" dirty="0" err="1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Объявления</a:t>
            </a:r>
            <a:r>
              <a:rPr lang="en-US" sz="4000" b="1" i="0" u="none" strike="noStrike" cap="none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 и </a:t>
            </a:r>
            <a:r>
              <a:rPr lang="en-US" sz="4000" b="1" i="0" u="none" strike="noStrike" cap="none" dirty="0" err="1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листовки</a:t>
            </a:r>
            <a:endParaRPr sz="1600" dirty="0">
              <a:solidFill>
                <a:srgbClr val="0070C0"/>
              </a:solidFill>
            </a:endParaRPr>
          </a:p>
        </p:txBody>
      </p:sp>
      <p:sp>
        <p:nvSpPr>
          <p:cNvPr id="308" name="Shape 308"/>
          <p:cNvSpPr txBox="1"/>
          <p:nvPr/>
        </p:nvSpPr>
        <p:spPr>
          <a:xfrm>
            <a:off x="320320" y="746680"/>
            <a:ext cx="8488500" cy="6093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Коротко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только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самое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важное</a:t>
            </a:r>
            <a:endParaRPr dirty="0"/>
          </a:p>
          <a:p>
            <a:pPr marL="285750" marR="0" lvl="0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К</a:t>
            </a:r>
            <a:r>
              <a:rPr lang="ru-RU" sz="20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ачественно</a:t>
            </a:r>
            <a:r>
              <a:rPr lang="ru-RU" sz="20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и к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расиво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чтобы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захотелось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посмотреть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а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сразу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убрать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в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сумку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а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потом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выбросить</a:t>
            </a:r>
            <a:endParaRPr b="1" dirty="0"/>
          </a:p>
          <a:p>
            <a:pPr marL="285750" marR="0" lvl="0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чётким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указанием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кому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нужна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помощь</a:t>
            </a:r>
            <a:endParaRPr dirty="0"/>
          </a:p>
          <a:p>
            <a:pPr marL="285750" marR="0" lvl="0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мотивирующим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призывом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:</a:t>
            </a:r>
            <a:endParaRPr dirty="0"/>
          </a:p>
          <a:p>
            <a:pPr marL="800100" marR="0" lvl="1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для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церковных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людей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–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это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могут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быть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цитаты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из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Священного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писания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о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милосердии</a:t>
            </a:r>
            <a:endParaRPr dirty="0"/>
          </a:p>
          <a:p>
            <a:pPr marL="800100" marR="0" lvl="1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для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всех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(в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т.ч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.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нецерковных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) –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яркий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призыв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например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: «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Два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часа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вашего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времени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в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месяц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помогут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изменить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к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лучшему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чью-то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жизнь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»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или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«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Придай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жизни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смысл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!»</a:t>
            </a:r>
            <a:endParaRPr dirty="0"/>
          </a:p>
          <a:p>
            <a:pPr marL="285750" marR="0" lvl="0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указанием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контактов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и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ссылкой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на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подробную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информацию</a:t>
            </a:r>
            <a:endParaRPr dirty="0"/>
          </a:p>
          <a:p>
            <a:pPr marL="285750" marR="0" lvl="0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Текст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в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объявлении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/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листовки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для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церковной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аудитории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должен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отличаться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от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текста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рассчитанного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на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нецерковных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людей</a:t>
            </a:r>
            <a:endParaRPr lang="ru-RU" sz="20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ru-RU" sz="2000" dirty="0">
                <a:solidFill>
                  <a:schemeClr val="dk1"/>
                </a:solidFill>
                <a:latin typeface="Georgia"/>
                <a:sym typeface="Georgia"/>
              </a:rPr>
              <a:t>Разный материал на разную аудиторию людей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ru-RU" sz="2000" b="1" dirty="0">
                <a:solidFill>
                  <a:schemeClr val="dk1"/>
                </a:solidFill>
                <a:latin typeface="Georgia"/>
                <a:sym typeface="Georgia"/>
              </a:rPr>
              <a:t>Акцент на позитив</a:t>
            </a:r>
            <a:endParaRPr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Shape 3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36775" y="0"/>
            <a:ext cx="4870450" cy="6858001"/>
          </a:xfrm>
          <a:prstGeom prst="rect">
            <a:avLst/>
          </a:prstGeom>
          <a:noFill/>
          <a:ln>
            <a:noFill/>
          </a:ln>
          <a:effectLst>
            <a:outerShdw blurRad="63500">
              <a:srgbClr val="000000">
                <a:alpha val="69800"/>
              </a:srgbClr>
            </a:out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Shape 3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2325" y="0"/>
            <a:ext cx="4959351" cy="6857998"/>
          </a:xfrm>
          <a:prstGeom prst="rect">
            <a:avLst/>
          </a:prstGeom>
          <a:noFill/>
          <a:ln>
            <a:noFill/>
          </a:ln>
          <a:effectLst>
            <a:outerShdw blurRad="63500">
              <a:srgbClr val="000000">
                <a:alpha val="69800"/>
              </a:srgbClr>
            </a:outerShdw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Shape 3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89162" y="0"/>
            <a:ext cx="4765675" cy="6857999"/>
          </a:xfrm>
          <a:prstGeom prst="rect">
            <a:avLst/>
          </a:prstGeom>
          <a:noFill/>
          <a:ln>
            <a:noFill/>
          </a:ln>
          <a:effectLst>
            <a:outerShdw blurRad="63500">
              <a:srgbClr val="000000">
                <a:alpha val="69800"/>
              </a:srgbClr>
            </a:outerShdw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Shape 332"/>
          <p:cNvSpPr txBox="1"/>
          <p:nvPr/>
        </p:nvSpPr>
        <p:spPr>
          <a:xfrm>
            <a:off x="142875" y="-26987"/>
            <a:ext cx="88218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Georgia"/>
              <a:buNone/>
            </a:pPr>
            <a:r>
              <a:rPr lang="en-US" sz="3200" b="1" i="0" u="none" strike="noStrike" cap="none" dirty="0" err="1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Пример</a:t>
            </a:r>
            <a:r>
              <a:rPr lang="en-US" sz="3200" b="1" i="0" u="none" strike="noStrike" cap="none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0" u="none" strike="noStrike" cap="none" dirty="0" err="1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листовки</a:t>
            </a:r>
            <a:r>
              <a:rPr lang="en-US" sz="3200" b="1" i="0" u="none" strike="noStrike" cap="none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 (1 </a:t>
            </a:r>
            <a:r>
              <a:rPr lang="en-US" sz="3200" b="1" i="0" u="none" strike="noStrike" cap="none" dirty="0" err="1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сторона</a:t>
            </a:r>
            <a:r>
              <a:rPr lang="en-US" sz="3200" b="1" i="0" u="none" strike="noStrike" cap="none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):</a:t>
            </a:r>
            <a:endParaRPr dirty="0">
              <a:solidFill>
                <a:srgbClr val="0070C0"/>
              </a:solidFill>
            </a:endParaRPr>
          </a:p>
        </p:txBody>
      </p:sp>
      <p:pic>
        <p:nvPicPr>
          <p:cNvPr id="333" name="Shape 3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850" y="620712"/>
            <a:ext cx="8569324" cy="60626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Shape 339"/>
          <p:cNvSpPr txBox="1"/>
          <p:nvPr/>
        </p:nvSpPr>
        <p:spPr>
          <a:xfrm>
            <a:off x="142875" y="-26987"/>
            <a:ext cx="88218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Georgia"/>
              <a:buNone/>
            </a:pPr>
            <a:r>
              <a:rPr lang="en-US" sz="3200" b="1" i="0" u="none" strike="noStrike" cap="none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Пример листовки (2 сторона):</a:t>
            </a:r>
            <a:endParaRPr>
              <a:solidFill>
                <a:srgbClr val="0070C0"/>
              </a:solidFill>
            </a:endParaRPr>
          </a:p>
        </p:txBody>
      </p:sp>
      <p:pic>
        <p:nvPicPr>
          <p:cNvPr id="340" name="Shape 3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825" y="692150"/>
            <a:ext cx="8642350" cy="6115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Shape 346"/>
          <p:cNvSpPr txBox="1"/>
          <p:nvPr/>
        </p:nvSpPr>
        <p:spPr>
          <a:xfrm>
            <a:off x="142875" y="-26987"/>
            <a:ext cx="88218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Georgia"/>
              <a:buNone/>
            </a:pPr>
            <a:r>
              <a:rPr lang="en-US" sz="3200" b="1" i="0" u="none" strike="noStrike" cap="none" dirty="0" err="1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Пример</a:t>
            </a:r>
            <a:r>
              <a:rPr lang="en-US" sz="3200" b="1" i="0" u="none" strike="noStrike" cap="none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0" u="none" strike="noStrike" cap="none" dirty="0" err="1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листовок</a:t>
            </a:r>
            <a:r>
              <a:rPr lang="en-US" sz="3200" b="1" i="0" u="none" strike="noStrike" cap="none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:</a:t>
            </a:r>
            <a:endParaRPr dirty="0">
              <a:solidFill>
                <a:srgbClr val="0070C0"/>
              </a:solidFill>
            </a:endParaRPr>
          </a:p>
        </p:txBody>
      </p:sp>
      <p:pic>
        <p:nvPicPr>
          <p:cNvPr id="347" name="Shape 3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20156" y="652393"/>
            <a:ext cx="4103688" cy="58086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435938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Shape 354"/>
          <p:cNvSpPr txBox="1"/>
          <p:nvPr/>
        </p:nvSpPr>
        <p:spPr>
          <a:xfrm>
            <a:off x="142875" y="-26987"/>
            <a:ext cx="88218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Georgia"/>
              <a:buNone/>
            </a:pPr>
            <a:r>
              <a:rPr lang="en-US" sz="3200" b="1" i="0" u="none" strike="noStrike" cap="none" dirty="0" err="1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Пример</a:t>
            </a:r>
            <a:r>
              <a:rPr lang="en-US" sz="3200" b="1" i="0" u="none" strike="noStrike" cap="none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0" u="none" strike="noStrike" cap="none" dirty="0" err="1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объявления</a:t>
            </a:r>
            <a:r>
              <a:rPr lang="en-US" sz="3200" b="1" i="0" u="none" strike="noStrike" cap="none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 (</a:t>
            </a:r>
            <a:r>
              <a:rPr lang="en-US" sz="3200" b="1" i="0" u="none" strike="noStrike" cap="none" dirty="0" err="1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для</a:t>
            </a:r>
            <a:r>
              <a:rPr lang="en-US" sz="3200" b="1" i="0" u="none" strike="noStrike" cap="none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0" u="none" strike="noStrike" cap="none" dirty="0" err="1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храма</a:t>
            </a:r>
            <a:r>
              <a:rPr lang="en-US" sz="3200" b="1" i="0" u="none" strike="noStrike" cap="none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):</a:t>
            </a:r>
            <a:endParaRPr dirty="0">
              <a:solidFill>
                <a:srgbClr val="0070C0"/>
              </a:solidFill>
            </a:endParaRPr>
          </a:p>
        </p:txBody>
      </p:sp>
      <p:pic>
        <p:nvPicPr>
          <p:cNvPr id="355" name="Shape 3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0362" y="588962"/>
            <a:ext cx="8459786" cy="62245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Shape 361"/>
          <p:cNvSpPr txBox="1"/>
          <p:nvPr/>
        </p:nvSpPr>
        <p:spPr>
          <a:xfrm>
            <a:off x="179387" y="115887"/>
            <a:ext cx="8821800" cy="25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800"/>
              <a:buFont typeface="Georgia"/>
              <a:buNone/>
            </a:pPr>
            <a:r>
              <a:rPr lang="en-US" sz="8800" b="1" i="0" u="none" strike="noStrike" cap="none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V.</a:t>
            </a:r>
            <a:endParaRPr dirty="0">
              <a:solidFill>
                <a:srgbClr val="0070C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B0F0"/>
              </a:buClr>
              <a:buSzPts val="6000"/>
              <a:buFont typeface="Georgia"/>
              <a:buNone/>
            </a:pPr>
            <a:r>
              <a:rPr lang="en-US" sz="6000" b="1" i="0" u="none" strike="noStrike" cap="none" dirty="0" err="1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Отбор</a:t>
            </a:r>
            <a:r>
              <a:rPr lang="en-US" sz="6000" b="1" i="0" u="none" strike="noStrike" cap="none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6000" b="1" i="0" u="none" strike="noStrike" cap="none" dirty="0" err="1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добровольцев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362" name="Shape 362"/>
          <p:cNvSpPr txBox="1"/>
          <p:nvPr/>
        </p:nvSpPr>
        <p:spPr>
          <a:xfrm>
            <a:off x="611187" y="3573462"/>
            <a:ext cx="7848600" cy="14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400"/>
              <a:buFont typeface="Georgia"/>
              <a:buNone/>
            </a:pPr>
            <a:r>
              <a:rPr lang="en-US" sz="4400" b="0" i="1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Кого можно пускать </a:t>
            </a:r>
            <a:br>
              <a:rPr lang="en-US" sz="4400" b="0" i="1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en-US" sz="4400" b="0" i="1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«в бой»?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Shape 368"/>
          <p:cNvSpPr txBox="1"/>
          <p:nvPr/>
        </p:nvSpPr>
        <p:spPr>
          <a:xfrm>
            <a:off x="179387" y="115887"/>
            <a:ext cx="8821800" cy="14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800"/>
              <a:buFont typeface="Georgia"/>
              <a:buNone/>
            </a:pPr>
            <a:r>
              <a:rPr lang="en-US" sz="8800" b="1" i="0" u="none" strike="noStrike" cap="none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V.</a:t>
            </a:r>
            <a:endParaRPr>
              <a:solidFill>
                <a:srgbClr val="0070C0"/>
              </a:solidFill>
            </a:endParaRPr>
          </a:p>
        </p:txBody>
      </p:sp>
      <p:sp>
        <p:nvSpPr>
          <p:cNvPr id="369" name="Shape 369"/>
          <p:cNvSpPr txBox="1"/>
          <p:nvPr/>
        </p:nvSpPr>
        <p:spPr>
          <a:xfrm>
            <a:off x="205512" y="1671807"/>
            <a:ext cx="8677337" cy="5016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marR="0" lvl="0" indent="-571500" algn="l" rtl="0">
              <a:lnSpc>
                <a:spcPct val="100000"/>
              </a:lnSpc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Char char="-"/>
            </a:pP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Отсев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по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итогам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первой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встречи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: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мягко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и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аккуратно</a:t>
            </a:r>
            <a:endParaRPr dirty="0"/>
          </a:p>
          <a:p>
            <a:pPr marL="571500" marR="0" lvl="0" indent="-57150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Char char="-"/>
            </a:pP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рекомендуется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отсеивать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ru-RU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людей других </a:t>
            </a:r>
            <a:r>
              <a:rPr lang="ru-RU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релгиозных</a:t>
            </a:r>
            <a:r>
              <a:rPr lang="ru-RU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взглядов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если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они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добросовестны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адекватны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и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обещают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заниматься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пропагандой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своих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убеждений</a:t>
            </a:r>
            <a:endParaRPr dirty="0"/>
          </a:p>
          <a:p>
            <a:pPr marL="571500" marR="0" lvl="0" indent="-57150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Char char="-"/>
            </a:pP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первое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время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со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стороны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координатора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должен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быть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особый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b="0" i="1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(</a:t>
            </a:r>
            <a:r>
              <a:rPr lang="en-US" sz="2800" b="0" i="1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но</a:t>
            </a:r>
            <a:r>
              <a:rPr lang="en-US" sz="2800" b="0" i="1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b="0" i="1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ненавязчивый</a:t>
            </a:r>
            <a:r>
              <a:rPr lang="en-US" sz="2800" b="0" i="1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)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контроль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деятельности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нового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добровольца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даже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если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он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принят</a:t>
            </a:r>
            <a:endParaRPr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Shape 375"/>
          <p:cNvSpPr txBox="1"/>
          <p:nvPr/>
        </p:nvSpPr>
        <p:spPr>
          <a:xfrm>
            <a:off x="179387" y="115887"/>
            <a:ext cx="8821800" cy="38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800"/>
              <a:buFont typeface="Georgia"/>
              <a:buNone/>
            </a:pPr>
            <a:r>
              <a:rPr lang="en-US" sz="8800" b="1" i="0" u="none" strike="noStrike" cap="none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VI.</a:t>
            </a:r>
            <a:endParaRPr>
              <a:solidFill>
                <a:srgbClr val="0070C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B0F0"/>
              </a:buClr>
              <a:buSzPts val="7200"/>
              <a:buFont typeface="Georgia"/>
              <a:buNone/>
            </a:pPr>
            <a:r>
              <a:rPr lang="en-US" sz="7200" b="1" i="0" u="none" strike="noStrike" cap="none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Инструктаж и обучение</a:t>
            </a:r>
            <a:endParaRPr>
              <a:solidFill>
                <a:srgbClr val="0070C0"/>
              </a:solidFill>
            </a:endParaRPr>
          </a:p>
        </p:txBody>
      </p:sp>
      <p:sp>
        <p:nvSpPr>
          <p:cNvPr id="376" name="Shape 376"/>
          <p:cNvSpPr txBox="1"/>
          <p:nvPr/>
        </p:nvSpPr>
        <p:spPr>
          <a:xfrm>
            <a:off x="611187" y="4286250"/>
            <a:ext cx="7848600" cy="14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400"/>
              <a:buFont typeface="Georgia"/>
              <a:buNone/>
            </a:pPr>
            <a:r>
              <a:rPr lang="en-US" sz="4400" b="0" i="1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Что добровольцу делать, как это делается и </a:t>
            </a:r>
            <a:r>
              <a:rPr lang="en-US" sz="4400" b="1" i="1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зачем</a:t>
            </a:r>
            <a:r>
              <a:rPr lang="en-US" sz="4400" b="0" i="1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?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Shape 382"/>
          <p:cNvSpPr txBox="1"/>
          <p:nvPr/>
        </p:nvSpPr>
        <p:spPr>
          <a:xfrm>
            <a:off x="179387" y="620712"/>
            <a:ext cx="8821800" cy="38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800"/>
              <a:buFont typeface="Georgia"/>
              <a:buNone/>
            </a:pPr>
            <a:r>
              <a:rPr lang="en-US" sz="8800" b="1" i="0" u="none" strike="noStrike" cap="none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VII.</a:t>
            </a:r>
            <a:endParaRPr>
              <a:solidFill>
                <a:srgbClr val="0070C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B0F0"/>
              </a:buClr>
              <a:buSzPts val="7200"/>
              <a:buFont typeface="Georgia"/>
              <a:buNone/>
            </a:pPr>
            <a:r>
              <a:rPr lang="en-US" sz="7200" b="1" i="0" u="none" strike="noStrike" cap="none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Первый визит к подопечному</a:t>
            </a:r>
            <a:endParaRPr>
              <a:solidFill>
                <a:srgbClr val="0070C0"/>
              </a:solidFill>
            </a:endParaRPr>
          </a:p>
        </p:txBody>
      </p:sp>
      <p:sp>
        <p:nvSpPr>
          <p:cNvPr id="383" name="Shape 383"/>
          <p:cNvSpPr txBox="1"/>
          <p:nvPr/>
        </p:nvSpPr>
        <p:spPr>
          <a:xfrm>
            <a:off x="539750" y="4941887"/>
            <a:ext cx="7848600" cy="7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400"/>
              <a:buFont typeface="Georgia"/>
              <a:buNone/>
            </a:pPr>
            <a:r>
              <a:rPr lang="en-US" sz="4400" b="0" i="1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В первый раз – </a:t>
            </a:r>
            <a:r>
              <a:rPr lang="en-US" sz="4400" b="1" i="1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с кем-то</a:t>
            </a:r>
            <a:r>
              <a:rPr lang="en-US" sz="4400" b="0" i="1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!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Shape 389"/>
          <p:cNvSpPr txBox="1"/>
          <p:nvPr/>
        </p:nvSpPr>
        <p:spPr>
          <a:xfrm>
            <a:off x="179387" y="115887"/>
            <a:ext cx="8821800" cy="28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800"/>
              <a:buFont typeface="Georgia"/>
              <a:buNone/>
            </a:pPr>
            <a:r>
              <a:rPr lang="en-US" sz="8800" b="1" i="0" u="none" strike="noStrike" cap="none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VIII.</a:t>
            </a:r>
            <a:endParaRPr>
              <a:solidFill>
                <a:srgbClr val="0070C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Georgia"/>
              <a:buNone/>
            </a:pPr>
            <a:r>
              <a:rPr lang="en-US" sz="8000" b="1" i="0" u="none" strike="noStrike" cap="none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Контроль</a:t>
            </a:r>
            <a:endParaRPr>
              <a:solidFill>
                <a:srgbClr val="0070C0"/>
              </a:solidFill>
            </a:endParaRPr>
          </a:p>
        </p:txBody>
      </p:sp>
      <p:sp>
        <p:nvSpPr>
          <p:cNvPr id="390" name="Shape 390"/>
          <p:cNvSpPr txBox="1"/>
          <p:nvPr/>
        </p:nvSpPr>
        <p:spPr>
          <a:xfrm>
            <a:off x="539750" y="3068637"/>
            <a:ext cx="784860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Font typeface="Georgia"/>
              <a:buNone/>
            </a:pPr>
            <a:r>
              <a:rPr lang="en-US" sz="2800" b="1" i="1" u="sng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Постоянная</a:t>
            </a:r>
            <a:r>
              <a:rPr lang="en-US" sz="2800" b="0" i="1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трёхсторонняя связь:</a:t>
            </a:r>
            <a:endParaRPr/>
          </a:p>
        </p:txBody>
      </p:sp>
      <p:sp>
        <p:nvSpPr>
          <p:cNvPr id="391" name="Shape 391"/>
          <p:cNvSpPr txBox="1"/>
          <p:nvPr/>
        </p:nvSpPr>
        <p:spPr>
          <a:xfrm>
            <a:off x="323850" y="5735637"/>
            <a:ext cx="34560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000"/>
              <a:buFont typeface="Georgia"/>
              <a:buNone/>
            </a:pPr>
            <a:r>
              <a:rPr lang="en-US" sz="4000" b="1" i="0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доброволец</a:t>
            </a:r>
            <a:endParaRPr/>
          </a:p>
        </p:txBody>
      </p:sp>
      <p:sp>
        <p:nvSpPr>
          <p:cNvPr id="392" name="Shape 392"/>
          <p:cNvSpPr txBox="1"/>
          <p:nvPr/>
        </p:nvSpPr>
        <p:spPr>
          <a:xfrm>
            <a:off x="5219700" y="5735637"/>
            <a:ext cx="37020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000"/>
              <a:buFont typeface="Georgia"/>
              <a:buNone/>
            </a:pPr>
            <a:r>
              <a:rPr lang="en-US" sz="4000" b="1" i="0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подопечный</a:t>
            </a:r>
            <a:endParaRPr/>
          </a:p>
        </p:txBody>
      </p:sp>
      <p:sp>
        <p:nvSpPr>
          <p:cNvPr id="393" name="Shape 393"/>
          <p:cNvSpPr txBox="1"/>
          <p:nvPr/>
        </p:nvSpPr>
        <p:spPr>
          <a:xfrm>
            <a:off x="1962150" y="3789362"/>
            <a:ext cx="52563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000"/>
              <a:buFont typeface="Georgia"/>
              <a:buNone/>
            </a:pPr>
            <a:r>
              <a:rPr lang="en-US" sz="4000" b="1" i="0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координатор</a:t>
            </a:r>
            <a:endParaRPr/>
          </a:p>
        </p:txBody>
      </p:sp>
      <p:cxnSp>
        <p:nvCxnSpPr>
          <p:cNvPr id="394" name="Shape 394"/>
          <p:cNvCxnSpPr/>
          <p:nvPr/>
        </p:nvCxnSpPr>
        <p:spPr>
          <a:xfrm>
            <a:off x="3779837" y="6089650"/>
            <a:ext cx="1440000" cy="0"/>
          </a:xfrm>
          <a:prstGeom prst="straightConnector1">
            <a:avLst/>
          </a:prstGeom>
          <a:noFill/>
          <a:ln w="76200" cap="flat" cmpd="sng">
            <a:solidFill>
              <a:srgbClr val="00B0F0"/>
            </a:solidFill>
            <a:prstDash val="solid"/>
            <a:miter lim="800000"/>
            <a:headEnd type="stealth" w="med" len="med"/>
            <a:tailEnd type="stealth" w="med" len="med"/>
          </a:ln>
        </p:spPr>
      </p:cxnSp>
      <p:cxnSp>
        <p:nvCxnSpPr>
          <p:cNvPr id="395" name="Shape 395"/>
          <p:cNvCxnSpPr/>
          <p:nvPr/>
        </p:nvCxnSpPr>
        <p:spPr>
          <a:xfrm rot="10800000" flipH="1">
            <a:off x="2051050" y="4586337"/>
            <a:ext cx="1873200" cy="1149300"/>
          </a:xfrm>
          <a:prstGeom prst="straightConnector1">
            <a:avLst/>
          </a:prstGeom>
          <a:noFill/>
          <a:ln w="76200" cap="flat" cmpd="sng">
            <a:solidFill>
              <a:srgbClr val="00B0F0"/>
            </a:solidFill>
            <a:prstDash val="solid"/>
            <a:miter lim="800000"/>
            <a:headEnd type="stealth" w="med" len="med"/>
            <a:tailEnd type="stealth" w="med" len="med"/>
          </a:ln>
        </p:spPr>
      </p:cxnSp>
      <p:cxnSp>
        <p:nvCxnSpPr>
          <p:cNvPr id="396" name="Shape 396"/>
          <p:cNvCxnSpPr/>
          <p:nvPr/>
        </p:nvCxnSpPr>
        <p:spPr>
          <a:xfrm>
            <a:off x="4997450" y="4586287"/>
            <a:ext cx="2073300" cy="1149300"/>
          </a:xfrm>
          <a:prstGeom prst="straightConnector1">
            <a:avLst/>
          </a:prstGeom>
          <a:noFill/>
          <a:ln w="76200" cap="flat" cmpd="sng">
            <a:solidFill>
              <a:srgbClr val="00B0F0"/>
            </a:solidFill>
            <a:prstDash val="solid"/>
            <a:miter lim="800000"/>
            <a:headEnd type="stealth" w="med" len="med"/>
            <a:tailEnd type="stealth" w="med" len="med"/>
          </a:ln>
        </p:spPr>
      </p:cxn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Shape 402"/>
          <p:cNvSpPr txBox="1"/>
          <p:nvPr/>
        </p:nvSpPr>
        <p:spPr>
          <a:xfrm>
            <a:off x="179387" y="620712"/>
            <a:ext cx="8821800" cy="35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800"/>
              <a:buFont typeface="Georgia"/>
              <a:buNone/>
            </a:pPr>
            <a:r>
              <a:rPr lang="en-US" sz="8800" b="1" i="0" u="none" strike="noStrike" cap="none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IX.</a:t>
            </a:r>
            <a:endParaRPr>
              <a:solidFill>
                <a:srgbClr val="0070C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B0F0"/>
              </a:buClr>
              <a:buSzPts val="6000"/>
              <a:buFont typeface="Georgia"/>
              <a:buNone/>
            </a:pPr>
            <a:r>
              <a:rPr lang="en-US" sz="6000" b="1" i="0" u="none" strike="noStrike" cap="none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Регулярные встречи</a:t>
            </a:r>
            <a:endParaRPr>
              <a:solidFill>
                <a:srgbClr val="0070C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B0F0"/>
              </a:buClr>
              <a:buSzPts val="5400"/>
              <a:buFont typeface="Georgia"/>
              <a:buNone/>
            </a:pPr>
            <a:r>
              <a:rPr lang="en-US" sz="5400" b="0" i="0" u="none" strike="noStrike" cap="none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и совместная молитва</a:t>
            </a:r>
            <a:endParaRPr>
              <a:solidFill>
                <a:srgbClr val="0070C0"/>
              </a:solidFill>
            </a:endParaRPr>
          </a:p>
        </p:txBody>
      </p:sp>
      <p:sp>
        <p:nvSpPr>
          <p:cNvPr id="403" name="Shape 403"/>
          <p:cNvSpPr txBox="1"/>
          <p:nvPr/>
        </p:nvSpPr>
        <p:spPr>
          <a:xfrm>
            <a:off x="395287" y="4329112"/>
            <a:ext cx="8280300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400"/>
              <a:buFont typeface="Georgia"/>
              <a:buNone/>
            </a:pPr>
            <a:r>
              <a:rPr lang="en-US" sz="4400" b="0" i="1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Главное – добровольчество! Но не только…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Shape 409"/>
          <p:cNvSpPr txBox="1"/>
          <p:nvPr/>
        </p:nvSpPr>
        <p:spPr>
          <a:xfrm>
            <a:off x="214312" y="188912"/>
            <a:ext cx="8821800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800"/>
              <a:buFont typeface="Georgia"/>
              <a:buNone/>
            </a:pPr>
            <a:r>
              <a:rPr lang="en-US" sz="8800" b="1" i="0" u="none" strike="noStrike" cap="none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X.</a:t>
            </a:r>
            <a:endParaRPr>
              <a:solidFill>
                <a:srgbClr val="0070C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B0F0"/>
              </a:buClr>
              <a:buSzPts val="4400"/>
              <a:buFont typeface="Georgia"/>
              <a:buNone/>
            </a:pPr>
            <a:r>
              <a:rPr lang="en-US" sz="4400" b="1" i="0" u="none" strike="noStrike" cap="none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Расширение деятельности и </a:t>
            </a:r>
            <a:r>
              <a:rPr lang="en-US" sz="6000" b="1" i="0" u="none" strike="noStrike" cap="none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финансирование</a:t>
            </a:r>
            <a:endParaRPr>
              <a:solidFill>
                <a:srgbClr val="0070C0"/>
              </a:solidFill>
            </a:endParaRPr>
          </a:p>
        </p:txBody>
      </p:sp>
      <p:sp>
        <p:nvSpPr>
          <p:cNvPr id="410" name="Shape 410"/>
          <p:cNvSpPr txBox="1"/>
          <p:nvPr/>
        </p:nvSpPr>
        <p:spPr>
          <a:xfrm>
            <a:off x="395287" y="3933825"/>
            <a:ext cx="8280300" cy="21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400"/>
              <a:buFont typeface="Georgia"/>
              <a:buNone/>
            </a:pPr>
            <a:r>
              <a:rPr lang="en-US" sz="4400" b="0" i="1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добровольческая деятельность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400"/>
              <a:buFont typeface="Georgia"/>
              <a:buNone/>
            </a:pPr>
            <a:r>
              <a:rPr lang="en-US" sz="4400" b="0" i="1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не требует расходов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Shape 416"/>
          <p:cNvSpPr txBox="1"/>
          <p:nvPr/>
        </p:nvSpPr>
        <p:spPr>
          <a:xfrm>
            <a:off x="215900" y="44450"/>
            <a:ext cx="8820000" cy="9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5400"/>
              <a:buFont typeface="Georgia"/>
              <a:buNone/>
            </a:pPr>
            <a:r>
              <a:rPr lang="en-US" sz="5400" b="1" i="0" u="none" strike="noStrike" cap="none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Финансирование</a:t>
            </a:r>
            <a:endParaRPr>
              <a:solidFill>
                <a:srgbClr val="0070C0"/>
              </a:solidFill>
            </a:endParaRPr>
          </a:p>
        </p:txBody>
      </p:sp>
      <p:sp>
        <p:nvSpPr>
          <p:cNvPr id="417" name="Shape 417"/>
          <p:cNvSpPr txBox="1"/>
          <p:nvPr/>
        </p:nvSpPr>
        <p:spPr>
          <a:xfrm>
            <a:off x="250825" y="1287462"/>
            <a:ext cx="8631300" cy="53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Добровольцы не получают деньги по определению.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Координатор на первых порах может совмещать.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None/>
            </a:pPr>
            <a:r>
              <a:rPr lang="en-US" sz="2000" b="0" i="1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Небольшие расходы</a:t>
            </a:r>
            <a:r>
              <a:rPr lang="en-US" sz="1800" b="0" i="1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(например, на нужды подопечных):</a:t>
            </a:r>
            <a:endParaRPr/>
          </a:p>
          <a:p>
            <a:pPr marL="742950" marR="0" lvl="1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Сбор среди добровольцев / прихожан</a:t>
            </a:r>
            <a:endParaRPr/>
          </a:p>
          <a:p>
            <a:pPr marL="742950" marR="0" lvl="1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Благотворительные акции: приходские / в торговых центрах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None/>
            </a:pPr>
            <a:r>
              <a:rPr lang="en-US" sz="2000" b="0" i="1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Более серьезные расходы </a:t>
            </a:r>
            <a:r>
              <a:rPr lang="en-US" sz="1800" b="0" i="1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(например, на з/п координаторов на ставке):</a:t>
            </a:r>
            <a:endParaRPr sz="2000" b="0" i="1" u="none" strike="noStrike" cap="non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742950" marR="0" lvl="1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Гранты, конкурсы</a:t>
            </a:r>
            <a:endParaRPr/>
          </a:p>
          <a:p>
            <a:pPr marL="742950" marR="0" lvl="1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Привлечение благотворителей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Начинать собирать средства после того, как деятельность будет уже налажена и запущена.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B050"/>
              </a:buClr>
              <a:buSzPts val="2300"/>
              <a:buFont typeface="Georgia"/>
              <a:buNone/>
            </a:pPr>
            <a:r>
              <a:rPr lang="en-US" sz="2300" b="1" i="0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Важно, чтобы любой сбор средств был максимально прозрачен – ПОДРОБНАЯ ОТЧЁТНОСТЬ!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Shape 423"/>
          <p:cNvSpPr txBox="1"/>
          <p:nvPr/>
        </p:nvSpPr>
        <p:spPr>
          <a:xfrm>
            <a:off x="182562" y="2133600"/>
            <a:ext cx="8821800" cy="23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7200"/>
              <a:buFont typeface="Georgia"/>
              <a:buNone/>
            </a:pPr>
            <a:r>
              <a:rPr lang="en-US" sz="7200" b="1" i="0" u="none" strike="noStrike" cap="none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Технические аспекты</a:t>
            </a:r>
            <a:endParaRPr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Shape 429"/>
          <p:cNvSpPr txBox="1"/>
          <p:nvPr/>
        </p:nvSpPr>
        <p:spPr>
          <a:xfrm>
            <a:off x="142875" y="25400"/>
            <a:ext cx="882180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2800"/>
              <a:buFont typeface="Georgia"/>
              <a:buNone/>
            </a:pPr>
            <a:r>
              <a:rPr lang="en-US" sz="2800" b="1" i="0" u="none" strike="noStrike" cap="none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Ведение списка добровольцев/подопечных</a:t>
            </a:r>
            <a:endParaRPr>
              <a:solidFill>
                <a:srgbClr val="0070C0"/>
              </a:solidFill>
            </a:endParaRPr>
          </a:p>
        </p:txBody>
      </p:sp>
      <p:sp>
        <p:nvSpPr>
          <p:cNvPr id="430" name="Shape 430"/>
          <p:cNvSpPr txBox="1"/>
          <p:nvPr/>
        </p:nvSpPr>
        <p:spPr>
          <a:xfrm>
            <a:off x="0" y="549275"/>
            <a:ext cx="9144000" cy="64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400"/>
              <a:buFont typeface="Georgia"/>
              <a:buNone/>
            </a:pPr>
            <a:r>
              <a:rPr lang="en-US" sz="24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Не</a:t>
            </a:r>
            <a:r>
              <a:rPr lang="en-US" sz="24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4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храните</a:t>
            </a:r>
            <a:r>
              <a:rPr lang="en-US" sz="24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4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разрозненно</a:t>
            </a:r>
            <a:r>
              <a:rPr lang="en-US" sz="24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!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Таблица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excel</a:t>
            </a:r>
            <a:endParaRPr dirty="0"/>
          </a:p>
          <a:p>
            <a:pPr marL="457200" marR="0" lvl="1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eorgia"/>
              <a:buNone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Самый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простой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но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самый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удобный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способ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b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Нельзя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одновременно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редактировать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на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разных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ПК.</a:t>
            </a:r>
            <a:b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Нет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удалённого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доступа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(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на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другом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ПК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или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с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телефона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/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планшета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).</a:t>
            </a:r>
            <a:b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Устаревший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вариант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но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подходит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если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нет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интернета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b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Пример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: </a:t>
            </a:r>
            <a:r>
              <a:rPr lang="en-US" sz="1600" b="0" i="0" u="sng" strike="noStrike" cap="none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http://bit.ly/excel-spisok-primer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Онлайн-таблица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(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например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google-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таблицы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) 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– </a:t>
            </a:r>
            <a:r>
              <a:rPr lang="en-US" sz="24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рекомендуем</a:t>
            </a:r>
            <a:r>
              <a:rPr lang="en-US" sz="24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endParaRPr dirty="0"/>
          </a:p>
          <a:p>
            <a:pPr marL="457200" marR="0" lvl="1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eorgia"/>
              <a:buNone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Немного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сложнее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но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функциональнее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и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намного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универсальнее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excel-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таблицы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b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Можно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использовать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совместно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несколькими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ответственными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b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Доступ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с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любого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компьютера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и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устройства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где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есть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интернет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b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удалится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и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пропадёт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из-за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поломки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ПК.</a:t>
            </a:r>
            <a:endParaRPr dirty="0"/>
          </a:p>
          <a:p>
            <a:pPr marL="457200" marR="0" lvl="1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eorgia"/>
              <a:buNone/>
            </a:pPr>
            <a:r>
              <a:rPr lang="en-US" sz="16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Инструкция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«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Как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пользоваться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онлайн-таблицей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для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ведения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списка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добровольцев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/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подопечных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» +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шаблон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доступный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для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копирования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: </a:t>
            </a:r>
            <a:r>
              <a:rPr lang="en-US" sz="1600" b="0" i="0" u="sng" strike="noStrike" cap="none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http://www.diaconia.ru/spisok-online</a:t>
            </a:r>
            <a:endParaRPr sz="1800" b="0" i="0" u="none" strike="noStrike" cap="none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Программа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Базы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данных</a:t>
            </a:r>
            <a:endParaRPr dirty="0"/>
          </a:p>
          <a:p>
            <a:pPr marL="457200" marR="0" lvl="1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eorgia"/>
              <a:buNone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Наиболее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функциональный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но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и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наиболее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сложный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вариант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b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Надо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учиться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пользоваться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b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Просьбы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подопечных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удобно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связываются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с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добровольцами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b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Чтобы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узнать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подробнее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пишите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на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sng" strike="noStrike" cap="none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online@diaconia.ru</a:t>
            </a:r>
            <a:endParaRPr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Shape 436"/>
          <p:cNvSpPr txBox="1"/>
          <p:nvPr/>
        </p:nvSpPr>
        <p:spPr>
          <a:xfrm>
            <a:off x="179387" y="692150"/>
            <a:ext cx="8821800" cy="14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4400"/>
              <a:buFont typeface="Georgia"/>
              <a:buNone/>
            </a:pPr>
            <a:r>
              <a:rPr lang="en-US" sz="4400" b="1" i="0" u="none" strike="noStrike" cap="none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Используйте мессенджеры и рассылки!</a:t>
            </a:r>
            <a:endParaRPr>
              <a:solidFill>
                <a:srgbClr val="0070C0"/>
              </a:solidFill>
            </a:endParaRPr>
          </a:p>
        </p:txBody>
      </p:sp>
      <p:sp>
        <p:nvSpPr>
          <p:cNvPr id="437" name="Shape 437"/>
          <p:cNvSpPr txBox="1"/>
          <p:nvPr/>
        </p:nvSpPr>
        <p:spPr>
          <a:xfrm>
            <a:off x="179387" y="2781300"/>
            <a:ext cx="8821800" cy="19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000"/>
              <a:buFont typeface="Georgia"/>
              <a:buNone/>
            </a:pPr>
            <a:r>
              <a:rPr lang="en-US" sz="4000" b="0" i="1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Поддерживайте связь с добровольцами, напоминайте о себе и ваших подопечных!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Shape 443"/>
          <p:cNvSpPr txBox="1"/>
          <p:nvPr/>
        </p:nvSpPr>
        <p:spPr>
          <a:xfrm>
            <a:off x="176212" y="-26987"/>
            <a:ext cx="8820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Georgia"/>
              <a:buNone/>
            </a:pPr>
            <a:r>
              <a:rPr lang="en-US" sz="3600" b="1" i="0" u="none" strike="noStrike" cap="none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Распространённые ошибки:</a:t>
            </a:r>
            <a:endParaRPr>
              <a:solidFill>
                <a:srgbClr val="0070C0"/>
              </a:solidFill>
            </a:endParaRPr>
          </a:p>
        </p:txBody>
      </p:sp>
      <p:sp>
        <p:nvSpPr>
          <p:cNvPr id="444" name="Shape 444"/>
          <p:cNvSpPr txBox="1"/>
          <p:nvPr/>
        </p:nvSpPr>
        <p:spPr>
          <a:xfrm>
            <a:off x="228600" y="620712"/>
            <a:ext cx="8715300" cy="62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AutoNum type="arabicPeriod"/>
            </a:pPr>
            <a:r>
              <a:rPr lang="en-US" sz="2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Ошибки оценки ресурсов</a:t>
            </a:r>
            <a:endParaRPr/>
          </a:p>
          <a:p>
            <a:pPr marL="457200" marR="0" lvl="1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    Отсутствие желания работать из-за отсутствия ресурсов </a:t>
            </a:r>
            <a:endParaRPr sz="2800" b="0" i="0" u="none" strike="noStrike" cap="non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514350" marR="0" lvl="0" indent="-5143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AutoNum type="arabicPeriod"/>
            </a:pPr>
            <a:r>
              <a:rPr lang="en-US" sz="2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Ошибки оценки актуальности</a:t>
            </a:r>
            <a:endParaRPr/>
          </a:p>
          <a:p>
            <a:pPr marL="457200" marR="0" lvl="1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    Привлечение добровольцев при отсутствии актуальности </a:t>
            </a:r>
            <a:endParaRPr sz="2800" b="0" i="0" u="none" strike="noStrike" cap="non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514350" marR="0" lvl="0" indent="-5143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AutoNum type="arabicPeriod"/>
            </a:pPr>
            <a:r>
              <a:rPr lang="en-US" sz="2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Ошибки оценки собственных возможностей со стороны добровольцев и координаторов:</a:t>
            </a:r>
            <a:endParaRPr/>
          </a:p>
          <a:p>
            <a:pPr marL="457200" marR="0" lvl="1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 правильная мотивация, ожидание благодарности</a:t>
            </a:r>
            <a:endParaRPr/>
          </a:p>
          <a:p>
            <a:pPr marL="457200" marR="0" lvl="1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Чрезмерные ожидания результата</a:t>
            </a:r>
            <a:endParaRPr/>
          </a:p>
          <a:p>
            <a:pPr marL="457200" marR="0" lvl="1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Отсутствие физических возможностей</a:t>
            </a:r>
            <a:endParaRPr/>
          </a:p>
          <a:p>
            <a:pPr marL="457200" marR="0" lvl="1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Желание помочь всем и сразу</a:t>
            </a:r>
            <a:endParaRPr/>
          </a:p>
          <a:p>
            <a:pPr marL="457200" marR="0" lvl="1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Всё делать самому (особенно актуально координаторам)</a:t>
            </a:r>
            <a:endParaRPr/>
          </a:p>
          <a:p>
            <a:pPr marL="514350" marR="0" lvl="0" indent="-5143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4. Ошибки при отборе добровольцев:</a:t>
            </a:r>
            <a:endParaRPr/>
          </a:p>
          <a:p>
            <a:pPr marL="457200" marR="0" lvl="1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Излишнее доверие к незнакомым людям</a:t>
            </a:r>
            <a:endParaRPr/>
          </a:p>
          <a:p>
            <a:pPr marL="457200" marR="0" lvl="1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 отправлять в первый раз в одиночку</a:t>
            </a:r>
            <a:endParaRPr/>
          </a:p>
          <a:p>
            <a:pPr marL="457200" marR="0" lvl="1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Доброволец долго без дела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hape 450"/>
          <p:cNvSpPr txBox="1"/>
          <p:nvPr/>
        </p:nvSpPr>
        <p:spPr>
          <a:xfrm>
            <a:off x="176212" y="-25400"/>
            <a:ext cx="8820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Georgia"/>
              <a:buNone/>
            </a:pPr>
            <a:r>
              <a:rPr lang="en-US" sz="3600" b="1" i="0" u="none" strike="noStrike" cap="none" dirty="0" err="1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Распространённые</a:t>
            </a:r>
            <a:r>
              <a:rPr lang="en-US" sz="3600" b="1" i="0" u="none" strike="noStrike" cap="none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600" b="1" i="0" u="none" strike="noStrike" cap="none" dirty="0" err="1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ошибки</a:t>
            </a:r>
            <a:r>
              <a:rPr lang="en-US" sz="3600" b="1" i="0" u="none" strike="noStrike" cap="none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: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451" name="Shape 451"/>
          <p:cNvSpPr txBox="1"/>
          <p:nvPr/>
        </p:nvSpPr>
        <p:spPr>
          <a:xfrm>
            <a:off x="212725" y="611187"/>
            <a:ext cx="8967900" cy="62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5. Ошибки при подготовке добровольцев:</a:t>
            </a:r>
            <a:endParaRPr/>
          </a:p>
          <a:p>
            <a:pPr marL="800100" marR="0" lvl="1" indent="-3429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Доброволец не готов к такой работе</a:t>
            </a:r>
            <a:endParaRPr/>
          </a:p>
          <a:p>
            <a:pPr marL="800100" marR="0" lvl="1" indent="-3429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Доброволец не осведомлён что нужно делать</a:t>
            </a:r>
            <a:endParaRPr/>
          </a:p>
          <a:p>
            <a:pPr marL="800100" marR="0" lvl="1" indent="-3429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Принуждение добровольцев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6. Ошибки контроля:</a:t>
            </a:r>
            <a:endParaRPr/>
          </a:p>
          <a:p>
            <a:pPr marL="800100" marR="0" lvl="1" indent="-3429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Проверка выполнения поручений</a:t>
            </a:r>
            <a:endParaRPr/>
          </a:p>
          <a:p>
            <a:pPr marL="800100" marR="0" lvl="1" indent="-3429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Недостаточная проверка просьб (актуальность помощи)</a:t>
            </a:r>
            <a:endParaRPr/>
          </a:p>
          <a:p>
            <a:pPr marL="800100" marR="0" lvl="1" indent="-3429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Безопасность добровольцев</a:t>
            </a:r>
            <a:endParaRPr/>
          </a:p>
          <a:p>
            <a:pPr marL="800100" marR="0" lvl="1" indent="-3429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Недостаточная включенность координатора в деятельность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7. Ошибки взаимоотношений с подопечными:</a:t>
            </a:r>
            <a:endParaRPr/>
          </a:p>
          <a:p>
            <a:pPr marL="800100" marR="0" lvl="1" indent="-3429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Навязывание помощи</a:t>
            </a:r>
            <a:endParaRPr/>
          </a:p>
          <a:p>
            <a:pPr marL="800100" marR="0" lvl="1" indent="-3429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Навязчивая проповедь</a:t>
            </a:r>
            <a:endParaRPr/>
          </a:p>
          <a:p>
            <a:pPr marL="800100" marR="0" lvl="1" indent="-3429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Подверженность манипулированию</a:t>
            </a:r>
            <a:endParaRPr/>
          </a:p>
          <a:p>
            <a:pPr marL="800100" marR="0" lvl="1" indent="-3429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Неисполняемые/неисполнимые обещания</a:t>
            </a:r>
            <a:endParaRPr/>
          </a:p>
          <a:p>
            <a:pPr marL="800100" marR="0" lvl="1" indent="-3429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Оплата работы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6428" y="-49695"/>
            <a:ext cx="7211144" cy="1282147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ru-RU" sz="3600" b="1" dirty="0">
                <a:solidFill>
                  <a:srgbClr val="0070C0"/>
                </a:solidFill>
                <a:latin typeface="Georgia"/>
                <a:sym typeface="Arial"/>
              </a:rPr>
              <a:t>ПОЛЕЗНЫЕ РЕСУРСЫ</a:t>
            </a:r>
            <a:br>
              <a:rPr lang="ru-RU" sz="3600" b="1" dirty="0">
                <a:solidFill>
                  <a:srgbClr val="0070C0"/>
                </a:solidFill>
                <a:latin typeface="Georgia"/>
                <a:sym typeface="Arial"/>
              </a:rPr>
            </a:br>
            <a:r>
              <a:rPr lang="ru-RU" sz="3600" b="1" dirty="0">
                <a:solidFill>
                  <a:srgbClr val="0070C0"/>
                </a:solidFill>
                <a:latin typeface="Georgia"/>
                <a:sym typeface="Arial"/>
              </a:rPr>
              <a:t>на сайте </a:t>
            </a:r>
            <a:r>
              <a:rPr lang="en-US" sz="3600" b="1" dirty="0">
                <a:solidFill>
                  <a:srgbClr val="00B0F0"/>
                </a:solidFill>
                <a:latin typeface="Georgia"/>
                <a:sym typeface="Arial"/>
              </a:rPr>
              <a:t>diaconia.ru</a:t>
            </a:r>
            <a:endParaRPr lang="ru-RU" sz="3600" b="1" dirty="0">
              <a:solidFill>
                <a:srgbClr val="00B0F0"/>
              </a:solidFill>
              <a:latin typeface="Georgia"/>
              <a:sym typeface="Arial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9514" y="1162879"/>
            <a:ext cx="4820478" cy="5565912"/>
          </a:xfrm>
        </p:spPr>
        <p:txBody>
          <a:bodyPr>
            <a:noAutofit/>
          </a:bodyPr>
          <a:lstStyle/>
          <a:p>
            <a:pPr marL="342900">
              <a:spcBef>
                <a:spcPts val="0"/>
              </a:spcBef>
              <a:buClr>
                <a:srgbClr val="0070C0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500" b="1" dirty="0"/>
              <a:t>Вебинары и записи семинаров </a:t>
            </a:r>
            <a:r>
              <a:rPr lang="ru-RU" sz="2500" dirty="0"/>
              <a:t>по направлению «Добровольцы» и другим</a:t>
            </a:r>
          </a:p>
          <a:p>
            <a:pPr marL="0" indent="0">
              <a:spcBef>
                <a:spcPts val="1800"/>
              </a:spcBef>
              <a:buClr>
                <a:srgbClr val="0070C0"/>
              </a:buClr>
              <a:buSzPct val="100000"/>
              <a:buNone/>
            </a:pPr>
            <a:r>
              <a:rPr lang="ru-RU" sz="2500" b="1" i="1" dirty="0">
                <a:solidFill>
                  <a:srgbClr val="0070C0"/>
                </a:solidFill>
              </a:rPr>
              <a:t>-</a:t>
            </a:r>
            <a:r>
              <a:rPr lang="en-US" sz="2500" i="1" dirty="0">
                <a:solidFill>
                  <a:srgbClr val="0070C0"/>
                </a:solidFill>
              </a:rPr>
              <a:t>&gt;</a:t>
            </a:r>
            <a:r>
              <a:rPr lang="en-US" sz="2500" i="1" dirty="0"/>
              <a:t> </a:t>
            </a:r>
            <a:r>
              <a:rPr lang="ru-RU" sz="2500" i="1" dirty="0"/>
              <a:t>раздел </a:t>
            </a:r>
            <a:r>
              <a:rPr lang="ru-RU" sz="2500" i="1" dirty="0">
                <a:solidFill>
                  <a:srgbClr val="0070C0"/>
                </a:solidFill>
              </a:rPr>
              <a:t>«</a:t>
            </a:r>
            <a:r>
              <a:rPr lang="ru-RU" sz="2500" b="1" i="1" dirty="0">
                <a:solidFill>
                  <a:srgbClr val="0070C0"/>
                </a:solidFill>
              </a:rPr>
              <a:t>Обучение</a:t>
            </a:r>
            <a:r>
              <a:rPr lang="ru-RU" sz="2500" i="1" dirty="0">
                <a:solidFill>
                  <a:srgbClr val="0070C0"/>
                </a:solidFill>
              </a:rPr>
              <a:t>»</a:t>
            </a:r>
            <a:endParaRPr lang="en-US" sz="2500" dirty="0"/>
          </a:p>
          <a:p>
            <a:pPr marL="342900">
              <a:spcBef>
                <a:spcPts val="1800"/>
              </a:spcBef>
              <a:buClr>
                <a:srgbClr val="0070C0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500" b="1" dirty="0"/>
              <a:t>Методическое пособие </a:t>
            </a:r>
            <a:r>
              <a:rPr lang="ru-RU" sz="2500" dirty="0"/>
              <a:t>«Как организовать службу добровольцев: учебник для начинающих»</a:t>
            </a:r>
            <a:endParaRPr lang="en-US" sz="2500" dirty="0"/>
          </a:p>
          <a:p>
            <a:pPr marL="342900">
              <a:spcBef>
                <a:spcPts val="1800"/>
              </a:spcBef>
              <a:buClr>
                <a:srgbClr val="0070C0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500" b="1" dirty="0" err="1"/>
              <a:t>Видеоучебник</a:t>
            </a:r>
            <a:r>
              <a:rPr lang="ru-RU" sz="2500" b="1" dirty="0"/>
              <a:t> </a:t>
            </a:r>
            <a:r>
              <a:rPr lang="ru-RU" sz="2500" dirty="0"/>
              <a:t>по организации добровольческой деятельности</a:t>
            </a:r>
            <a:endParaRPr lang="ru-RU" sz="2500" b="1" dirty="0"/>
          </a:p>
          <a:p>
            <a:pPr marL="0" indent="0">
              <a:spcBef>
                <a:spcPts val="1800"/>
              </a:spcBef>
              <a:buClr>
                <a:srgbClr val="0070C0"/>
              </a:buClr>
              <a:buSzPct val="100000"/>
              <a:buNone/>
            </a:pPr>
            <a:r>
              <a:rPr lang="ru-RU" sz="2500" b="1" dirty="0">
                <a:solidFill>
                  <a:srgbClr val="0070C0"/>
                </a:solidFill>
              </a:rPr>
              <a:t>-</a:t>
            </a:r>
            <a:r>
              <a:rPr lang="en-US" sz="2500" i="1" dirty="0">
                <a:solidFill>
                  <a:srgbClr val="0070C0"/>
                </a:solidFill>
              </a:rPr>
              <a:t>&gt;</a:t>
            </a:r>
            <a:r>
              <a:rPr lang="en-US" sz="2500" i="1" dirty="0"/>
              <a:t> </a:t>
            </a:r>
            <a:r>
              <a:rPr lang="ru-RU" sz="2500" i="1" dirty="0"/>
              <a:t>раздел </a:t>
            </a:r>
            <a:r>
              <a:rPr lang="ru-RU" sz="2500" i="1" dirty="0">
                <a:solidFill>
                  <a:srgbClr val="0070C0"/>
                </a:solidFill>
              </a:rPr>
              <a:t>«</a:t>
            </a:r>
            <a:r>
              <a:rPr lang="ru-RU" sz="2500" b="1" i="1" dirty="0">
                <a:solidFill>
                  <a:srgbClr val="0070C0"/>
                </a:solidFill>
              </a:rPr>
              <a:t>Методики</a:t>
            </a:r>
            <a:r>
              <a:rPr lang="ru-RU" sz="2500" i="1" dirty="0">
                <a:solidFill>
                  <a:srgbClr val="0070C0"/>
                </a:solidFill>
              </a:rPr>
              <a:t>»</a:t>
            </a:r>
          </a:p>
        </p:txBody>
      </p:sp>
      <p:pic>
        <p:nvPicPr>
          <p:cNvPr id="1026" name="Picture 2" descr="http://www.diaconia.ru/files/5a5df0/b4416d/a11d42/8b4567/cover_dobrovolts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82088" y="1282147"/>
            <a:ext cx="4082398" cy="540715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8412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Shape 906"/>
          <p:cNvSpPr txBox="1"/>
          <p:nvPr/>
        </p:nvSpPr>
        <p:spPr>
          <a:xfrm>
            <a:off x="176212" y="44050"/>
            <a:ext cx="8820000" cy="6863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Georgia"/>
              <a:buNone/>
            </a:pPr>
            <a:r>
              <a:rPr lang="ru-RU" sz="4400" b="1" i="1" dirty="0" err="1">
                <a:solidFill>
                  <a:srgbClr val="00B0F0"/>
                </a:solidFill>
                <a:latin typeface="Georgia"/>
                <a:sym typeface="Georgia"/>
              </a:rPr>
              <a:t>Видеоучебник</a:t>
            </a:r>
            <a:r>
              <a:rPr lang="ru-RU" sz="4400" b="1" i="1" dirty="0">
                <a:solidFill>
                  <a:srgbClr val="00B0F0"/>
                </a:solidFill>
                <a:latin typeface="Georgia"/>
                <a:sym typeface="Georgia"/>
              </a:rPr>
              <a:t>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Georgia"/>
              <a:buNone/>
            </a:pPr>
            <a:r>
              <a:rPr lang="en-US" sz="4400" b="1" dirty="0">
                <a:solidFill>
                  <a:srgbClr val="1B4064"/>
                </a:solidFill>
                <a:latin typeface="Georgia"/>
                <a:sym typeface="Georgia"/>
              </a:rPr>
              <a:t>http://diaconia.ru/videobook</a:t>
            </a:r>
            <a:endParaRPr lang="ru-RU" sz="4400" b="1" dirty="0">
              <a:solidFill>
                <a:srgbClr val="1B4064"/>
              </a:solidFill>
              <a:latin typeface="Georgia"/>
              <a:sym typeface="Georgi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Georgia"/>
              <a:buNone/>
            </a:pPr>
            <a:r>
              <a:rPr lang="ru-RU" sz="4400" b="1" dirty="0">
                <a:solidFill>
                  <a:srgbClr val="1B4064"/>
                </a:solidFill>
                <a:latin typeface="Georgia"/>
                <a:sym typeface="Georgia"/>
              </a:rPr>
              <a:t>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Georgia"/>
              <a:buNone/>
            </a:pPr>
            <a:r>
              <a:rPr lang="ru-RU" sz="4400" b="1" i="1" dirty="0">
                <a:solidFill>
                  <a:srgbClr val="00B0F0"/>
                </a:solidFill>
                <a:latin typeface="Georgia"/>
                <a:sym typeface="Georgia"/>
              </a:rPr>
              <a:t>Методическое пособие: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Georgia"/>
              <a:buNone/>
            </a:pPr>
            <a:r>
              <a:rPr lang="en-US" sz="4400" b="1" dirty="0">
                <a:solidFill>
                  <a:srgbClr val="1B4064"/>
                </a:solidFill>
                <a:latin typeface="Georgia"/>
                <a:sym typeface="Georgia"/>
              </a:rPr>
              <a:t>Diaconia.ru -&gt; </a:t>
            </a:r>
            <a:r>
              <a:rPr lang="ru-RU" sz="4400" b="1" dirty="0">
                <a:solidFill>
                  <a:srgbClr val="1B4064"/>
                </a:solidFill>
                <a:latin typeface="Georgia"/>
                <a:sym typeface="Georgia"/>
              </a:rPr>
              <a:t>Методики</a:t>
            </a:r>
            <a:endParaRPr lang="en-US" sz="4400" b="1" dirty="0">
              <a:solidFill>
                <a:srgbClr val="1B4064"/>
              </a:solidFill>
              <a:latin typeface="Georgia"/>
              <a:sym typeface="Georgi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Georgia"/>
              <a:buNone/>
            </a:pPr>
            <a:endParaRPr lang="en-US" sz="4400" b="1" dirty="0">
              <a:solidFill>
                <a:srgbClr val="1B4064"/>
              </a:solidFill>
              <a:latin typeface="Georgia"/>
              <a:sym typeface="Georgi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Georgia"/>
              <a:buNone/>
            </a:pPr>
            <a:r>
              <a:rPr lang="ru-RU" sz="4400" b="1" i="1" dirty="0">
                <a:solidFill>
                  <a:srgbClr val="00B0F0"/>
                </a:solidFill>
                <a:latin typeface="Georgia"/>
                <a:sym typeface="Georgia"/>
              </a:rPr>
              <a:t>Контакты: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Georgia"/>
              <a:buNone/>
            </a:pPr>
            <a:r>
              <a:rPr lang="en-US" sz="4400" b="1" dirty="0">
                <a:solidFill>
                  <a:srgbClr val="1B4064"/>
                </a:solidFill>
                <a:latin typeface="Georgia"/>
                <a:sym typeface="Georgia"/>
              </a:rPr>
              <a:t>m9265835282@gmail.com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Georgia"/>
              <a:buNone/>
            </a:pPr>
            <a:r>
              <a:rPr lang="en-US" sz="4400" b="1" dirty="0">
                <a:solidFill>
                  <a:srgbClr val="1B4064"/>
                </a:solidFill>
                <a:latin typeface="Georgia"/>
                <a:sym typeface="Georgia"/>
              </a:rPr>
              <a:t>+7</a:t>
            </a:r>
            <a:r>
              <a:rPr lang="ru-RU" sz="4400" b="1" dirty="0">
                <a:solidFill>
                  <a:srgbClr val="1B4064"/>
                </a:solidFill>
                <a:latin typeface="Georgia"/>
                <a:sym typeface="Georgia"/>
              </a:rPr>
              <a:t> (</a:t>
            </a:r>
            <a:r>
              <a:rPr lang="en-US" sz="4400" b="1" dirty="0">
                <a:solidFill>
                  <a:srgbClr val="1B4064"/>
                </a:solidFill>
                <a:latin typeface="Georgia"/>
                <a:sym typeface="Georgia"/>
              </a:rPr>
              <a:t>926</a:t>
            </a:r>
            <a:r>
              <a:rPr lang="ru-RU" sz="4400" b="1" dirty="0">
                <a:solidFill>
                  <a:srgbClr val="1B4064"/>
                </a:solidFill>
                <a:latin typeface="Georgia"/>
                <a:sym typeface="Georgia"/>
              </a:rPr>
              <a:t>) </a:t>
            </a:r>
            <a:r>
              <a:rPr lang="en-US" sz="4400" b="1" dirty="0">
                <a:solidFill>
                  <a:srgbClr val="1B4064"/>
                </a:solidFill>
                <a:latin typeface="Georgia"/>
                <a:sym typeface="Georgia"/>
              </a:rPr>
              <a:t>583-52-82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Georgia"/>
              <a:buNone/>
            </a:pPr>
            <a:r>
              <a:rPr lang="ru-RU" sz="4000" b="1" i="1" dirty="0">
                <a:solidFill>
                  <a:srgbClr val="00B0F0"/>
                </a:solidFill>
                <a:latin typeface="Georgia"/>
                <a:sym typeface="Georgia"/>
              </a:rPr>
              <a:t>диакон Игорь Куликов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2485</Words>
  <Application>Microsoft Office PowerPoint</Application>
  <PresentationFormat>Экран (4:3)</PresentationFormat>
  <Paragraphs>345</Paragraphs>
  <Slides>44</Slides>
  <Notes>43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8" baseType="lpstr">
      <vt:lpstr>Arial</vt:lpstr>
      <vt:lpstr>Calibri</vt:lpstr>
      <vt:lpstr>Georgia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ПОЛЕЗНЫЕ РЕСУРСЫ на сайте diaconia.ru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Igor Kulikov</dc:creator>
  <cp:lastModifiedBy>Игорь Куликов</cp:lastModifiedBy>
  <cp:revision>22</cp:revision>
  <dcterms:modified xsi:type="dcterms:W3CDTF">2019-10-07T08:56:50Z</dcterms:modified>
</cp:coreProperties>
</file>