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4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270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spc="3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45BD-1F81-4402-80D9-E61F2A7D1C2D}" type="datetimeFigureOut">
              <a:rPr lang="ru-RU" smtClean="0"/>
              <a:pPr/>
              <a:t>04.10.2019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1A1DC-5E27-4905-ACD4-35A2F745A8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67294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45BD-1F81-4402-80D9-E61F2A7D1C2D}" type="datetimeFigureOut">
              <a:rPr lang="ru-RU" smtClean="0"/>
              <a:pPr/>
              <a:t>04.10.2019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1A1DC-5E27-4905-ACD4-35A2F745A8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66833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 spc="3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45BD-1F81-4402-80D9-E61F2A7D1C2D}" type="datetimeFigureOut">
              <a:rPr lang="ru-RU" smtClean="0"/>
              <a:pPr/>
              <a:t>04.10.2019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1A1DC-5E27-4905-ACD4-35A2F745A8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12068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45BD-1F81-4402-80D9-E61F2A7D1C2D}" type="datetimeFigureOut">
              <a:rPr lang="ru-RU" smtClean="0"/>
              <a:pPr/>
              <a:t>04.10.2019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1A1DC-5E27-4905-ACD4-35A2F745A8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49016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45BD-1F81-4402-80D9-E61F2A7D1C2D}" type="datetimeFigureOut">
              <a:rPr lang="ru-RU" smtClean="0"/>
              <a:pPr/>
              <a:t>04.10.2019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1A1DC-5E27-4905-ACD4-35A2F745A8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50819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45BD-1F81-4402-80D9-E61F2A7D1C2D}" type="datetimeFigureOut">
              <a:rPr lang="ru-RU" smtClean="0"/>
              <a:pPr/>
              <a:t>04.10.2019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1A1DC-5E27-4905-ACD4-35A2F745A8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33300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45BD-1F81-4402-80D9-E61F2A7D1C2D}" type="datetimeFigureOut">
              <a:rPr lang="ru-RU" smtClean="0"/>
              <a:pPr/>
              <a:t>04.10.2019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1A1DC-5E27-4905-ACD4-35A2F745A8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90663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2800" b="1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45BD-1F81-4402-80D9-E61F2A7D1C2D}" type="datetimeFigureOut">
              <a:rPr lang="ru-RU" smtClean="0"/>
              <a:pPr/>
              <a:t>04.10.2019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1A1DC-5E27-4905-ACD4-35A2F745A8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2661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45BD-1F81-4402-80D9-E61F2A7D1C2D}" type="datetimeFigureOut">
              <a:rPr lang="ru-RU" smtClean="0"/>
              <a:pPr/>
              <a:t>04.10.2019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1A1DC-5E27-4905-ACD4-35A2F745A8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5572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45BD-1F81-4402-80D9-E61F2A7D1C2D}" type="datetimeFigureOut">
              <a:rPr lang="ru-RU" smtClean="0"/>
              <a:pPr/>
              <a:t>04.10.2019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1A1DC-5E27-4905-ACD4-35A2F745A8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95584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45BD-1F81-4402-80D9-E61F2A7D1C2D}" type="datetimeFigureOut">
              <a:rPr lang="ru-RU" smtClean="0"/>
              <a:pPr/>
              <a:t>04.10.2019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1A1DC-5E27-4905-ACD4-35A2F745A8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31847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294198"/>
            <a:ext cx="9692640" cy="1397124"/>
          </a:xfrm>
          <a:prstGeom prst="rect">
            <a:avLst/>
          </a:prstGeom>
        </p:spPr>
        <p:txBody>
          <a:bodyPr vert="horz" lIns="91440" tIns="27432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2EB345BD-1F81-4402-80D9-E61F2A7D1C2D}" type="datetimeFigureOut">
              <a:rPr lang="ru-RU" smtClean="0"/>
              <a:pPr/>
              <a:t>04.10.2019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fld id="{8CD1A1DC-5E27-4905-ACD4-35A2F745A8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0958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5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2000" kern="1200" spc="1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eperhunova.miloserdie@gmail.co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1EC6A93-A08D-4695-8169-9198B46FD9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52268"/>
            <a:ext cx="9144000" cy="1196254"/>
          </a:xfrm>
        </p:spPr>
        <p:txBody>
          <a:bodyPr>
            <a:normAutofit fontScale="90000"/>
          </a:bodyPr>
          <a:lstStyle/>
          <a:p>
            <a:r>
              <a:rPr lang="ru-RU" sz="7200" b="1" dirty="0"/>
              <a:t>Работа с просителями</a:t>
            </a:r>
            <a:endParaRPr lang="ru-RU" sz="72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E6E04B42-4966-47C9-82E9-1763126C0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61382"/>
            <a:ext cx="9144000" cy="1196254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/>
              <a:t>Планирование и управление </a:t>
            </a:r>
            <a:br>
              <a:rPr lang="ru-RU" b="1" dirty="0"/>
            </a:br>
            <a:r>
              <a:rPr lang="ru-RU" b="1" dirty="0"/>
              <a:t>церковной социальной деятельностью на епархиальном уровне. </a:t>
            </a:r>
            <a:br>
              <a:rPr lang="ru-RU" b="1" dirty="0"/>
            </a:br>
            <a:r>
              <a:rPr lang="ru-RU" b="1" dirty="0"/>
              <a:t>Базовый курс</a:t>
            </a: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480F2470-677E-4228-9416-7146063DE661}"/>
              </a:ext>
            </a:extLst>
          </p:cNvPr>
          <p:cNvSpPr txBox="1"/>
          <p:nvPr/>
        </p:nvSpPr>
        <p:spPr>
          <a:xfrm>
            <a:off x="4539671" y="4257626"/>
            <a:ext cx="688109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Перхунова Елена </a:t>
            </a:r>
            <a:endParaRPr lang="ru-RU" sz="2000" dirty="0"/>
          </a:p>
          <a:p>
            <a:r>
              <a:rPr lang="ru-RU" sz="2000" dirty="0"/>
              <a:t>руководитель Группы работы с просителями </a:t>
            </a:r>
            <a:br>
              <a:rPr lang="ru-RU" sz="2000" dirty="0"/>
            </a:br>
            <a:r>
              <a:rPr lang="ru-RU" sz="2000" dirty="0"/>
              <a:t>совместного проекта </a:t>
            </a:r>
            <a:br>
              <a:rPr lang="ru-RU" sz="2000" dirty="0"/>
            </a:br>
            <a:r>
              <a:rPr lang="ru-RU" sz="2000" dirty="0"/>
              <a:t>православной службы помощи «Милосердие» </a:t>
            </a:r>
            <a:br>
              <a:rPr lang="ru-RU" sz="2000" dirty="0"/>
            </a:br>
            <a:r>
              <a:rPr lang="ru-RU" sz="2000" dirty="0"/>
              <a:t>и Марфо-Мариинской Обители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890AA03-530D-463B-8B22-EDF67469246F}"/>
              </a:ext>
            </a:extLst>
          </p:cNvPr>
          <p:cNvSpPr txBox="1"/>
          <p:nvPr/>
        </p:nvSpPr>
        <p:spPr>
          <a:xfrm>
            <a:off x="9448800" y="6230975"/>
            <a:ext cx="10134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2019 </a:t>
            </a:r>
            <a:r>
              <a:rPr lang="ru-RU" sz="2000" dirty="0"/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1560997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1EC6A93-A08D-4695-8169-9198B46FD9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3182" y="259991"/>
            <a:ext cx="10177669" cy="938043"/>
          </a:xfrm>
        </p:spPr>
        <p:txBody>
          <a:bodyPr>
            <a:normAutofit fontScale="90000"/>
          </a:bodyPr>
          <a:lstStyle/>
          <a:p>
            <a:pPr algn="l"/>
            <a:r>
              <a:rPr lang="ru-RU" sz="5400" b="1" dirty="0"/>
              <a:t>Группа работы с просителями</a:t>
            </a:r>
            <a:endParaRPr lang="ru-RU" sz="5400" dirty="0"/>
          </a:p>
        </p:txBody>
      </p:sp>
      <p:sp>
        <p:nvSpPr>
          <p:cNvPr id="6" name="Подзаголовок 5">
            <a:extLst>
              <a:ext uri="{FF2B5EF4-FFF2-40B4-BE49-F238E27FC236}">
                <a16:creationId xmlns="" xmlns:a16="http://schemas.microsoft.com/office/drawing/2014/main" id="{DDE704D9-D4AE-4E6C-A7E9-36EB8DE265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2090" y="3256587"/>
            <a:ext cx="4465984" cy="1088350"/>
          </a:xfrm>
        </p:spPr>
        <p:txBody>
          <a:bodyPr>
            <a:normAutofit/>
          </a:bodyPr>
          <a:lstStyle/>
          <a:p>
            <a:pPr algn="ctr"/>
            <a:r>
              <a:rPr lang="ru-RU" sz="2400" dirty="0"/>
              <a:t>Существует с 2000 г.</a:t>
            </a:r>
          </a:p>
          <a:p>
            <a:pPr algn="l"/>
            <a:endParaRPr lang="ru-RU" sz="2400" dirty="0"/>
          </a:p>
          <a:p>
            <a:pPr algn="l"/>
            <a:endParaRPr lang="ru-RU" sz="2400" dirty="0"/>
          </a:p>
        </p:txBody>
      </p:sp>
      <p:pic>
        <p:nvPicPr>
          <p:cNvPr id="8" name="Рисунок 7" descr="Изображение выглядит как объект, внутренний, часы&#10;&#10;Описание создано с очень высокой степенью достоверности">
            <a:extLst>
              <a:ext uri="{FF2B5EF4-FFF2-40B4-BE49-F238E27FC236}">
                <a16:creationId xmlns="" xmlns:a16="http://schemas.microsoft.com/office/drawing/2014/main" id="{EB65E860-A457-4418-81D7-D79D9A1654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929" y="1884219"/>
            <a:ext cx="4465982" cy="1088349"/>
          </a:xfrm>
          <a:prstGeom prst="rect">
            <a:avLst/>
          </a:prstGeom>
          <a:solidFill>
            <a:schemeClr val="tx1"/>
          </a:solidFill>
          <a:ln>
            <a:noFill/>
          </a:ln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EE114F84-15B9-4B43-82DC-D2F2E4215CF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12" b="22494"/>
          <a:stretch/>
        </p:blipFill>
        <p:spPr>
          <a:xfrm>
            <a:off x="1242091" y="1838011"/>
            <a:ext cx="4465982" cy="1088350"/>
          </a:xfrm>
          <a:prstGeom prst="rect">
            <a:avLst/>
          </a:prstGeom>
        </p:spPr>
      </p:pic>
      <p:sp>
        <p:nvSpPr>
          <p:cNvPr id="11" name="Подзаголовок 5">
            <a:extLst>
              <a:ext uri="{FF2B5EF4-FFF2-40B4-BE49-F238E27FC236}">
                <a16:creationId xmlns="" xmlns:a16="http://schemas.microsoft.com/office/drawing/2014/main" id="{AE7CEA61-FC14-4658-94A6-B28891CF4D65}"/>
              </a:ext>
            </a:extLst>
          </p:cNvPr>
          <p:cNvSpPr txBox="1">
            <a:spLocks/>
          </p:cNvSpPr>
          <p:nvPr/>
        </p:nvSpPr>
        <p:spPr>
          <a:xfrm>
            <a:off x="6483928" y="3256586"/>
            <a:ext cx="4465982" cy="9380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None/>
              <a:defRPr sz="2200" kern="1200" spc="3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/>
              <a:t>В обители с 2011 г.</a:t>
            </a:r>
          </a:p>
          <a:p>
            <a:endParaRPr lang="ru-RU" sz="2400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E28B1AEA-C020-4778-9DFA-38BCF0A44D96}"/>
              </a:ext>
            </a:extLst>
          </p:cNvPr>
          <p:cNvSpPr/>
          <p:nvPr/>
        </p:nvSpPr>
        <p:spPr>
          <a:xfrm>
            <a:off x="1242090" y="4194629"/>
            <a:ext cx="970782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Принимает около 1000 просителей ежемесячно:</a:t>
            </a:r>
          </a:p>
          <a:p>
            <a:r>
              <a:rPr lang="ru-RU" sz="2800" dirty="0"/>
              <a:t>7</a:t>
            </a:r>
            <a:r>
              <a:rPr lang="ru-RU" sz="2800" dirty="0" smtClean="0"/>
              <a:t>00 </a:t>
            </a:r>
            <a:r>
              <a:rPr lang="ru-RU" sz="2800" dirty="0"/>
              <a:t>– личный прием, </a:t>
            </a:r>
            <a:r>
              <a:rPr lang="ru-RU" sz="2800" dirty="0" smtClean="0"/>
              <a:t>300 </a:t>
            </a:r>
            <a:r>
              <a:rPr lang="ru-RU" sz="2800" dirty="0"/>
              <a:t>– обращений по почте</a:t>
            </a:r>
          </a:p>
          <a:p>
            <a:endParaRPr lang="ru-RU" sz="2800" dirty="0"/>
          </a:p>
          <a:p>
            <a:r>
              <a:rPr lang="ru-RU" sz="2800" dirty="0"/>
              <a:t>Помогаем вне зависимости от вероисповедания, гражданства и национальности</a:t>
            </a:r>
          </a:p>
        </p:txBody>
      </p:sp>
    </p:spTree>
    <p:extLst>
      <p:ext uri="{BB962C8B-B14F-4D97-AF65-F5344CB8AC3E}">
        <p14:creationId xmlns:p14="http://schemas.microsoft.com/office/powerpoint/2010/main" val="3832089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1EC6A93-A08D-4695-8169-9198B46FD9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6073" y="318053"/>
            <a:ext cx="9144000" cy="825082"/>
          </a:xfrm>
        </p:spPr>
        <p:txBody>
          <a:bodyPr>
            <a:normAutofit/>
          </a:bodyPr>
          <a:lstStyle/>
          <a:p>
            <a:pPr algn="l"/>
            <a:r>
              <a:rPr lang="ru-RU" sz="4900" b="1" dirty="0"/>
              <a:t>Кто такой проситель?</a:t>
            </a:r>
            <a:endParaRPr lang="ru-RU" sz="4900" dirty="0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2DD2691-1A02-44FB-9A66-BEB2F4B4BCFD}"/>
              </a:ext>
            </a:extLst>
          </p:cNvPr>
          <p:cNvSpPr txBox="1"/>
          <p:nvPr/>
        </p:nvSpPr>
        <p:spPr>
          <a:xfrm>
            <a:off x="2157261" y="4940719"/>
            <a:ext cx="7101624" cy="8463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900" b="1" dirty="0"/>
              <a:t>Человек без ресурса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FA8079E5-BE3A-4227-A7D2-1CA0AB0F4C72}"/>
              </a:ext>
            </a:extLst>
          </p:cNvPr>
          <p:cNvSpPr txBox="1"/>
          <p:nvPr/>
        </p:nvSpPr>
        <p:spPr>
          <a:xfrm>
            <a:off x="1136073" y="1781007"/>
            <a:ext cx="3833492" cy="2236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/>
              <a:t>Многодетные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/>
              <a:t>Одинокие мамы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/>
              <a:t>Инвалиды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/>
              <a:t>Пенсионеры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B173193A-8CC6-4A04-8FB7-8B056DE882AC}"/>
              </a:ext>
            </a:extLst>
          </p:cNvPr>
          <p:cNvSpPr txBox="1"/>
          <p:nvPr/>
        </p:nvSpPr>
        <p:spPr>
          <a:xfrm>
            <a:off x="6096000" y="1794259"/>
            <a:ext cx="3833492" cy="2236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/>
              <a:t>Малоимущие семьи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/>
              <a:t>Приезжие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/>
              <a:t>Бездомные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/>
              <a:t>Временные трудности</a:t>
            </a:r>
          </a:p>
        </p:txBody>
      </p:sp>
    </p:spTree>
    <p:extLst>
      <p:ext uri="{BB962C8B-B14F-4D97-AF65-F5344CB8AC3E}">
        <p14:creationId xmlns:p14="http://schemas.microsoft.com/office/powerpoint/2010/main" val="3355863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1EC6A93-A08D-4695-8169-9198B46FD9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4642" y="108812"/>
            <a:ext cx="10018645" cy="1054072"/>
          </a:xfrm>
        </p:spPr>
        <p:txBody>
          <a:bodyPr>
            <a:normAutofit fontScale="90000"/>
          </a:bodyPr>
          <a:lstStyle/>
          <a:p>
            <a:pPr algn="l"/>
            <a:r>
              <a:rPr lang="ru-RU" sz="5400" b="1" dirty="0"/>
              <a:t>Как общаться с просителем?</a:t>
            </a:r>
            <a:endParaRPr lang="ru-RU" sz="5400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5C4F9AF-878E-4EBD-B7FA-25DF348134A8}"/>
              </a:ext>
            </a:extLst>
          </p:cNvPr>
          <p:cNvSpPr txBox="1"/>
          <p:nvPr/>
        </p:nvSpPr>
        <p:spPr>
          <a:xfrm>
            <a:off x="6750806" y="2311459"/>
            <a:ext cx="423778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/>
              <a:t>Уважение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/>
              <a:t>Терпение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/>
              <a:t>Доброжелательность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/>
              <a:t>Заинтересованность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/>
              <a:t>Вежливость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64A1E1E3-F989-4EB2-9A6D-C6F927E9971F}"/>
              </a:ext>
            </a:extLst>
          </p:cNvPr>
          <p:cNvSpPr/>
          <p:nvPr/>
        </p:nvSpPr>
        <p:spPr>
          <a:xfrm>
            <a:off x="874642" y="2356872"/>
            <a:ext cx="56851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/>
              <a:t>Перевешивание </a:t>
            </a:r>
            <a:r>
              <a:rPr lang="ru-RU" sz="2400" dirty="0"/>
              <a:t>ответственности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/>
              <a:t>Слезы, упрашивания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/>
              <a:t>Манипуляция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/>
              <a:t>Обвинение, </a:t>
            </a:r>
            <a:r>
              <a:rPr lang="ru-RU" sz="2400" dirty="0" smtClean="0"/>
              <a:t>агрессия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/>
              <a:t>Конструктивная </a:t>
            </a:r>
            <a:r>
              <a:rPr lang="ru-RU" sz="2400" dirty="0" smtClean="0"/>
              <a:t>просьба</a:t>
            </a:r>
            <a:endParaRPr lang="ru-RU" sz="2400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4B3148B8-90F7-4D2A-BCE0-36E7B1A92643}"/>
              </a:ext>
            </a:extLst>
          </p:cNvPr>
          <p:cNvSpPr/>
          <p:nvPr/>
        </p:nvSpPr>
        <p:spPr>
          <a:xfrm>
            <a:off x="874642" y="4839722"/>
            <a:ext cx="103632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/>
          </a:p>
          <a:p>
            <a:r>
              <a:rPr lang="ru-RU" sz="2400" dirty="0"/>
              <a:t>Внимание к себе, личные границы, режим работы и отдыха, внерабочая жизнь</a:t>
            </a:r>
          </a:p>
          <a:p>
            <a:endParaRPr lang="ru-RU" sz="2400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93EC0491-440D-4225-BCB9-AEE8F79B5810}"/>
              </a:ext>
            </a:extLst>
          </p:cNvPr>
          <p:cNvSpPr/>
          <p:nvPr/>
        </p:nvSpPr>
        <p:spPr>
          <a:xfrm>
            <a:off x="6750806" y="1480842"/>
            <a:ext cx="41424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Поведение принимающего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1A09F2F3-3AA6-4CED-9368-99A4F2FD2BB9}"/>
              </a:ext>
            </a:extLst>
          </p:cNvPr>
          <p:cNvSpPr/>
          <p:nvPr/>
        </p:nvSpPr>
        <p:spPr>
          <a:xfrm>
            <a:off x="874642" y="1501375"/>
            <a:ext cx="33826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Поведение просителя</a:t>
            </a:r>
          </a:p>
        </p:txBody>
      </p:sp>
    </p:spTree>
    <p:extLst>
      <p:ext uri="{BB962C8B-B14F-4D97-AF65-F5344CB8AC3E}">
        <p14:creationId xmlns:p14="http://schemas.microsoft.com/office/powerpoint/2010/main" val="946608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1EC6A93-A08D-4695-8169-9198B46FD9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6072" y="225283"/>
            <a:ext cx="10022257" cy="884583"/>
          </a:xfrm>
        </p:spPr>
        <p:txBody>
          <a:bodyPr>
            <a:normAutofit fontScale="90000"/>
          </a:bodyPr>
          <a:lstStyle/>
          <a:p>
            <a:pPr algn="l"/>
            <a:r>
              <a:rPr lang="ru-RU" sz="5400" b="1" dirty="0"/>
              <a:t>Как рассматривать просьбу?</a:t>
            </a:r>
            <a:endParaRPr lang="ru-RU" sz="5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C718186A-C854-407A-A890-67D6F4933D3C}"/>
              </a:ext>
            </a:extLst>
          </p:cNvPr>
          <p:cNvSpPr/>
          <p:nvPr/>
        </p:nvSpPr>
        <p:spPr>
          <a:xfrm>
            <a:off x="1136072" y="2097721"/>
            <a:ext cx="9621545" cy="28623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/>
              <a:t>Выяснить все обстоятельства сложившейся ситуации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/>
              <a:t>Проверить </a:t>
            </a:r>
            <a:r>
              <a:rPr lang="ru-RU" sz="2400" dirty="0" smtClean="0"/>
              <a:t>достоверность и нуждаемость</a:t>
            </a:r>
            <a:endParaRPr lang="ru-RU" sz="2400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/>
              <a:t>Уточнить возможность оказания государственной поддержки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/>
              <a:t>Получить экспертное мнение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/>
              <a:t>Определить рамки возможной </a:t>
            </a:r>
            <a:r>
              <a:rPr lang="ru-RU" sz="2400" dirty="0" smtClean="0"/>
              <a:t>и эффективной помощи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82879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1EC6A93-A08D-4695-8169-9198B46FD9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8747" y="214379"/>
            <a:ext cx="10694505" cy="871134"/>
          </a:xfrm>
        </p:spPr>
        <p:txBody>
          <a:bodyPr>
            <a:normAutofit fontScale="90000"/>
          </a:bodyPr>
          <a:lstStyle/>
          <a:p>
            <a:pPr algn="l"/>
            <a:r>
              <a:rPr lang="ru-RU" sz="5400" b="1" dirty="0"/>
              <a:t>Какую помощь можно оказать?</a:t>
            </a:r>
            <a:endParaRPr lang="ru-RU" sz="54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89865761-D77F-4B5A-9CA0-BEE7AFCFCA35}"/>
              </a:ext>
            </a:extLst>
          </p:cNvPr>
          <p:cNvSpPr/>
          <p:nvPr/>
        </p:nvSpPr>
        <p:spPr>
          <a:xfrm>
            <a:off x="6225508" y="2100634"/>
            <a:ext cx="470452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/>
              <a:t>Вещевая помощь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/>
              <a:t>Продуктовая помощь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/>
              <a:t>Информационная </a:t>
            </a:r>
            <a:r>
              <a:rPr lang="ru-RU" sz="2400" dirty="0"/>
              <a:t>помощь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/>
              <a:t>Юридическая консультация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5DF06A10-D354-4733-AA15-AEF090819A5C}"/>
              </a:ext>
            </a:extLst>
          </p:cNvPr>
          <p:cNvSpPr/>
          <p:nvPr/>
        </p:nvSpPr>
        <p:spPr>
          <a:xfrm>
            <a:off x="748747" y="2064108"/>
            <a:ext cx="547676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/>
              <a:t>Оплата лекарств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/>
              <a:t>Оплата транспортных расходов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/>
              <a:t>Оплата коммунальных услуг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/>
              <a:t>Оплата гос. пошлин, </a:t>
            </a:r>
            <a:r>
              <a:rPr lang="ru-RU" sz="2400" dirty="0" smtClean="0"/>
              <a:t>штрафов</a:t>
            </a:r>
            <a:endParaRPr lang="ru-RU" sz="24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/>
              <a:t>Оплата бытовых нужд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/>
              <a:t>Оплата мед. обследований, ТСР, реабилитации</a:t>
            </a:r>
          </a:p>
        </p:txBody>
      </p:sp>
    </p:spTree>
    <p:extLst>
      <p:ext uri="{BB962C8B-B14F-4D97-AF65-F5344CB8AC3E}">
        <p14:creationId xmlns:p14="http://schemas.microsoft.com/office/powerpoint/2010/main" val="30461336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1EC6A93-A08D-4695-8169-9198B46FD9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6072" y="225283"/>
            <a:ext cx="10022257" cy="884583"/>
          </a:xfrm>
        </p:spPr>
        <p:txBody>
          <a:bodyPr>
            <a:normAutofit/>
          </a:bodyPr>
          <a:lstStyle/>
          <a:p>
            <a:pPr algn="l"/>
            <a:r>
              <a:rPr lang="ru-RU" sz="4900" b="1" dirty="0" smtClean="0"/>
              <a:t>Где брать средства?</a:t>
            </a:r>
            <a:endParaRPr lang="ru-RU" sz="49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C718186A-C854-407A-A890-67D6F4933D3C}"/>
              </a:ext>
            </a:extLst>
          </p:cNvPr>
          <p:cNvSpPr/>
          <p:nvPr/>
        </p:nvSpPr>
        <p:spPr>
          <a:xfrm>
            <a:off x="1136070" y="1254679"/>
            <a:ext cx="8568371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 smtClean="0"/>
              <a:t>Привлечение продуктовых и вещевых пожертвований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 smtClean="0"/>
              <a:t>Продвижение в социальных сетях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 smtClean="0"/>
              <a:t>Благотворительные ярмарки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 smtClean="0"/>
              <a:t>Поиск корпоративных </a:t>
            </a:r>
            <a:r>
              <a:rPr lang="ru-RU" sz="2400" dirty="0" smtClean="0"/>
              <a:t>жертвователей</a:t>
            </a:r>
            <a:endParaRPr lang="ru-RU" sz="2400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1242700" y="3701534"/>
            <a:ext cx="8919429" cy="8463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900" b="1" spc="-50" dirty="0" smtClean="0">
                <a:latin typeface="+mj-lt"/>
                <a:ea typeface="+mj-ea"/>
                <a:cs typeface="+mj-cs"/>
              </a:rPr>
              <a:t>Как передавать средства?</a:t>
            </a:r>
            <a:endParaRPr lang="ru-RU" sz="4900" b="1" spc="-50" dirty="0">
              <a:latin typeface="+mj-lt"/>
              <a:ea typeface="+mj-ea"/>
              <a:cs typeface="+mj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C718186A-C854-407A-A890-67D6F4933D3C}"/>
              </a:ext>
            </a:extLst>
          </p:cNvPr>
          <p:cNvSpPr/>
          <p:nvPr/>
        </p:nvSpPr>
        <p:spPr>
          <a:xfrm>
            <a:off x="1288469" y="4654371"/>
            <a:ext cx="5189241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 smtClean="0"/>
              <a:t>Прозрачность</a:t>
            </a:r>
            <a:endParaRPr lang="ru-RU" sz="2400" dirty="0" smtClean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 smtClean="0"/>
              <a:t>Отчетность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 smtClean="0"/>
              <a:t>Открытость для жертвователей</a:t>
            </a:r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1727105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1EC6A93-A08D-4695-8169-9198B46FD9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65386" y="2102585"/>
            <a:ext cx="9144000" cy="1449508"/>
          </a:xfrm>
        </p:spPr>
        <p:txBody>
          <a:bodyPr>
            <a:normAutofit fontScale="90000"/>
          </a:bodyPr>
          <a:lstStyle/>
          <a:p>
            <a:r>
              <a:rPr lang="ru-RU" sz="7200" b="1" dirty="0"/>
              <a:t>Спасибо </a:t>
            </a:r>
            <a:r>
              <a:rPr lang="ru-RU" sz="7200" b="1" dirty="0" smtClean="0"/>
              <a:t>за внимание</a:t>
            </a:r>
            <a:r>
              <a:rPr lang="ru-RU" sz="7200" b="1" dirty="0"/>
              <a:t>!</a:t>
            </a:r>
            <a:endParaRPr lang="ru-RU" sz="7200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480F2470-677E-4228-9416-7146063DE661}"/>
              </a:ext>
            </a:extLst>
          </p:cNvPr>
          <p:cNvSpPr txBox="1"/>
          <p:nvPr/>
        </p:nvSpPr>
        <p:spPr>
          <a:xfrm>
            <a:off x="6037386" y="4756390"/>
            <a:ext cx="51510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Перхунова Елена </a:t>
            </a:r>
            <a:endParaRPr lang="ru-RU" sz="2400" dirty="0"/>
          </a:p>
          <a:p>
            <a:r>
              <a:rPr lang="en-US" sz="2400" dirty="0">
                <a:hlinkClick r:id="rId2"/>
              </a:rPr>
              <a:t>e</a:t>
            </a:r>
            <a:r>
              <a:rPr lang="en-US" sz="2400" dirty="0" smtClean="0">
                <a:hlinkClick r:id="rId2"/>
              </a:rPr>
              <a:t>perhunova.miloserdie</a:t>
            </a:r>
            <a:r>
              <a:rPr lang="en-US" sz="2400" dirty="0" smtClean="0">
                <a:hlinkClick r:id="rId2"/>
              </a:rPr>
              <a:t>@gmail.com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>8-9</a:t>
            </a:r>
            <a:r>
              <a:rPr lang="ru-RU" sz="2400" dirty="0" smtClean="0"/>
              <a:t>16</a:t>
            </a:r>
            <a:r>
              <a:rPr lang="en-US" sz="2400" dirty="0" smtClean="0"/>
              <a:t>-</a:t>
            </a:r>
            <a:r>
              <a:rPr lang="ru-RU" sz="2400" dirty="0" smtClean="0"/>
              <a:t>983</a:t>
            </a:r>
            <a:r>
              <a:rPr lang="en-US" sz="2400" dirty="0" smtClean="0"/>
              <a:t>-</a:t>
            </a:r>
            <a:r>
              <a:rPr lang="ru-RU" sz="2400" dirty="0" smtClean="0"/>
              <a:t>23</a:t>
            </a:r>
            <a:r>
              <a:rPr lang="en-US" sz="2400" dirty="0" smtClean="0"/>
              <a:t>-</a:t>
            </a:r>
            <a:r>
              <a:rPr lang="ru-RU" sz="2400" dirty="0" smtClean="0"/>
              <a:t>73</a:t>
            </a:r>
            <a:endParaRPr lang="ru-RU" sz="2400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EE3393A4-74F2-482C-A71B-9261E3850DCF}"/>
              </a:ext>
            </a:extLst>
          </p:cNvPr>
          <p:cNvSpPr txBox="1"/>
          <p:nvPr/>
        </p:nvSpPr>
        <p:spPr>
          <a:xfrm>
            <a:off x="9448800" y="6230975"/>
            <a:ext cx="10134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2019 </a:t>
            </a:r>
            <a:r>
              <a:rPr lang="ru-RU" sz="2000" dirty="0"/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2887241899"/>
      </p:ext>
    </p:extLst>
  </p:cSld>
  <p:clrMapOvr>
    <a:masterClrMapping/>
  </p:clrMapOvr>
</p:sld>
</file>

<file path=ppt/theme/theme1.xml><?xml version="1.0" encoding="utf-8"?>
<a:theme xmlns:a="http://schemas.openxmlformats.org/drawingml/2006/main" name="Вид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Вид">
      <a:majorFont>
        <a:latin typeface="Century School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Вид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3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View" id="{BA0EB5A6-F2D4-4F82-977B-64ADEE4A2A69}" vid="{7B713C7F-58B7-4AE9-B361-B13EB9EC4C0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TM03457515[[fn=Вид]]</Template>
  <TotalTime>300</TotalTime>
  <Words>215</Words>
  <Application>Microsoft Office PowerPoint</Application>
  <PresentationFormat>Произвольный</PresentationFormat>
  <Paragraphs>67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Вид</vt:lpstr>
      <vt:lpstr>Работа с просителями</vt:lpstr>
      <vt:lpstr>Группа работы с просителями</vt:lpstr>
      <vt:lpstr>Кто такой проситель?</vt:lpstr>
      <vt:lpstr>Как общаться с просителем?</vt:lpstr>
      <vt:lpstr>Как рассматривать просьбу?</vt:lpstr>
      <vt:lpstr>Какую помощь можно оказать?</vt:lpstr>
      <vt:lpstr>Где брать средства?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Работа с просителями</dc:title>
  <dc:creator>Виктория</dc:creator>
  <cp:lastModifiedBy>Елена Перхунова</cp:lastModifiedBy>
  <cp:revision>33</cp:revision>
  <dcterms:created xsi:type="dcterms:W3CDTF">2018-09-09T18:07:00Z</dcterms:created>
  <dcterms:modified xsi:type="dcterms:W3CDTF">2019-10-04T12:01:14Z</dcterms:modified>
</cp:coreProperties>
</file>