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veat"/>
      <p:regular r:id="rId17"/>
      <p:bold r:id="rId18"/>
    </p:embeddedFont>
    <p:embeddedFont>
      <p:font typeface="Proxima Nova"/>
      <p:regular r:id="rId19"/>
      <p:bold r:id="rId20"/>
      <p:italic r:id="rId21"/>
      <p:boldItalic r:id="rId22"/>
    </p:embeddedFont>
    <p:embeddedFont>
      <p:font typeface="Amatic SC"/>
      <p:regular r:id="rId23"/>
      <p:bold r:id="rId24"/>
    </p:embeddedFont>
    <p:embeddedFont>
      <p:font typeface="Comfortaa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bold.fntdata"/><Relationship Id="rId22" Type="http://schemas.openxmlformats.org/officeDocument/2006/relationships/font" Target="fonts/ProximaNova-boldItalic.fntdata"/><Relationship Id="rId21" Type="http://schemas.openxmlformats.org/officeDocument/2006/relationships/font" Target="fonts/ProximaNova-italic.fntdata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bold.fntdata"/><Relationship Id="rId25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veat-regular.fntdata"/><Relationship Id="rId16" Type="http://schemas.openxmlformats.org/officeDocument/2006/relationships/slide" Target="slides/slide11.xml"/><Relationship Id="rId19" Type="http://schemas.openxmlformats.org/officeDocument/2006/relationships/font" Target="fonts/ProximaNova-regular.fntdata"/><Relationship Id="rId1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2d5a11f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2d5a11f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2d5a11f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2d5a11f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2d5a11fc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2d5a11fc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2d5a11fc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2d5a11fc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2d5a11fc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2d5a11fc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2d5a11fc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2d5a11fc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2d5a11fca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2d5a11fca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2d5a11fca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2d5a11fca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2d5a11fc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2d5a11fc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2d5a11fca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2d5a11fca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pinterest.com/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28275" y="35861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80266" t="0"/>
          <a:stretch/>
        </p:blipFill>
        <p:spPr>
          <a:xfrm>
            <a:off x="8117324" y="130226"/>
            <a:ext cx="68637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39809" l="0" r="0" t="0"/>
          <a:stretch/>
        </p:blipFill>
        <p:spPr>
          <a:xfrm>
            <a:off x="6453103" y="3210350"/>
            <a:ext cx="619997" cy="67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3850" y="3407675"/>
            <a:ext cx="2537775" cy="173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0897" y="3558200"/>
            <a:ext cx="2317701" cy="158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8599" y="3558200"/>
            <a:ext cx="2317700" cy="158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26298" y="3591362"/>
            <a:ext cx="2317700" cy="15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>
            <p:ph type="ctrTitle"/>
          </p:nvPr>
        </p:nvSpPr>
        <p:spPr>
          <a:xfrm rot="-339778">
            <a:off x="1378822" y="1969408"/>
            <a:ext cx="6500023" cy="1228195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5 шагов до сердца</a:t>
            </a:r>
            <a:endParaRPr sz="72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" name="Google Shape;62;p13"/>
          <p:cNvSpPr txBox="1"/>
          <p:nvPr>
            <p:ph type="ctrTitle"/>
          </p:nvPr>
        </p:nvSpPr>
        <p:spPr>
          <a:xfrm>
            <a:off x="311700" y="992344"/>
            <a:ext cx="8520600" cy="1071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rPr>
              <a:t>Соцсети добрых дел:</a:t>
            </a:r>
            <a:endParaRPr sz="72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175" y="1192025"/>
            <a:ext cx="3741649" cy="299200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2571750"/>
            <a:ext cx="4260300" cy="14193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rgbClr val="1C4587"/>
                </a:solidFill>
                <a:latin typeface="Proxima Nova"/>
                <a:ea typeface="Proxima Nova"/>
                <a:cs typeface="Proxima Nova"/>
                <a:sym typeface="Proxima Nova"/>
              </a:rPr>
              <a:t>Используйте соцсети как ресурс и инструмент: разберитесь, какую задачу они закрывают, и ведите их соответственно.</a:t>
            </a:r>
            <a:r>
              <a:rPr lang="ru" sz="2000">
                <a:solidFill>
                  <a:srgbClr val="1C4587"/>
                </a:solidFill>
              </a:rPr>
              <a:t> </a:t>
            </a:r>
            <a:endParaRPr sz="20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4260300" cy="747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Шаг 1. Определяем задачу</a:t>
            </a:r>
            <a:endParaRPr sz="35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04922" y="1252694"/>
            <a:ext cx="4066200" cy="5727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Для чего мы ведем соцсети?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2571750"/>
            <a:ext cx="4573800" cy="1997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Оцените ресурсы и только потом планируйте ведение</a:t>
            </a:r>
            <a:endParaRPr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38761D"/>
                </a:solidFill>
                <a:latin typeface="Proxima Nova"/>
                <a:ea typeface="Proxima Nova"/>
                <a:cs typeface="Proxima Nova"/>
                <a:sym typeface="Proxima Nova"/>
              </a:rPr>
              <a:t>Рассматривайте долгосрочную перспективу</a:t>
            </a:r>
            <a:endParaRPr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38761D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2925" y="1533425"/>
            <a:ext cx="3308300" cy="33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 rot="275">
            <a:off x="348634" y="1245077"/>
            <a:ext cx="7506000" cy="6108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Разбираемся, кто будет делать контент и постить</a:t>
            </a:r>
            <a:endParaRPr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4892400" cy="707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Шаг 2. Распределяем ресурсы</a:t>
            </a:r>
            <a:endParaRPr sz="35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39213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Шаг 3. О чем говорим</a:t>
            </a:r>
            <a:endParaRPr sz="35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375750" y="2349400"/>
            <a:ext cx="3921300" cy="13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Proxima Nova"/>
              <a:buChar char="●"/>
            </a:pPr>
            <a:r>
              <a:rPr lang="ru" sz="1800">
                <a:solidFill>
                  <a:srgbClr val="990000"/>
                </a:solidFill>
                <a:latin typeface="Proxima Nova"/>
                <a:ea typeface="Proxima Nova"/>
                <a:cs typeface="Proxima Nova"/>
                <a:sym typeface="Proxima Nova"/>
              </a:rPr>
              <a:t>Постарайтесь понять аудиторию</a:t>
            </a:r>
            <a:endParaRPr sz="1800">
              <a:solidFill>
                <a:srgbClr val="99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Proxima Nova"/>
              <a:buChar char="●"/>
            </a:pPr>
            <a:r>
              <a:rPr lang="ru" sz="1800">
                <a:solidFill>
                  <a:srgbClr val="99000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Привнесите нечто ценное в тему</a:t>
            </a:r>
            <a:endParaRPr sz="1800">
              <a:solidFill>
                <a:srgbClr val="99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Proxima Nova"/>
              <a:buChar char="●"/>
            </a:pPr>
            <a:r>
              <a:rPr lang="ru" sz="1800">
                <a:solidFill>
                  <a:srgbClr val="990000"/>
                </a:solidFill>
                <a:latin typeface="Proxima Nova"/>
                <a:ea typeface="Proxima Nova"/>
                <a:cs typeface="Proxima Nova"/>
                <a:sym typeface="Proxima Nova"/>
              </a:rPr>
              <a:t>Спросите у людей, что они хотят узнать</a:t>
            </a:r>
            <a:endParaRPr sz="1800">
              <a:solidFill>
                <a:srgbClr val="99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2381" l="0" r="0" t="0"/>
          <a:stretch/>
        </p:blipFill>
        <p:spPr>
          <a:xfrm>
            <a:off x="5849923" y="0"/>
            <a:ext cx="329407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>
            <p:ph idx="1" type="body"/>
          </p:nvPr>
        </p:nvSpPr>
        <p:spPr>
          <a:xfrm rot="-1014">
            <a:off x="310778" y="1285311"/>
            <a:ext cx="6099600" cy="646500"/>
          </a:xfrm>
          <a:prstGeom prst="rect">
            <a:avLst/>
          </a:prstGeom>
          <a:solidFill>
            <a:srgbClr val="6D9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В чем будет основная идея / уникальность?</a:t>
            </a:r>
            <a:endParaRPr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252350" y="491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Шаг 4. Контент-план</a:t>
            </a:r>
            <a:endParaRPr sz="35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768900" y="2275875"/>
            <a:ext cx="3556500" cy="2292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1C4587"/>
                </a:solidFill>
                <a:latin typeface="Proxima Nova"/>
                <a:ea typeface="Proxima Nova"/>
                <a:cs typeface="Proxima Nova"/>
                <a:sym typeface="Proxima Nova"/>
              </a:rPr>
              <a:t>Разбейте контент на рубрики</a:t>
            </a:r>
            <a:endParaRPr>
              <a:solidFill>
                <a:srgbClr val="1C458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1C4587"/>
                </a:solidFill>
                <a:latin typeface="Proxima Nova"/>
                <a:ea typeface="Proxima Nova"/>
                <a:cs typeface="Proxima Nova"/>
                <a:sym typeface="Proxima Nova"/>
              </a:rPr>
              <a:t>Определите  частоту постов</a:t>
            </a:r>
            <a:endParaRPr>
              <a:solidFill>
                <a:srgbClr val="1C458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1C4587"/>
                </a:solidFill>
                <a:latin typeface="Proxima Nova"/>
                <a:ea typeface="Proxima Nova"/>
                <a:cs typeface="Proxima Nova"/>
                <a:sym typeface="Proxima Nova"/>
              </a:rPr>
              <a:t>Попробуйте не повторяться</a:t>
            </a:r>
            <a:endParaRPr>
              <a:solidFill>
                <a:srgbClr val="1C458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Внесите ценное в вашу нишу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0" l="0" r="71265" t="0"/>
          <a:stretch/>
        </p:blipFill>
        <p:spPr>
          <a:xfrm rot="505880">
            <a:off x="7437948" y="219655"/>
            <a:ext cx="1275601" cy="4439193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0" l="25771" r="47014" t="0"/>
          <a:stretch/>
        </p:blipFill>
        <p:spPr>
          <a:xfrm rot="-347626">
            <a:off x="5164963" y="649977"/>
            <a:ext cx="1203238" cy="4421398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0" l="50024" r="24248" t="0"/>
          <a:stretch/>
        </p:blipFill>
        <p:spPr>
          <a:xfrm rot="-170471">
            <a:off x="6321970" y="43895"/>
            <a:ext cx="1272362" cy="4945812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" name="Google Shape;96;p17"/>
          <p:cNvSpPr txBox="1"/>
          <p:nvPr/>
        </p:nvSpPr>
        <p:spPr>
          <a:xfrm>
            <a:off x="252350" y="1290350"/>
            <a:ext cx="7336800" cy="5727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Он - разнообразный, Он - живой, Он - качественный</a:t>
            </a:r>
            <a:endParaRPr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Шаг 5. Живая история</a:t>
            </a:r>
            <a:endParaRPr sz="3500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 rotWithShape="1">
          <a:blip r:embed="rId3">
            <a:alphaModFix/>
          </a:blip>
          <a:srcRect b="15203" l="0" r="0" t="0"/>
          <a:stretch/>
        </p:blipFill>
        <p:spPr>
          <a:xfrm>
            <a:off x="3771900" y="1727098"/>
            <a:ext cx="537210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 rot="173">
            <a:off x="436311" y="1291005"/>
            <a:ext cx="5948100" cy="5727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Ситуация в соцсетях постоянно меняется</a:t>
            </a:r>
            <a:endParaRPr sz="18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2382100"/>
            <a:ext cx="3860700" cy="25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9900FF"/>
                </a:solidFill>
                <a:latin typeface="Proxima Nova"/>
                <a:ea typeface="Proxima Nova"/>
                <a:cs typeface="Proxima Nova"/>
                <a:sym typeface="Proxima Nova"/>
              </a:rPr>
              <a:t>Следите за тем, что происходит</a:t>
            </a:r>
            <a:endParaRPr>
              <a:solidFill>
                <a:srgbClr val="9900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9900FF"/>
                </a:solidFill>
                <a:latin typeface="Proxima Nova"/>
                <a:ea typeface="Proxima Nova"/>
                <a:cs typeface="Proxima Nova"/>
                <a:sym typeface="Proxima Nova"/>
              </a:rPr>
              <a:t>Ищите информацию про алгоритмы</a:t>
            </a:r>
            <a:endParaRPr>
              <a:solidFill>
                <a:srgbClr val="9900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9900FF"/>
                </a:solidFill>
                <a:latin typeface="Proxima Nova"/>
                <a:ea typeface="Proxima Nova"/>
                <a:cs typeface="Proxima Nova"/>
                <a:sym typeface="Proxima Nova"/>
              </a:rPr>
              <a:t>Узнавайте, что интересно </a:t>
            </a:r>
            <a:endParaRPr>
              <a:solidFill>
                <a:srgbClr val="9900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>
                <a:solidFill>
                  <a:srgbClr val="9900FF"/>
                </a:solidFill>
                <a:latin typeface="Proxima Nova"/>
                <a:ea typeface="Proxima Nova"/>
                <a:cs typeface="Proxima Nova"/>
                <a:sym typeface="Proxima Nova"/>
              </a:rPr>
              <a:t>Дружите с подобными сообществами</a:t>
            </a: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Бонус</a:t>
            </a:r>
            <a:endParaRPr b="1" sz="35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1647175"/>
            <a:ext cx="8520600" cy="29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just">
              <a:spcBef>
                <a:spcPts val="12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Анонсы ближайших событий 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Фото с мероприятий</a:t>
            </a:r>
            <a:r>
              <a:rPr lang="ru">
                <a:solidFill>
                  <a:srgbClr val="0B5394"/>
                </a:solidFill>
                <a:uFill>
                  <a:noFill/>
                </a:u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 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Полезную информация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Ссылки на другие ресурсы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Посты формата вопрос-ответ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 sz="18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Задавайте аудитории вопросы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roxima Nova"/>
              <a:buChar char="●"/>
            </a:pPr>
            <a:r>
              <a:rPr lang="ru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Развенчайте несколько мифов</a:t>
            </a:r>
            <a:endParaRPr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409650" y="1298200"/>
            <a:ext cx="3504900" cy="5727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Обязательно постите:</a:t>
            </a:r>
            <a:endParaRPr sz="18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4">
            <a:alphaModFix/>
          </a:blip>
          <a:srcRect b="7295" l="11157" r="10213" t="0"/>
          <a:stretch/>
        </p:blipFill>
        <p:spPr>
          <a:xfrm>
            <a:off x="6189250" y="739550"/>
            <a:ext cx="2954750" cy="375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rgbClr val="0EBAB3"/>
                </a:solidFill>
                <a:latin typeface="Comic Sans MS"/>
                <a:ea typeface="Comic Sans MS"/>
                <a:cs typeface="Comic Sans MS"/>
                <a:sym typeface="Comic Sans MS"/>
              </a:rPr>
              <a:t>И еще бонус</a:t>
            </a:r>
            <a:r>
              <a:rPr lang="ru"/>
              <a:t> 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851050"/>
            <a:ext cx="4497900" cy="27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rgbClr val="674EA7"/>
                </a:solidFill>
                <a:latin typeface="Proxima Nova"/>
                <a:ea typeface="Proxima Nova"/>
                <a:cs typeface="Proxima Nova"/>
                <a:sym typeface="Proxima Nova"/>
              </a:rPr>
              <a:t>Выработайте критерии оценки и индикаторы ключевых показателей</a:t>
            </a:r>
            <a:endParaRPr sz="2400">
              <a:solidFill>
                <a:srgbClr val="674EA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80750" y="1173275"/>
            <a:ext cx="3364600" cy="39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375750" y="1278350"/>
            <a:ext cx="5526300" cy="5727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Оценивайте себя, но не переборщите</a:t>
            </a:r>
            <a:endParaRPr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И еще</a:t>
            </a:r>
            <a:endParaRPr b="1" sz="3500">
              <a:solidFill>
                <a:srgbClr val="1155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805525"/>
            <a:ext cx="4042800" cy="27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41B4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rgbClr val="741B47"/>
                </a:solidFill>
                <a:latin typeface="Proxima Nova"/>
                <a:ea typeface="Proxima Nova"/>
                <a:cs typeface="Proxima Nova"/>
                <a:sym typeface="Proxima Nova"/>
              </a:rPr>
              <a:t>Дорабатывайте, пока не подберете идеальное сочетание</a:t>
            </a:r>
            <a:r>
              <a:rPr lang="ru"/>
              <a:t> </a:t>
            </a:r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b="0" l="0" r="13013" t="0"/>
          <a:stretch/>
        </p:blipFill>
        <p:spPr>
          <a:xfrm>
            <a:off x="4513725" y="0"/>
            <a:ext cx="46302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311700" y="1304825"/>
            <a:ext cx="4437300" cy="572700"/>
          </a:xfrm>
          <a:prstGeom prst="rect">
            <a:avLst/>
          </a:prstGeom>
          <a:solidFill>
            <a:srgbClr val="A64D7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Ошибайтесь, но не унывайте</a:t>
            </a:r>
            <a:endParaRPr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204200" y="-64000"/>
            <a:ext cx="3939800" cy="52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66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И всегда помните</a:t>
            </a:r>
            <a:endParaRPr sz="3500">
              <a:solidFill>
                <a:srgbClr val="66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311700" y="1304825"/>
            <a:ext cx="2040000" cy="572700"/>
          </a:xfrm>
          <a:prstGeom prst="rect">
            <a:avLst/>
          </a:prstGeom>
          <a:solidFill>
            <a:srgbClr val="DD7E6B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как важен</a:t>
            </a:r>
            <a:endParaRPr sz="2400">
              <a:solidFill>
                <a:srgbClr val="DD7E6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11700" y="1576925"/>
            <a:ext cx="4042800" cy="27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41B4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7200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визуальный контент</a:t>
            </a:r>
            <a:r>
              <a:rPr lang="ru" sz="60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6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3"/>
          <p:cNvPicPr preferRelativeResize="0"/>
          <p:nvPr/>
        </p:nvPicPr>
        <p:blipFill rotWithShape="1">
          <a:blip r:embed="rId3">
            <a:alphaModFix/>
          </a:blip>
          <a:srcRect b="0" l="0" r="19074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EE9E0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