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64" r:id="rId4"/>
    <p:sldId id="265" r:id="rId5"/>
    <p:sldId id="266" r:id="rId6"/>
    <p:sldId id="341" r:id="rId7"/>
    <p:sldId id="340" r:id="rId8"/>
    <p:sldId id="346" r:id="rId9"/>
    <p:sldId id="350" r:id="rId10"/>
    <p:sldId id="347" r:id="rId11"/>
    <p:sldId id="352" r:id="rId12"/>
    <p:sldId id="353" r:id="rId13"/>
    <p:sldId id="349" r:id="rId14"/>
    <p:sldId id="274" r:id="rId15"/>
    <p:sldId id="328" r:id="rId16"/>
    <p:sldId id="315" r:id="rId17"/>
    <p:sldId id="283" r:id="rId18"/>
    <p:sldId id="351" r:id="rId1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1" autoAdjust="0"/>
    <p:restoredTop sz="94660"/>
  </p:normalViewPr>
  <p:slideViewPr>
    <p:cSldViewPr>
      <p:cViewPr varScale="1">
        <p:scale>
          <a:sx n="42" d="100"/>
          <a:sy n="42" d="100"/>
        </p:scale>
        <p:origin x="126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F034A-B82F-4175-8A80-A2657520DC1F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5D80E-6560-47C0-AAC8-BA134E79B8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734673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DE84C-46F2-438F-AE0D-64448E3FB4A9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91B18-0F60-4A6C-B04A-CFC1E4B5A8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6158849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22600-79BD-4E91-B5DA-9911FB3E2F25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A36822-9FF0-4985-AA74-E2C205823E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4144741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9C0AE-82BB-49D2-942E-7A85EE309269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46DB3-F0AA-4354-9687-AB282C7550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4848484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AD131-7187-46E7-92BC-B775EF4E97C6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74783-6851-4565-9E26-4F115887F9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4871583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8E8B-0866-4CDE-81E6-B21959C6C0C4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4B68A-1F53-4945-873A-0029242925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8345416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B0424-808A-404B-A5B3-C0FD48AEEA76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C153E-4FE8-4B0C-96E3-63C6D807E2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2545876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A72A4-AABD-4847-B127-56C820DB40FB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74BDB-ACC9-4F81-98AD-06F474E8E1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569577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79C7-6AD1-4401-AADB-283B76B047A5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EC537-960E-437C-93A9-EA314AA6B5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765209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86B9A-896D-49AF-8540-EBD262BB555A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4CE16-2D19-4E61-9A02-F512E2E099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6027594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34DB6-1C6E-4E9C-9512-46FD1DCBEB3C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E1EED-0428-4127-A12A-013E3BCFE7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7370111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52BCB-FADC-42E8-BCA5-CC7BB5A3D407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56262-2B78-449B-9A0F-16A0B22C93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0749153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1D0A1A-6395-43AD-8D8A-21DC4E79DBD7}" type="datetimeFigureOut">
              <a:rPr lang="ru-RU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D57D12D-52DE-4998-AB34-CD48F69EC9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tivnarko.ru/vsyo-o-gruppah-podderzhki-zavisimyih/" TargetMode="External"/><Relationship Id="rId2" Type="http://schemas.openxmlformats.org/officeDocument/2006/relationships/hyperlink" Target="http://www.diaconia.ru/book/513ebb09eabc880452000000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bovbox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57742" y="1412776"/>
            <a:ext cx="8351837" cy="2520280"/>
          </a:xfrm>
          <a:prstGeom prst="rect">
            <a:avLst/>
          </a:prstGeom>
          <a:effectLst/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Организация работы консультационного пункта для химически зависимых и их близких на приходе</a:t>
            </a:r>
          </a:p>
          <a:p>
            <a:pPr fontAlgn="auto">
              <a:spcAft>
                <a:spcPts val="0"/>
              </a:spcAft>
              <a:defRPr/>
            </a:pPr>
            <a:endParaRPr lang="ru-RU" sz="3300" b="1" dirty="0">
              <a:ln w="15875"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37579" y="5076536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 smtClean="0"/>
              <a:t>Балабанова Ольга Владимировна</a:t>
            </a:r>
          </a:p>
          <a:p>
            <a:r>
              <a:rPr lang="ru-RU" sz="2200" b="1" dirty="0" smtClean="0"/>
              <a:t>Москва, 25 марта 2019</a:t>
            </a:r>
            <a:endParaRPr lang="ru-RU" sz="2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2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Основная проблематика в сфере приходского консультирования зависимых и их близких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altLang="ru-RU" dirty="0" smtClean="0">
              <a:latin typeface="Arial" charset="0"/>
            </a:endParaRPr>
          </a:p>
          <a:p>
            <a:pPr eaLnBrk="1" hangingPunct="1"/>
            <a:r>
              <a:rPr lang="ru-RU" altLang="ru-RU" dirty="0" smtClean="0">
                <a:latin typeface="Arial" charset="0"/>
              </a:rPr>
              <a:t>Нехватка квалифицированных специалистов по работе с </a:t>
            </a:r>
            <a:r>
              <a:rPr lang="ru-RU" altLang="ru-RU" dirty="0" err="1" smtClean="0">
                <a:latin typeface="Arial" charset="0"/>
              </a:rPr>
              <a:t>алко</a:t>
            </a:r>
            <a:r>
              <a:rPr lang="ru-RU" altLang="ru-RU" dirty="0" smtClean="0">
                <a:latin typeface="Arial" charset="0"/>
              </a:rPr>
              <a:t>- и </a:t>
            </a:r>
            <a:r>
              <a:rPr lang="ru-RU" altLang="ru-RU" dirty="0" err="1" smtClean="0">
                <a:latin typeface="Arial" charset="0"/>
              </a:rPr>
              <a:t>нарко</a:t>
            </a:r>
            <a:r>
              <a:rPr lang="ru-RU" altLang="ru-RU" dirty="0" smtClean="0">
                <a:latin typeface="Arial" charset="0"/>
              </a:rPr>
              <a:t>- зависимыми и </a:t>
            </a:r>
            <a:r>
              <a:rPr lang="ru-RU" altLang="ru-RU" dirty="0" err="1" smtClean="0">
                <a:latin typeface="Arial" charset="0"/>
              </a:rPr>
              <a:t>созависимыми</a:t>
            </a:r>
            <a:endParaRPr lang="ru-RU" altLang="ru-RU" dirty="0" smtClean="0">
              <a:latin typeface="Arial" charset="0"/>
            </a:endParaRPr>
          </a:p>
          <a:p>
            <a:pPr eaLnBrk="1" hangingPunct="1"/>
            <a:r>
              <a:rPr lang="ru-RU" altLang="ru-RU" dirty="0" smtClean="0">
                <a:latin typeface="Arial" charset="0"/>
              </a:rPr>
              <a:t>Отсутствие необходимых специальных знаний у священнослужителей</a:t>
            </a:r>
          </a:p>
          <a:p>
            <a:pPr eaLnBrk="1" hangingPunct="1"/>
            <a:r>
              <a:rPr lang="ru-RU" altLang="ru-RU" dirty="0" smtClean="0">
                <a:latin typeface="Arial" charset="0"/>
              </a:rPr>
              <a:t>Организационные проблемы, в </a:t>
            </a:r>
            <a:r>
              <a:rPr lang="ru-RU" altLang="ru-RU" dirty="0" err="1" smtClean="0">
                <a:latin typeface="Arial" charset="0"/>
              </a:rPr>
              <a:t>т.ч</a:t>
            </a:r>
            <a:r>
              <a:rPr lang="ru-RU" altLang="ru-RU" dirty="0" smtClean="0">
                <a:latin typeface="Arial" charset="0"/>
              </a:rPr>
              <a:t>. </a:t>
            </a:r>
            <a:r>
              <a:rPr lang="ru-RU" altLang="ru-RU" dirty="0">
                <a:latin typeface="Arial" charset="0"/>
              </a:rPr>
              <a:t>о</a:t>
            </a:r>
            <a:r>
              <a:rPr lang="ru-RU" altLang="ru-RU" dirty="0" smtClean="0">
                <a:latin typeface="Arial" charset="0"/>
              </a:rPr>
              <a:t>тсутствие финансирования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21807" y="476672"/>
            <a:ext cx="8351838" cy="5832647"/>
          </a:xfrm>
          <a:prstGeom prst="rect">
            <a:avLst/>
          </a:prstGeom>
          <a:effectLst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КОНСУЛЬТАЦИОННЫЕ ПУНКТЫ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0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приходе по работе с зависимыми и их близкими – как решение проблемы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0" y="164081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10253F"/>
                </a:solidFill>
                <a:latin typeface="Arial" charset="0"/>
              </a:rPr>
              <a:t>Опыт организации консультационных пунктов 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rgbClr val="10253F"/>
                </a:solidFill>
                <a:latin typeface="Arial" charset="0"/>
              </a:rPr>
              <a:t>г. Москва, Московская обл.</a:t>
            </a:r>
            <a:endParaRPr lang="ru-RU" altLang="ru-RU" sz="2800" b="1" dirty="0">
              <a:solidFill>
                <a:srgbClr val="10253F"/>
              </a:solidFill>
              <a:latin typeface="Arial" charset="0"/>
            </a:endParaRPr>
          </a:p>
        </p:txBody>
      </p:sp>
      <p:pic>
        <p:nvPicPr>
          <p:cNvPr id="6147" name="Picture 5" descr="G:\ОСОЗНАНИЕ\notebook\DISK C\Рабочий стол\Новая папка\Пасха 2010 Мстёра,Налескино,Н.Н\DSC06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29" y="1484784"/>
            <a:ext cx="23034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8"/>
          <p:cNvSpPr txBox="1">
            <a:spLocks noChangeArrowheads="1"/>
          </p:cNvSpPr>
          <p:nvPr/>
        </p:nvSpPr>
        <p:spPr bwMode="auto">
          <a:xfrm>
            <a:off x="4284662" y="1484784"/>
            <a:ext cx="3929062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900" dirty="0">
                <a:latin typeface="Arial" charset="0"/>
              </a:rPr>
              <a:t>Храм Св. Николая на Рогожском </a:t>
            </a:r>
            <a:r>
              <a:rPr lang="ru-RU" altLang="ru-RU" sz="1900" dirty="0" smtClean="0">
                <a:latin typeface="Arial" charset="0"/>
              </a:rPr>
              <a:t>поселке, Москва</a:t>
            </a:r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r>
              <a:rPr lang="ru-RU" altLang="ru-RU" sz="1900" dirty="0">
                <a:latin typeface="Arial" charset="0"/>
              </a:rPr>
              <a:t>Храм Казанской Иконы Божьей Матери </a:t>
            </a:r>
            <a:r>
              <a:rPr lang="ru-RU" altLang="ru-RU" sz="1900" dirty="0" err="1" smtClean="0">
                <a:latin typeface="Arial" charset="0"/>
              </a:rPr>
              <a:t>г.Реутов</a:t>
            </a:r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4284662" y="3205839"/>
            <a:ext cx="4071937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900" dirty="0">
                <a:latin typeface="Arial" charset="0"/>
              </a:rPr>
              <a:t>Храм Св. Ап. Андрея Первозванного в </a:t>
            </a:r>
            <a:r>
              <a:rPr lang="ru-RU" altLang="ru-RU" sz="1900" dirty="0" err="1">
                <a:latin typeface="Arial" charset="0"/>
              </a:rPr>
              <a:t>Метрогородке</a:t>
            </a:r>
            <a:r>
              <a:rPr lang="ru-RU" altLang="ru-RU" sz="1900" dirty="0">
                <a:latin typeface="Arial" charset="0"/>
              </a:rPr>
              <a:t>   </a:t>
            </a: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r>
              <a:rPr lang="ru-RU" altLang="ru-RU" sz="1900" dirty="0">
                <a:latin typeface="Arial" charset="0"/>
              </a:rPr>
              <a:t>Храм </a:t>
            </a:r>
            <a:r>
              <a:rPr lang="ru-RU" altLang="ru-RU" sz="1900" dirty="0" err="1">
                <a:latin typeface="Arial" charset="0"/>
              </a:rPr>
              <a:t>Новомучеников</a:t>
            </a:r>
            <a:r>
              <a:rPr lang="ru-RU" altLang="ru-RU" sz="1900" dirty="0">
                <a:latin typeface="Arial" charset="0"/>
              </a:rPr>
              <a:t> и исповедников Российских в </a:t>
            </a:r>
            <a:r>
              <a:rPr lang="ru-RU" altLang="ru-RU" sz="1900" dirty="0" smtClean="0">
                <a:latin typeface="Arial" charset="0"/>
              </a:rPr>
              <a:t>Новокосино</a:t>
            </a: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r>
              <a:rPr lang="ru-RU" altLang="ru-RU" sz="1900" dirty="0" smtClean="0">
                <a:latin typeface="Arial" charset="0"/>
              </a:rPr>
              <a:t>Храм </a:t>
            </a:r>
            <a:r>
              <a:rPr lang="ru-RU" altLang="ru-RU" sz="1900" dirty="0" err="1" smtClean="0">
                <a:latin typeface="Arial" charset="0"/>
              </a:rPr>
              <a:t>прп</a:t>
            </a:r>
            <a:r>
              <a:rPr lang="ru-RU" altLang="ru-RU" sz="1900" dirty="0" smtClean="0">
                <a:latin typeface="Arial" charset="0"/>
              </a:rPr>
              <a:t>. Сергия Радонежского в  Солнцево, Москва</a:t>
            </a:r>
          </a:p>
          <a:p>
            <a:pPr eaLnBrk="1" hangingPunct="1"/>
            <a:endParaRPr lang="ru-RU" altLang="ru-RU" sz="1900" dirty="0">
              <a:latin typeface="Arial" charset="0"/>
            </a:endParaRPr>
          </a:p>
          <a:p>
            <a:pPr eaLnBrk="1" hangingPunct="1"/>
            <a:endParaRPr lang="ru-RU" altLang="ru-RU" sz="1900" dirty="0">
              <a:latin typeface="Arial" charset="0"/>
            </a:endParaRPr>
          </a:p>
        </p:txBody>
      </p:sp>
      <p:pic>
        <p:nvPicPr>
          <p:cNvPr id="6150" name="Picture 4" descr="C:\Users\MFDOL\Desktop\Спасение\END\12191518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" r="14369"/>
          <a:stretch>
            <a:fillRect/>
          </a:stretch>
        </p:blipFill>
        <p:spPr bwMode="auto">
          <a:xfrm>
            <a:off x="625329" y="3511314"/>
            <a:ext cx="2447503" cy="311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4139952" y="1804114"/>
            <a:ext cx="433955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200" b="1" dirty="0" smtClean="0">
                <a:latin typeface="Arial" charset="0"/>
              </a:rPr>
              <a:t>Молебен</a:t>
            </a:r>
            <a:r>
              <a:rPr lang="ru-RU" altLang="ru-RU" sz="2200" dirty="0" smtClean="0">
                <a:latin typeface="Arial" charset="0"/>
              </a:rPr>
              <a:t> </a:t>
            </a:r>
            <a:r>
              <a:rPr lang="ru-RU" altLang="ru-RU" sz="2200" dirty="0">
                <a:latin typeface="Arial" charset="0"/>
              </a:rPr>
              <a:t>перед иконой Божией Матери «</a:t>
            </a:r>
            <a:r>
              <a:rPr lang="ru-RU" altLang="ru-RU" sz="2200" dirty="0" err="1">
                <a:latin typeface="Arial" charset="0"/>
              </a:rPr>
              <a:t>Неупиваемая</a:t>
            </a:r>
            <a:r>
              <a:rPr lang="ru-RU" altLang="ru-RU" sz="2200" dirty="0">
                <a:latin typeface="Arial" charset="0"/>
              </a:rPr>
              <a:t> чаша».</a:t>
            </a:r>
          </a:p>
        </p:txBody>
      </p:sp>
      <p:sp>
        <p:nvSpPr>
          <p:cNvPr id="7172" name="TextBox 10"/>
          <p:cNvSpPr txBox="1">
            <a:spLocks noChangeArrowheads="1"/>
          </p:cNvSpPr>
          <p:nvPr/>
        </p:nvSpPr>
        <p:spPr bwMode="auto">
          <a:xfrm>
            <a:off x="4224169" y="2703016"/>
            <a:ext cx="414337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200" b="1" dirty="0">
                <a:latin typeface="Arial" charset="0"/>
              </a:rPr>
              <a:t>Первичная консультация </a:t>
            </a:r>
            <a:r>
              <a:rPr lang="ru-RU" altLang="ru-RU" sz="2200" dirty="0">
                <a:latin typeface="Arial" charset="0"/>
              </a:rPr>
              <a:t>для зависимых и их </a:t>
            </a:r>
            <a:r>
              <a:rPr lang="ru-RU" altLang="ru-RU" sz="2200" dirty="0" smtClean="0">
                <a:latin typeface="Arial" charset="0"/>
              </a:rPr>
              <a:t>близких</a:t>
            </a:r>
            <a:endParaRPr lang="ru-RU" altLang="ru-RU" sz="2200" dirty="0">
              <a:latin typeface="Arial" charset="0"/>
            </a:endParaRPr>
          </a:p>
          <a:p>
            <a:pPr eaLnBrk="1" hangingPunct="1"/>
            <a:endParaRPr lang="ru-RU" altLang="ru-RU" sz="2200" dirty="0">
              <a:latin typeface="Arial" charset="0"/>
            </a:endParaRPr>
          </a:p>
          <a:p>
            <a:pPr eaLnBrk="1" hangingPunct="1"/>
            <a:r>
              <a:rPr lang="ru-RU" altLang="ru-RU" sz="2200" b="1" dirty="0" smtClean="0">
                <a:latin typeface="Arial" charset="0"/>
              </a:rPr>
              <a:t> Группы поддержки для </a:t>
            </a:r>
            <a:r>
              <a:rPr lang="ru-RU" altLang="ru-RU" sz="2200" dirty="0" smtClean="0">
                <a:latin typeface="Arial" charset="0"/>
              </a:rPr>
              <a:t>зависимых и их близких</a:t>
            </a:r>
          </a:p>
          <a:p>
            <a:pPr eaLnBrk="1" hangingPunct="1"/>
            <a:endParaRPr lang="ru-RU" altLang="ru-RU" sz="2200" dirty="0">
              <a:latin typeface="Arial" charset="0"/>
            </a:endParaRPr>
          </a:p>
          <a:p>
            <a:pPr eaLnBrk="1" hangingPunct="1"/>
            <a:r>
              <a:rPr lang="ru-RU" altLang="ru-RU" sz="2200" b="1" dirty="0" smtClean="0">
                <a:latin typeface="Arial" charset="0"/>
              </a:rPr>
              <a:t>Индивидуальные консультации </a:t>
            </a:r>
            <a:r>
              <a:rPr lang="ru-RU" altLang="ru-RU" sz="2200" dirty="0" smtClean="0">
                <a:latin typeface="Arial" charset="0"/>
              </a:rPr>
              <a:t>психолога или врача-нарколога</a:t>
            </a:r>
          </a:p>
          <a:p>
            <a:pPr eaLnBrk="1" hangingPunct="1"/>
            <a:endParaRPr lang="ru-RU" altLang="ru-RU" sz="2200" dirty="0">
              <a:latin typeface="Arial" charset="0"/>
            </a:endParaRPr>
          </a:p>
          <a:p>
            <a:pPr eaLnBrk="1" hangingPunct="1"/>
            <a:r>
              <a:rPr lang="ru-RU" altLang="ru-RU" sz="2200" dirty="0" err="1" smtClean="0">
                <a:latin typeface="Arial" charset="0"/>
              </a:rPr>
              <a:t>Постреабилитационная</a:t>
            </a:r>
            <a:r>
              <a:rPr lang="ru-RU" altLang="ru-RU" sz="2200" dirty="0" smtClean="0">
                <a:latin typeface="Arial" charset="0"/>
              </a:rPr>
              <a:t> поддержка</a:t>
            </a:r>
            <a:endParaRPr lang="ru-RU" altLang="ru-RU" sz="2200" dirty="0">
              <a:latin typeface="Arial" charset="0"/>
            </a:endParaRPr>
          </a:p>
        </p:txBody>
      </p:sp>
      <p:pic>
        <p:nvPicPr>
          <p:cNvPr id="7174" name="Picture 6" descr="G:\ОСОЗНАНИЕ\notebook\DISK C\Рабочий стол\101MSDCF\DSC076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9"/>
          <a:stretch>
            <a:fillRect/>
          </a:stretch>
        </p:blipFill>
        <p:spPr bwMode="auto">
          <a:xfrm>
            <a:off x="233244" y="1766320"/>
            <a:ext cx="2898596" cy="2034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Box 4"/>
          <p:cNvSpPr txBox="1">
            <a:spLocks noChangeArrowheads="1"/>
          </p:cNvSpPr>
          <p:nvPr/>
        </p:nvSpPr>
        <p:spPr bwMode="auto">
          <a:xfrm>
            <a:off x="-85725" y="146177"/>
            <a:ext cx="9144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10253F"/>
                </a:solidFill>
                <a:latin typeface="Arial" charset="0"/>
              </a:rPr>
              <a:t>Организационные основы деятельности консультационного пункта для химически зависимых и их близких</a:t>
            </a:r>
            <a:endParaRPr lang="ru-RU" altLang="ru-RU" sz="2800" b="1" dirty="0">
              <a:solidFill>
                <a:srgbClr val="10253F"/>
              </a:solidFill>
              <a:latin typeface="Arial" charset="0"/>
            </a:endParaRPr>
          </a:p>
        </p:txBody>
      </p:sp>
      <p:pic>
        <p:nvPicPr>
          <p:cNvPr id="717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89759"/>
            <a:ext cx="2952328" cy="222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Кадровое обеспечение консультационного пункта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4834880" cy="4525963"/>
          </a:xfrm>
        </p:spPr>
        <p:txBody>
          <a:bodyPr/>
          <a:lstStyle/>
          <a:p>
            <a:r>
              <a:rPr lang="ru-RU" sz="3000" dirty="0" smtClean="0"/>
              <a:t>Основное лицо—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священнослужитель.</a:t>
            </a:r>
          </a:p>
          <a:p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Важно– </a:t>
            </a:r>
            <a:r>
              <a:rPr lang="ru-RU" sz="3000" dirty="0" smtClean="0"/>
              <a:t>заинтересованность данной сферой служения, наличие минимальных специальных знаний по проблеме зависимости</a:t>
            </a:r>
            <a:endParaRPr lang="ru-RU" sz="3000" dirty="0"/>
          </a:p>
        </p:txBody>
      </p:sp>
      <p:pic>
        <p:nvPicPr>
          <p:cNvPr id="5" name="Picture 4" descr="G:\ОСОЗНАНИЕ\PHOTO\2010-07-30-Свадьба Ажгалиева\DSC082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32" y="1916832"/>
            <a:ext cx="4084724" cy="306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57838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0" y="16408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10253F"/>
                </a:solidFill>
                <a:latin typeface="Arial" charset="0"/>
              </a:rPr>
              <a:t>Кадровое обеспечение консультационного пункта</a:t>
            </a:r>
            <a:endParaRPr lang="ru-RU" altLang="ru-RU" sz="3600" b="1" dirty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323850" y="1984220"/>
            <a:ext cx="410845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Психолог</a:t>
            </a:r>
            <a:r>
              <a:rPr lang="ru-RU" altLang="ru-RU" sz="2800" dirty="0" smtClean="0">
                <a:latin typeface="Arial" charset="0"/>
              </a:rPr>
              <a:t> -  ведет группы поддержки для </a:t>
            </a:r>
            <a:r>
              <a:rPr lang="ru-RU" altLang="ru-RU" sz="2800" dirty="0" err="1" smtClean="0">
                <a:latin typeface="Arial" charset="0"/>
              </a:rPr>
              <a:t>созависимых</a:t>
            </a:r>
            <a:r>
              <a:rPr lang="ru-RU" altLang="ru-RU" sz="2800" dirty="0" smtClean="0">
                <a:latin typeface="Arial" charset="0"/>
              </a:rPr>
              <a:t>, проводит индивидуальные консультации, в </a:t>
            </a:r>
            <a:r>
              <a:rPr lang="ru-RU" altLang="ru-RU" sz="2800" dirty="0" err="1" smtClean="0">
                <a:latin typeface="Arial" charset="0"/>
              </a:rPr>
              <a:t>т.ч</a:t>
            </a:r>
            <a:r>
              <a:rPr lang="ru-RU" altLang="ru-RU" sz="2800" dirty="0">
                <a:latin typeface="Arial" charset="0"/>
              </a:rPr>
              <a:t> </a:t>
            </a:r>
            <a:r>
              <a:rPr lang="ru-RU" altLang="ru-RU" sz="2800" dirty="0" smtClean="0">
                <a:latin typeface="Arial" charset="0"/>
              </a:rPr>
              <a:t>первичные, тематические лекции</a:t>
            </a:r>
            <a:endParaRPr lang="ru-RU" altLang="ru-RU" sz="2800" dirty="0">
              <a:latin typeface="Arial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844" y="1984219"/>
            <a:ext cx="3761619" cy="282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0" y="14287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10253F"/>
                </a:solidFill>
                <a:latin typeface="Arial" charset="0"/>
              </a:rPr>
              <a:t>Кадровое обеспечение консультационного пункта</a:t>
            </a:r>
            <a:endParaRPr lang="ru-RU" altLang="ru-RU" sz="3600" b="1" dirty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323850" y="1644620"/>
            <a:ext cx="446417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Врач-нарколог</a:t>
            </a:r>
            <a:r>
              <a:rPr lang="ru-RU" altLang="ru-RU" sz="2800" dirty="0" smtClean="0">
                <a:latin typeface="Arial" charset="0"/>
              </a:rPr>
              <a:t> -  ведет информационные и терапевтические группы для </a:t>
            </a:r>
            <a:r>
              <a:rPr lang="ru-RU" altLang="ru-RU" sz="2800" dirty="0" err="1" smtClean="0">
                <a:latin typeface="Arial" charset="0"/>
              </a:rPr>
              <a:t>созависимых</a:t>
            </a:r>
            <a:r>
              <a:rPr lang="ru-RU" altLang="ru-RU" sz="2800" dirty="0" smtClean="0">
                <a:latin typeface="Arial" charset="0"/>
              </a:rPr>
              <a:t> и зависимых, проводит индивидуальные консультации, осуществляет связь с медицинскими учреждениями</a:t>
            </a:r>
            <a:endParaRPr lang="ru-RU" altLang="ru-RU" sz="2800" dirty="0"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88024" y="2204864"/>
            <a:ext cx="4105393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9671197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0" y="14287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10253F"/>
                </a:solidFill>
                <a:latin typeface="Arial" charset="0"/>
              </a:rPr>
              <a:t>Кадровое обеспечение консультационного пункта</a:t>
            </a:r>
            <a:endParaRPr lang="ru-RU" altLang="ru-RU" sz="3600" b="1" dirty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323850" y="1644620"/>
            <a:ext cx="4464174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«Равный» консультант</a:t>
            </a:r>
            <a:r>
              <a:rPr lang="ru-RU" altLang="ru-RU" sz="2800" dirty="0">
                <a:latin typeface="Arial" charset="0"/>
              </a:rPr>
              <a:t>-</a:t>
            </a:r>
            <a:r>
              <a:rPr lang="ru-RU" altLang="ru-RU" sz="2800" dirty="0" smtClean="0">
                <a:latin typeface="Arial" charset="0"/>
              </a:rPr>
              <a:t> </a:t>
            </a:r>
            <a:r>
              <a:rPr lang="ru-RU" altLang="ru-RU" sz="2400" dirty="0" smtClean="0">
                <a:latin typeface="Arial" charset="0"/>
              </a:rPr>
              <a:t>проводит группы поддержки для зависимых и </a:t>
            </a:r>
            <a:r>
              <a:rPr lang="ru-RU" altLang="ru-RU" sz="2400" dirty="0" err="1" smtClean="0">
                <a:latin typeface="Arial" charset="0"/>
              </a:rPr>
              <a:t>созависимых</a:t>
            </a:r>
            <a:r>
              <a:rPr lang="ru-RU" altLang="ru-RU" sz="2400" dirty="0" smtClean="0">
                <a:latin typeface="Arial" charset="0"/>
              </a:rPr>
              <a:t>, индивидуальные консультации, осуществляет связь с реабилитационными центрами, оказывает </a:t>
            </a:r>
            <a:r>
              <a:rPr lang="ru-RU" altLang="ru-RU" sz="2400" dirty="0" err="1" smtClean="0">
                <a:latin typeface="Arial" charset="0"/>
              </a:rPr>
              <a:t>постреабилитационную</a:t>
            </a:r>
            <a:r>
              <a:rPr lang="ru-RU" altLang="ru-RU" sz="2400" dirty="0" smtClean="0">
                <a:latin typeface="Arial" charset="0"/>
              </a:rPr>
              <a:t> поддержку</a:t>
            </a:r>
            <a:endParaRPr lang="ru-RU" altLang="ru-RU" sz="2400" dirty="0">
              <a:latin typeface="Arial" charset="0"/>
            </a:endParaRPr>
          </a:p>
        </p:txBody>
      </p:sp>
      <p:pic>
        <p:nvPicPr>
          <p:cNvPr id="7" name="Picture 3" descr="G:\ОСОЗНАНИЕ\ОСОЗНАНИЕ Владимир\PHOTO\ARHIV\Консультационный пункт Н.Новгород\Фото14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429" y="2156732"/>
            <a:ext cx="422774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97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0" y="142875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10253F"/>
                </a:solidFill>
                <a:latin typeface="Arial" charset="0"/>
              </a:rPr>
              <a:t>Кадровое обеспечение консультационного пункта</a:t>
            </a:r>
            <a:endParaRPr lang="ru-RU" altLang="ru-RU" sz="3600" b="1" dirty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323850" y="1644620"/>
            <a:ext cx="4464174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Социальный работник прихода – </a:t>
            </a:r>
            <a:r>
              <a:rPr lang="ru-RU" altLang="ru-RU" sz="2600" dirty="0" smtClean="0">
                <a:latin typeface="Arial" charset="0"/>
              </a:rPr>
              <a:t>организационная поддержка работы пункта, рассылка объявлений, сбор контактов участников групп, обеспечение работы группы, первичное консультирование, обеспечение литературой</a:t>
            </a:r>
            <a:endParaRPr lang="ru-RU" altLang="ru-RU" sz="2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85765" y="2060848"/>
            <a:ext cx="3906854" cy="2929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70805990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52400" y="295275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10253F"/>
                </a:solidFill>
                <a:latin typeface="Arial" charset="0"/>
              </a:rPr>
              <a:t>Алгоритм работы консультационного пункта</a:t>
            </a:r>
          </a:p>
          <a:p>
            <a:pPr algn="ctr" eaLnBrk="1" hangingPunct="1"/>
            <a:endParaRPr lang="ru-RU" altLang="ru-RU" b="1" dirty="0" smtClean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47590" y="1649399"/>
            <a:ext cx="8012842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За 2-3 недели в храме размещается объявление об открытии консультационного пункта, контактное лицо, сбор информации об участниках</a:t>
            </a:r>
          </a:p>
          <a:p>
            <a:pPr eaLnBrk="1" hangingPunct="1">
              <a:buFontTx/>
              <a:buChar char="•"/>
            </a:pPr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Еженедельно служатся молебны перед иконой «</a:t>
            </a:r>
            <a:r>
              <a:rPr lang="ru-RU" altLang="ru-RU" sz="1900" dirty="0" err="1" smtClean="0">
                <a:latin typeface="Arial" charset="0"/>
              </a:rPr>
              <a:t>Неупиваемая</a:t>
            </a:r>
            <a:r>
              <a:rPr lang="ru-RU" altLang="ru-RU" sz="1900" dirty="0" smtClean="0">
                <a:latin typeface="Arial" charset="0"/>
              </a:rPr>
              <a:t> Чаша»</a:t>
            </a:r>
          </a:p>
          <a:p>
            <a:pPr eaLnBrk="1" hangingPunct="1"/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После молебна в доме причта проводится собрание группы поддержи, еженедельно, с ведущим или по другому алгоритму групп самопомощи</a:t>
            </a:r>
          </a:p>
          <a:p>
            <a:pPr eaLnBrk="1" hangingPunct="1">
              <a:buFontTx/>
              <a:buChar char="•"/>
            </a:pPr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Также после молебна проводятся индивидуальные первичные консультации</a:t>
            </a:r>
          </a:p>
          <a:p>
            <a:pPr eaLnBrk="1" hangingPunct="1">
              <a:buFontTx/>
              <a:buChar char="•"/>
            </a:pPr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Ежемесячно проводятся тематические лекции специалистов психологов и врачей</a:t>
            </a:r>
            <a:endParaRPr lang="ru-RU" altLang="ru-RU" sz="1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893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52400" y="295275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10253F"/>
                </a:solidFill>
                <a:latin typeface="Arial" charset="0"/>
              </a:rPr>
              <a:t>Темы для обсуждения и проработки </a:t>
            </a:r>
          </a:p>
          <a:p>
            <a:pPr algn="ctr" eaLnBrk="1" hangingPunct="1"/>
            <a:r>
              <a:rPr lang="ru-RU" altLang="ru-RU" b="1" dirty="0">
                <a:solidFill>
                  <a:srgbClr val="10253F"/>
                </a:solidFill>
                <a:latin typeface="Arial" charset="0"/>
              </a:rPr>
              <a:t>н</a:t>
            </a:r>
            <a:r>
              <a:rPr lang="ru-RU" altLang="ru-RU" b="1" dirty="0" smtClean="0">
                <a:solidFill>
                  <a:srgbClr val="10253F"/>
                </a:solidFill>
                <a:latin typeface="Arial" charset="0"/>
              </a:rPr>
              <a:t>а группах поддержки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6250" y="1797020"/>
            <a:ext cx="8416230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1. </a:t>
            </a:r>
            <a:r>
              <a:rPr lang="ru-RU" altLang="ru-RU" sz="2600" dirty="0" err="1" smtClean="0">
                <a:latin typeface="Arial" charset="0"/>
              </a:rPr>
              <a:t>Био</a:t>
            </a:r>
            <a:r>
              <a:rPr lang="ru-RU" altLang="ru-RU" sz="2600" dirty="0" smtClean="0">
                <a:latin typeface="Arial" charset="0"/>
              </a:rPr>
              <a:t>-</a:t>
            </a:r>
            <a:r>
              <a:rPr lang="ru-RU" altLang="ru-RU" sz="2600" dirty="0" err="1" smtClean="0">
                <a:latin typeface="Arial" charset="0"/>
              </a:rPr>
              <a:t>психо</a:t>
            </a:r>
            <a:r>
              <a:rPr lang="ru-RU" altLang="ru-RU" sz="2600" dirty="0" smtClean="0">
                <a:latin typeface="Arial" charset="0"/>
              </a:rPr>
              <a:t>-</a:t>
            </a:r>
            <a:r>
              <a:rPr lang="ru-RU" altLang="ru-RU" sz="2600" dirty="0" err="1" smtClean="0">
                <a:latin typeface="Arial" charset="0"/>
              </a:rPr>
              <a:t>социо</a:t>
            </a:r>
            <a:r>
              <a:rPr lang="ru-RU" altLang="ru-RU" sz="2600" dirty="0" smtClean="0">
                <a:latin typeface="Arial" charset="0"/>
              </a:rPr>
              <a:t>-духовная модель реабилитации химически зависимых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2. Как я себя чувствую? Тема чувств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3. Границы. Что это значит в отношениях?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3. </a:t>
            </a:r>
            <a:r>
              <a:rPr lang="ru-RU" altLang="ru-RU" sz="2600" dirty="0" err="1" smtClean="0">
                <a:latin typeface="Arial" charset="0"/>
              </a:rPr>
              <a:t>Дисфункциональная</a:t>
            </a:r>
            <a:r>
              <a:rPr lang="ru-RU" altLang="ru-RU" sz="2600" dirty="0" smtClean="0">
                <a:latin typeface="Arial" charset="0"/>
              </a:rPr>
              <a:t> семья-что это такое? Треугольник </a:t>
            </a:r>
            <a:r>
              <a:rPr lang="ru-RU" altLang="ru-RU" sz="2600" dirty="0" err="1" smtClean="0">
                <a:latin typeface="Arial" charset="0"/>
              </a:rPr>
              <a:t>Карпмана</a:t>
            </a:r>
            <a:endParaRPr lang="ru-RU" altLang="ru-RU" sz="26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4. Моя родительская семья. Роли выживания в семье.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5. Отрицание. Реактивное поведение. Контроль.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6. Кто я ? Тема самоуважения, </a:t>
            </a:r>
            <a:r>
              <a:rPr lang="ru-RU" altLang="ru-RU" sz="2600" dirty="0" err="1" smtClean="0">
                <a:latin typeface="Arial" charset="0"/>
              </a:rPr>
              <a:t>самоценности</a:t>
            </a:r>
            <a:endParaRPr lang="ru-RU" altLang="ru-RU" sz="26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7. Любовь и зависимость.</a:t>
            </a:r>
          </a:p>
          <a:p>
            <a:pPr eaLnBrk="1" hangingPunct="1">
              <a:buFontTx/>
              <a:buChar char="•"/>
            </a:pPr>
            <a:r>
              <a:rPr lang="ru-RU" altLang="ru-RU" sz="2600" dirty="0" smtClean="0">
                <a:latin typeface="Arial" charset="0"/>
              </a:rPr>
              <a:t>(см. </a:t>
            </a:r>
            <a:r>
              <a:rPr lang="ru-RU" altLang="ru-RU" sz="2600" dirty="0" err="1" smtClean="0">
                <a:latin typeface="Arial" charset="0"/>
              </a:rPr>
              <a:t>Москваленко</a:t>
            </a:r>
            <a:r>
              <a:rPr lang="ru-RU" altLang="ru-RU" sz="2600" dirty="0" smtClean="0">
                <a:latin typeface="Arial" charset="0"/>
              </a:rPr>
              <a:t> В.Д. Возвращение к жизни)</a:t>
            </a:r>
          </a:p>
          <a:p>
            <a:pPr eaLnBrk="1" hangingPunct="1">
              <a:buFontTx/>
              <a:buChar char="•"/>
            </a:pPr>
            <a:endParaRPr lang="ru-RU" altLang="ru-RU" sz="2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6013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52400" y="295275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10253F"/>
                </a:solidFill>
                <a:latin typeface="Arial" charset="0"/>
              </a:rPr>
              <a:t>Алгоритм работы консультационного пункта</a:t>
            </a:r>
          </a:p>
          <a:p>
            <a:pPr algn="ctr" eaLnBrk="1" hangingPunct="1"/>
            <a:endParaRPr lang="ru-RU" altLang="ru-RU" b="1" dirty="0" smtClean="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47590" y="1649399"/>
            <a:ext cx="4064099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В работу консультационного пункта также входит работа по </a:t>
            </a:r>
            <a:r>
              <a:rPr lang="ru-RU" altLang="ru-RU" sz="1900" b="1" dirty="0" smtClean="0">
                <a:latin typeface="Arial" charset="0"/>
              </a:rPr>
              <a:t>поддержанию трезвости </a:t>
            </a:r>
            <a:r>
              <a:rPr lang="ru-RU" altLang="ru-RU" sz="1900" dirty="0" smtClean="0">
                <a:latin typeface="Arial" charset="0"/>
              </a:rPr>
              <a:t>людей, прошедших лечение, реабилитацию, реабилитационную программу</a:t>
            </a:r>
          </a:p>
          <a:p>
            <a:pPr eaLnBrk="1" hangingPunct="1"/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В этой работе ключевую роль играют «равные» консультанты и </a:t>
            </a:r>
            <a:r>
              <a:rPr lang="ru-RU" altLang="ru-RU" sz="1900" dirty="0" err="1" smtClean="0">
                <a:latin typeface="Arial" charset="0"/>
              </a:rPr>
              <a:t>реабилитанты</a:t>
            </a:r>
            <a:r>
              <a:rPr lang="ru-RU" altLang="ru-RU" sz="1900" dirty="0" smtClean="0">
                <a:latin typeface="Arial" charset="0"/>
              </a:rPr>
              <a:t>, организаторы </a:t>
            </a:r>
            <a:r>
              <a:rPr lang="ru-RU" altLang="ru-RU" sz="1900" b="1" dirty="0" smtClean="0">
                <a:latin typeface="Arial" charset="0"/>
              </a:rPr>
              <a:t>семейных клубов или клубов «трезвого» досуга</a:t>
            </a:r>
            <a:endParaRPr lang="ru-RU" altLang="ru-RU" sz="1900" b="1" dirty="0">
              <a:latin typeface="Arial" charset="0"/>
            </a:endParaRPr>
          </a:p>
          <a:p>
            <a:pPr eaLnBrk="1" hangingPunct="1">
              <a:buFontTx/>
              <a:buChar char="•"/>
            </a:pPr>
            <a:endParaRPr lang="ru-RU" altLang="ru-RU" sz="19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 dirty="0" smtClean="0">
                <a:latin typeface="Arial" charset="0"/>
              </a:rPr>
              <a:t>Формы деятельности – паломничества, «трезвые» пикники, </a:t>
            </a:r>
            <a:r>
              <a:rPr lang="ru-RU" altLang="ru-RU" sz="1900" dirty="0" err="1" smtClean="0">
                <a:latin typeface="Arial" charset="0"/>
              </a:rPr>
              <a:t>трудничество</a:t>
            </a:r>
            <a:r>
              <a:rPr lang="ru-RU" altLang="ru-RU" sz="1900" dirty="0" smtClean="0">
                <a:latin typeface="Arial" charset="0"/>
              </a:rPr>
              <a:t>, и другие виды активности</a:t>
            </a:r>
            <a:endParaRPr lang="ru-RU" altLang="ru-RU" sz="1900" dirty="0">
              <a:latin typeface="Arial" charset="0"/>
            </a:endParaRPr>
          </a:p>
        </p:txBody>
      </p:sp>
      <p:pic>
        <p:nvPicPr>
          <p:cNvPr id="9" name="Picture 9" descr="Rq2Quf07Vt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267" y="4437112"/>
            <a:ext cx="3104925" cy="2158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64905" y="1864935"/>
            <a:ext cx="3185080" cy="2388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8951976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9"/>
          <p:cNvSpPr txBox="1">
            <a:spLocks noChangeArrowheads="1"/>
          </p:cNvSpPr>
          <p:nvPr/>
        </p:nvSpPr>
        <p:spPr bwMode="auto">
          <a:xfrm>
            <a:off x="5143500" y="882650"/>
            <a:ext cx="34607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1900">
                <a:latin typeface="Arial" charset="0"/>
              </a:rPr>
              <a:t> Встречи с священнослужителями</a:t>
            </a:r>
          </a:p>
          <a:p>
            <a:pPr eaLnBrk="1" hangingPunct="1">
              <a:buFontTx/>
              <a:buChar char="•"/>
            </a:pPr>
            <a:endParaRPr lang="ru-RU" altLang="ru-RU" sz="190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>
                <a:latin typeface="Arial" charset="0"/>
              </a:rPr>
              <a:t> Регулярное  чтение священного писания и творений святых отцов</a:t>
            </a:r>
          </a:p>
        </p:txBody>
      </p:sp>
      <p:sp>
        <p:nvSpPr>
          <p:cNvPr id="19459" name="TextBox 10"/>
          <p:cNvSpPr txBox="1">
            <a:spLocks noChangeArrowheads="1"/>
          </p:cNvSpPr>
          <p:nvPr/>
        </p:nvSpPr>
        <p:spPr bwMode="auto">
          <a:xfrm>
            <a:off x="323850" y="4437063"/>
            <a:ext cx="38576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1900">
                <a:latin typeface="Arial" charset="0"/>
              </a:rPr>
              <a:t> Участие в богослужениях</a:t>
            </a:r>
          </a:p>
          <a:p>
            <a:pPr eaLnBrk="1" hangingPunct="1">
              <a:buFontTx/>
              <a:buChar char="•"/>
            </a:pPr>
            <a:endParaRPr lang="ru-RU" altLang="ru-RU" sz="190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ru-RU" altLang="ru-RU" sz="1900">
                <a:latin typeface="Arial" charset="0"/>
              </a:rPr>
              <a:t> Приобщение к Таинствам Церкви (Исповедь, Причастие)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60350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ДУХОВНО-НРАВСТВЕННОЕ ПРОСВЕЩЕНИЕ</a:t>
            </a:r>
          </a:p>
        </p:txBody>
      </p:sp>
      <p:pic>
        <p:nvPicPr>
          <p:cNvPr id="19461" name="Picture 2" descr="G:\ОСОЗНАНИЕ\PHOTO\фото Налескино\P53029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39" y="1067298"/>
            <a:ext cx="4090491" cy="306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 descr="IMG_11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534" y="3645024"/>
            <a:ext cx="3923641" cy="294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0" y="142875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10253F"/>
                </a:solidFill>
                <a:latin typeface="Arial" charset="0"/>
              </a:rPr>
              <a:t>ПОСТРЕАБИЛИТАЦИОННАЯ ПОДДЕРЖКА</a:t>
            </a:r>
          </a:p>
        </p:txBody>
      </p:sp>
      <p:pic>
        <p:nvPicPr>
          <p:cNvPr id="22531" name="Picture 5" descr="C:\Users\MFDOL\Desktop\Спасение\END\Обет Трезвости\IMG_3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3490913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Объект 2"/>
          <p:cNvSpPr txBox="1">
            <a:spLocks/>
          </p:cNvSpPr>
          <p:nvPr/>
        </p:nvSpPr>
        <p:spPr bwMode="auto">
          <a:xfrm>
            <a:off x="4356100" y="992982"/>
            <a:ext cx="41036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latin typeface="Arial" charset="0"/>
              </a:rPr>
              <a:t>     Организация Братств Трезвости при Храмах</a:t>
            </a:r>
          </a:p>
        </p:txBody>
      </p:sp>
      <p:sp>
        <p:nvSpPr>
          <p:cNvPr id="22533" name="Прямоугольник 9"/>
          <p:cNvSpPr>
            <a:spLocks noChangeArrowheads="1"/>
          </p:cNvSpPr>
          <p:nvPr/>
        </p:nvSpPr>
        <p:spPr bwMode="auto">
          <a:xfrm>
            <a:off x="4716463" y="2636838"/>
            <a:ext cx="38576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200" dirty="0">
                <a:latin typeface="Arial" charset="0"/>
              </a:rPr>
              <a:t>Возрождение традиции принятия обета трезвости</a:t>
            </a: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755650" y="4005263"/>
            <a:ext cx="3786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ru-RU" altLang="ru-RU" sz="2000">
              <a:latin typeface="Arial" charset="0"/>
            </a:endParaRPr>
          </a:p>
        </p:txBody>
      </p:sp>
      <p:pic>
        <p:nvPicPr>
          <p:cNvPr id="22535" name="Picture 3" descr="C:\Users\Юра\Documents\Скит_Неупиваемая_Чаша\Дом трудолюбия\Крестный ход\Крестный ход2012\клуб друзей_крестоходцев\Лоза_Милосердие\волонтерское движение_Милосердие\проект_Наркология\от Гамми\DSCN1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89363"/>
            <a:ext cx="3527425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12"/>
          <p:cNvSpPr>
            <a:spLocks noChangeArrowheads="1"/>
          </p:cNvSpPr>
          <p:nvPr/>
        </p:nvSpPr>
        <p:spPr bwMode="auto">
          <a:xfrm>
            <a:off x="4643438" y="3933825"/>
            <a:ext cx="421163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000" dirty="0">
                <a:latin typeface="Arial" charset="0"/>
              </a:rPr>
              <a:t>Совместная молитва , помощь священнослужителям во время проведения богослужений (церковный хор, чтение, алтарь) и после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7"/>
          <p:cNvSpPr>
            <a:spLocks noChangeArrowheads="1"/>
          </p:cNvSpPr>
          <p:nvPr/>
        </p:nvSpPr>
        <p:spPr bwMode="auto">
          <a:xfrm>
            <a:off x="4176713" y="1169834"/>
            <a:ext cx="36004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000" dirty="0">
                <a:latin typeface="Arial" charset="0"/>
              </a:rPr>
              <a:t>Участие в волонтерских программах и мероприятиях (дела милосердия)</a:t>
            </a:r>
          </a:p>
        </p:txBody>
      </p:sp>
      <p:pic>
        <p:nvPicPr>
          <p:cNvPr id="23555" name="Содержимое 3" descr="ворсма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27813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31171" y="21431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10253F"/>
                </a:solidFill>
                <a:latin typeface="Arial" charset="0"/>
              </a:rPr>
              <a:t>ПОСТРЕАБИЛИТАЦИОННАЯ ПОДДЕРЖКА</a:t>
            </a:r>
            <a:endParaRPr lang="ru-RU" altLang="ru-RU" sz="2800" b="1" dirty="0">
              <a:solidFill>
                <a:srgbClr val="10253F"/>
              </a:solidFill>
              <a:latin typeface="Arial" charset="0"/>
            </a:endParaRPr>
          </a:p>
        </p:txBody>
      </p:sp>
      <p:pic>
        <p:nvPicPr>
          <p:cNvPr id="23557" name="Содержимое 7" descr="источник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36838"/>
            <a:ext cx="234791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Прямоугольник 9"/>
          <p:cNvSpPr>
            <a:spLocks noChangeArrowheads="1"/>
          </p:cNvSpPr>
          <p:nvPr/>
        </p:nvSpPr>
        <p:spPr bwMode="auto">
          <a:xfrm>
            <a:off x="5076824" y="2522948"/>
            <a:ext cx="3529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000" dirty="0">
                <a:latin typeface="Arial" charset="0"/>
              </a:rPr>
              <a:t>Паломнические поездки, краеведение</a:t>
            </a:r>
          </a:p>
        </p:txBody>
      </p:sp>
      <p:sp>
        <p:nvSpPr>
          <p:cNvPr id="23559" name="Прямоугольник 2"/>
          <p:cNvSpPr>
            <a:spLocks noChangeArrowheads="1"/>
          </p:cNvSpPr>
          <p:nvPr/>
        </p:nvSpPr>
        <p:spPr bwMode="auto">
          <a:xfrm>
            <a:off x="5076825" y="3517900"/>
            <a:ext cx="36734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000" dirty="0">
                <a:latin typeface="Arial" charset="0"/>
              </a:rPr>
              <a:t>Участие в массовых мероприятиях  (крестных ходах, общегородских праздниках, субботниках и т.д.)</a:t>
            </a:r>
          </a:p>
        </p:txBody>
      </p:sp>
      <p:pic>
        <p:nvPicPr>
          <p:cNvPr id="23560" name="Picture 3" descr="C:\Users\Юра\Documents\Скит_Неупиваемая_Чаша\Дом трудолюбия\Крестный ход\Крестный ход2012\клуб друзей_крестоходцев\Лоза_Милосердие\волонтерское движение_Милосердие\проект_Наркология\от Гамми\CODB7dicX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76700"/>
            <a:ext cx="292735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4176713" y="5445224"/>
            <a:ext cx="4572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2000" dirty="0">
                <a:latin typeface="Arial" charset="0"/>
              </a:rPr>
              <a:t>Общение в социальных интернет-сетях (создание и поддержка собственных </a:t>
            </a:r>
            <a:r>
              <a:rPr lang="ru-RU" altLang="ru-RU" sz="2000" dirty="0" err="1">
                <a:latin typeface="Arial" charset="0"/>
              </a:rPr>
              <a:t>интернет-ресурсов</a:t>
            </a:r>
            <a:r>
              <a:rPr lang="ru-RU" altLang="ru-RU" sz="2000" dirty="0">
                <a:latin typeface="Arial" charset="0"/>
              </a:rPr>
              <a:t>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07477" y="764704"/>
            <a:ext cx="8351837" cy="1470025"/>
          </a:xfrm>
          <a:prstGeom prst="rect">
            <a:avLst/>
          </a:prstGeom>
          <a:effectLst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45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Рекомендуемая литература</a:t>
            </a:r>
            <a:endParaRPr lang="ru-RU" sz="4500" b="1" dirty="0">
              <a:ln w="15875">
                <a:solidFill>
                  <a:schemeClr val="bg1"/>
                </a:solidFill>
              </a:ln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789113" y="2234729"/>
            <a:ext cx="572710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buAutoNum type="arabicPeriod"/>
            </a:pPr>
            <a:r>
              <a:rPr lang="ru-RU" altLang="ru-RU" sz="2000" dirty="0" smtClean="0">
                <a:latin typeface="Arial" charset="0"/>
              </a:rPr>
              <a:t>В.Д. Москаленко </a:t>
            </a:r>
            <a:r>
              <a:rPr lang="ru-RU" altLang="ru-RU" sz="2000" b="1" dirty="0" smtClean="0">
                <a:latin typeface="Arial" charset="0"/>
              </a:rPr>
              <a:t>Возвращение к жизни. </a:t>
            </a:r>
            <a:r>
              <a:rPr lang="ru-RU" altLang="ru-RU" sz="2000" dirty="0" smtClean="0">
                <a:latin typeface="Arial" charset="0"/>
              </a:rPr>
              <a:t>Москва, издательский дом «</a:t>
            </a:r>
            <a:r>
              <a:rPr lang="ru-RU" altLang="ru-RU" sz="2000" dirty="0" err="1" smtClean="0">
                <a:latin typeface="Arial" charset="0"/>
              </a:rPr>
              <a:t>Никея</a:t>
            </a:r>
            <a:r>
              <a:rPr lang="ru-RU" altLang="ru-RU" sz="2000" dirty="0" smtClean="0">
                <a:latin typeface="Arial" charset="0"/>
              </a:rPr>
              <a:t>», 2017 .(Программа работы с </a:t>
            </a:r>
            <a:r>
              <a:rPr lang="ru-RU" altLang="ru-RU" sz="2000" dirty="0" err="1" smtClean="0">
                <a:latin typeface="Arial" charset="0"/>
              </a:rPr>
              <a:t>созависимостью</a:t>
            </a:r>
            <a:r>
              <a:rPr lang="ru-RU" altLang="ru-RU" sz="2000" dirty="0" smtClean="0">
                <a:latin typeface="Arial" charset="0"/>
              </a:rPr>
              <a:t>) </a:t>
            </a:r>
          </a:p>
          <a:p>
            <a:pPr eaLnBrk="1" hangingPunct="1"/>
            <a:endParaRPr lang="ru-RU" altLang="ru-RU" sz="2000" dirty="0" smtClean="0">
              <a:latin typeface="Arial" charset="0"/>
            </a:endParaRPr>
          </a:p>
          <a:p>
            <a:pPr eaLnBrk="1" hangingPunct="1"/>
            <a:r>
              <a:rPr lang="ru-RU" altLang="ru-RU" sz="2000" dirty="0" smtClean="0">
                <a:latin typeface="Arial" charset="0"/>
              </a:rPr>
              <a:t>2. Е. Б. Севостьянова . </a:t>
            </a:r>
            <a:r>
              <a:rPr lang="ru-RU" sz="2000" b="1" dirty="0" smtClean="0"/>
              <a:t>Группа трезвости при храме: руководство для ведущего</a:t>
            </a:r>
          </a:p>
          <a:p>
            <a:pPr eaLnBrk="1" hangingPunct="1"/>
            <a:r>
              <a:rPr lang="en-US" altLang="ru-RU" sz="2000" dirty="0" smtClean="0">
                <a:latin typeface="Arial" charset="0"/>
                <a:hlinkClick r:id="rId2"/>
              </a:rPr>
              <a:t>http://www.diaconia.ru/book/513ebb09eabc880452000000</a:t>
            </a:r>
            <a:endParaRPr lang="ru-RU" altLang="ru-RU" sz="2000" dirty="0" smtClean="0">
              <a:latin typeface="Arial" charset="0"/>
            </a:endParaRPr>
          </a:p>
          <a:p>
            <a:pPr eaLnBrk="1" hangingPunct="1"/>
            <a:endParaRPr lang="ru-RU" altLang="ru-RU" sz="2000" dirty="0" smtClean="0">
              <a:latin typeface="Arial" charset="0"/>
            </a:endParaRPr>
          </a:p>
          <a:p>
            <a:pPr eaLnBrk="1" hangingPunct="1"/>
            <a:r>
              <a:rPr lang="ru-RU" altLang="ru-RU" sz="2000" dirty="0" smtClean="0">
                <a:latin typeface="Arial" charset="0"/>
              </a:rPr>
              <a:t>3. </a:t>
            </a:r>
            <a:r>
              <a:rPr lang="ru-RU" altLang="ru-RU" sz="2000" b="1" dirty="0" smtClean="0">
                <a:latin typeface="Arial" charset="0"/>
              </a:rPr>
              <a:t>Опыт создания православных групп поддержки наркозависимых. </a:t>
            </a:r>
            <a:r>
              <a:rPr lang="ru-RU" altLang="ru-RU" sz="2000" dirty="0" smtClean="0">
                <a:latin typeface="Arial" charset="0"/>
              </a:rPr>
              <a:t>Методическое пособие.</a:t>
            </a:r>
            <a:r>
              <a:rPr lang="en-US" altLang="ru-RU" sz="2000" dirty="0" smtClean="0">
                <a:latin typeface="Arial" charset="0"/>
              </a:rPr>
              <a:t> </a:t>
            </a:r>
            <a:r>
              <a:rPr lang="ru-RU" altLang="ru-RU" sz="2000" dirty="0" smtClean="0">
                <a:latin typeface="Arial" charset="0"/>
              </a:rPr>
              <a:t>Москва 2015 </a:t>
            </a:r>
          </a:p>
          <a:p>
            <a:pPr eaLnBrk="1" hangingPunct="1"/>
            <a:r>
              <a:rPr lang="en-US" altLang="ru-RU" sz="2000" dirty="0" smtClean="0">
                <a:latin typeface="Arial" charset="0"/>
                <a:hlinkClick r:id="rId3"/>
              </a:rPr>
              <a:t>http://www.protivnarko.ru/vsyo-o-gruppah-podderzhki-zavisimyih/</a:t>
            </a:r>
            <a:endParaRPr lang="ru-RU" altLang="ru-RU" sz="2000" smtClean="0">
              <a:latin typeface="Arial" charset="0"/>
            </a:endParaRPr>
          </a:p>
          <a:p>
            <a:pPr eaLnBrk="1" hangingPunct="1"/>
            <a:endParaRPr lang="ru-RU" altLang="ru-RU" sz="2000" dirty="0">
              <a:latin typeface="Arial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26570" y="2852936"/>
            <a:ext cx="8351837" cy="1470025"/>
          </a:xfrm>
          <a:prstGeom prst="rect">
            <a:avLst/>
          </a:prstGeom>
          <a:effectLst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45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Балабанова Ольга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bovbox@mail.ru</a:t>
            </a:r>
            <a:endParaRPr lang="en-US" sz="3600" b="1" dirty="0" smtClean="0">
              <a:ln w="15875">
                <a:solidFill>
                  <a:schemeClr val="bg1"/>
                </a:solidFill>
              </a:ln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ln w="15875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8-917-540-29-40</a:t>
            </a:r>
            <a:endParaRPr lang="ru-RU" sz="3600" b="1" dirty="0" smtClean="0">
              <a:ln w="15875">
                <a:solidFill>
                  <a:schemeClr val="bg1"/>
                </a:solidFill>
              </a:ln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01178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677</Words>
  <Application>Microsoft Office PowerPoint</Application>
  <PresentationFormat>Экран (4:3)</PresentationFormat>
  <Paragraphs>98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Основная проблематика в сфере приходского консультирования зависимых и их близких</vt:lpstr>
      <vt:lpstr>Презентация PowerPoint</vt:lpstr>
      <vt:lpstr>Презентация PowerPoint</vt:lpstr>
      <vt:lpstr>Презентация PowerPoint</vt:lpstr>
      <vt:lpstr>Кадровое обеспечение консультационного пункта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MFDOL</dc:creator>
  <cp:lastModifiedBy>IKulikov</cp:lastModifiedBy>
  <cp:revision>82</cp:revision>
  <dcterms:created xsi:type="dcterms:W3CDTF">2012-03-28T15:35:56Z</dcterms:created>
  <dcterms:modified xsi:type="dcterms:W3CDTF">2019-03-25T08:00:05Z</dcterms:modified>
</cp:coreProperties>
</file>