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s/comment1.xml" ContentType="application/vnd.openxmlformats-officedocument.presentationml.comment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лизки" initials="л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FCC"/>
          </a:solidFill>
        </a:fill>
      </a:tcStyle>
    </a:wholeTbl>
    <a:band2H>
      <a:tcTxStyle b="def" i="def"/>
      <a:tcStyle>
        <a:tcBdr/>
        <a:fill>
          <a:solidFill>
            <a:srgbClr val="FC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comments" Target="comments/comment1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9-03-03T20:20:47.451" idx="1">
    <p:pos x="3369" y="1549"/>
    <p:text>По утверждению самой Т.А. Флоренской, «суть диалогического консультирования в том, что человек не объект исследования, постановки диагноза и воздействия, а субъект живого общения, «сверхзадачей» которого является духовное пробуждение личности».</p:text>
    <p:extLst>
      <p:ext uri="{C676402C-5697-4E1C-873F-D02D1690AC5C}">
        <p15:threadingInfo xmlns:p15="http://schemas.microsoft.com/office/powerpoint/2012/main" timeZoneBias="-180"/>
      </p:ext>
    </p:extLst>
  </p:cm>
  <p:cm authorId="0" dt="2019-03-03T20:36:28.472" idx="2">
    <p:pos x="1022" y="1954"/>
    <p:text>«На первых порах не знание, а вера в духовное изменение человека создает установку на расположение и уважение каждого. Нужно не впадать в уныние и от своих срывов, и падений, веря в то, что любой человек не сводится только к наличному состоянию».</p:text>
    <p:extLst>
      <p:ext uri="{C676402C-5697-4E1C-873F-D02D1690AC5C}">
        <p15:threadingInfo xmlns:p15="http://schemas.microsoft.com/office/powerpoint/2012/main" timeZoneBias="-180"/>
      </p:ext>
    </p:extLst>
  </p:cm>
  <p:cm authorId="0" dt="2019-03-03T20:31:05.091" idx="3">
    <p:pos x="2269" y="2358"/>
    <p:text>Сознательное духовное становление личности начинается тогда, когда "наличное Я" вступило в осознанный диалог с "духовным Я", решило принять его руководство, доминирование (господство) в своей жизни.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3" name="Shape 9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n-lt"/>
        <a:ea typeface="+mn-ea"/>
        <a:cs typeface="+mn-cs"/>
        <a:sym typeface="Helvetica Neue"/>
      </a:defRPr>
    </a:lvl1pPr>
    <a:lvl2pPr indent="228600" latinLnBrk="0">
      <a:defRPr>
        <a:latin typeface="+mn-lt"/>
        <a:ea typeface="+mn-ea"/>
        <a:cs typeface="+mn-cs"/>
        <a:sym typeface="Helvetica Neue"/>
      </a:defRPr>
    </a:lvl2pPr>
    <a:lvl3pPr indent="457200" latinLnBrk="0">
      <a:defRPr>
        <a:latin typeface="+mn-lt"/>
        <a:ea typeface="+mn-ea"/>
        <a:cs typeface="+mn-cs"/>
        <a:sym typeface="Helvetica Neue"/>
      </a:defRPr>
    </a:lvl3pPr>
    <a:lvl4pPr indent="685800" latinLnBrk="0">
      <a:defRPr>
        <a:latin typeface="+mn-lt"/>
        <a:ea typeface="+mn-ea"/>
        <a:cs typeface="+mn-cs"/>
        <a:sym typeface="Helvetica Neue"/>
      </a:defRPr>
    </a:lvl4pPr>
    <a:lvl5pPr indent="914400" latinLnBrk="0">
      <a:defRPr>
        <a:latin typeface="+mn-lt"/>
        <a:ea typeface="+mn-ea"/>
        <a:cs typeface="+mn-cs"/>
        <a:sym typeface="Helvetica Neue"/>
      </a:defRPr>
    </a:lvl5pPr>
    <a:lvl6pPr indent="1143000" latinLnBrk="0">
      <a:defRPr>
        <a:latin typeface="+mn-lt"/>
        <a:ea typeface="+mn-ea"/>
        <a:cs typeface="+mn-cs"/>
        <a:sym typeface="Helvetica Neue"/>
      </a:defRPr>
    </a:lvl6pPr>
    <a:lvl7pPr indent="1371600" latinLnBrk="0">
      <a:defRPr>
        <a:latin typeface="+mn-lt"/>
        <a:ea typeface="+mn-ea"/>
        <a:cs typeface="+mn-cs"/>
        <a:sym typeface="Helvetica Neue"/>
      </a:defRPr>
    </a:lvl7pPr>
    <a:lvl8pPr indent="1600200" latinLnBrk="0">
      <a:defRPr>
        <a:latin typeface="+mn-lt"/>
        <a:ea typeface="+mn-ea"/>
        <a:cs typeface="+mn-cs"/>
        <a:sym typeface="Helvetica Neue"/>
      </a:defRPr>
    </a:lvl8pPr>
    <a:lvl9pPr indent="1828800" latinLnBrk="0">
      <a:defRPr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762" y="1042987"/>
            <a:ext cx="8631238" cy="17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762" y="1042987"/>
            <a:ext cx="8631238" cy="17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762" y="1054100"/>
            <a:ext cx="8631238" cy="127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Уровень текста 1…"/>
          <p:cNvSpPr txBox="1"/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" name="Текст заголовка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16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762" y="1042987"/>
            <a:ext cx="8631238" cy="17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762" y="1042987"/>
            <a:ext cx="8631238" cy="17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762" y="1054100"/>
            <a:ext cx="8631238" cy="127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Уровень текста 1…"/>
          <p:cNvSpPr txBox="1"/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BEEC9"/>
                </a:solidFill>
              </a:defRPr>
            </a:lvl1pPr>
            <a:lvl2pPr>
              <a:defRPr>
                <a:solidFill>
                  <a:srgbClr val="FBEEC9"/>
                </a:solidFill>
              </a:defRPr>
            </a:lvl2pPr>
            <a:lvl3pPr>
              <a:defRPr>
                <a:solidFill>
                  <a:srgbClr val="FBEEC9"/>
                </a:solidFill>
              </a:defRPr>
            </a:lvl3pPr>
            <a:lvl4pPr>
              <a:defRPr>
                <a:solidFill>
                  <a:srgbClr val="FBEEC9"/>
                </a:solidFill>
              </a:defRPr>
            </a:lvl4pPr>
            <a:lvl5pPr>
              <a:defRPr>
                <a:solidFill>
                  <a:srgbClr val="FBEEC9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Текст заголовка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FBEEC9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2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762" y="6016625"/>
            <a:ext cx="8631238" cy="127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Уровень текста 1…"/>
          <p:cNvSpPr txBox="1"/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1" name="Текст заголовка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52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Уровень текста 1…"/>
          <p:cNvSpPr txBox="1"/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7" name="Текст заголовка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68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/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Текст заголовка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77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Уровень текста 1…"/>
          <p:cNvSpPr txBox="1"/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Текст заголовка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86" name="Номер слайда"/>
          <p:cNvSpPr txBox="1"/>
          <p:nvPr>
            <p:ph type="sldNum" sz="quarter" idx="2"/>
          </p:nvPr>
        </p:nvSpPr>
        <p:spPr>
          <a:xfrm>
            <a:off x="8717944" y="6477000"/>
            <a:ext cx="273657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714769" y="6473825"/>
            <a:ext cx="273657" cy="2692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200">
                <a:solidFill>
                  <a:srgbClr val="D38E27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70000"/>
        <a:buFontTx/>
        <a:buChar char="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70000"/>
        <a:buFontTx/>
        <a:buChar char="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70000"/>
        <a:buFontTx/>
        <a:buChar char="✕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70000"/>
        <a:buFontTx/>
        <a:buChar char="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60000"/>
        <a:buFontTx/>
        <a:buChar char="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60000"/>
        <a:buFont typeface="Wingdings 2"/>
        <a:buChar char="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60000"/>
        <a:buFont typeface="Wingdings 2"/>
        <a:buChar char="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60000"/>
        <a:buFont typeface="Wingdings 2"/>
        <a:buChar char="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60000"/>
        <a:buFont typeface="Wingdings 2"/>
        <a:buChar char=""/>
        <a:tabLst/>
        <a:defRPr b="0" baseline="0" cap="none" i="0" spc="0" strike="noStrike" sz="3200" u="none">
          <a:ln>
            <a:noFill/>
          </a:ln>
          <a:solidFill>
            <a:srgbClr val="4E3B30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omments" Target="../comments/comment1.xml"/><Relationship Id="rId3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hyperlink" Target="http://www.zebra-center.ru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450" y="4760912"/>
            <a:ext cx="8674100" cy="1322388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2325" y="5334000"/>
            <a:ext cx="7334250" cy="755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37" y="457200"/>
            <a:ext cx="8882063" cy="1011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4962" y="2378075"/>
            <a:ext cx="8351838" cy="37480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700" y="261937"/>
            <a:ext cx="8851900" cy="1390651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Встреча двух личностей, страдающего зависимого и помогающего консультанта.…"/>
          <p:cNvSpPr txBox="1"/>
          <p:nvPr>
            <p:ph type="body" idx="4294967295"/>
          </p:nvPr>
        </p:nvSpPr>
        <p:spPr>
          <a:xfrm>
            <a:off x="2286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har char="-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 Встреча двух личностей, страдающего зависимого и помогающего консультанта.</a:t>
            </a:r>
          </a:p>
          <a:p>
            <a:pPr lvl="1" marL="273050" indent="0">
              <a:lnSpc>
                <a:spcPct val="90000"/>
              </a:lnSpc>
              <a:spcBef>
                <a:spcPts val="60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Представление и знакомство.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Диалогическое консультирование.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Позиция безусловного принятия и поддержки всего доброго. 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Отстранение от проявлений зависимости – не спорить! 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Нравственный выбор.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Опыт совместного решения проблемы: « Я постараюсь помочь тебе выздоравливать».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Информация о возможностях, рекомендации по выбору. </a:t>
            </a:r>
          </a:p>
          <a:p>
            <a:pPr lvl="1" marL="273050" indent="0">
              <a:lnSpc>
                <a:spcPct val="90000"/>
              </a:lnSpc>
              <a:spcBef>
                <a:spcPts val="0"/>
              </a:spcBef>
              <a:buChar char="-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Строгая конфиденциальность!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" y="261937"/>
            <a:ext cx="8851900" cy="1390651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Условия контакта:…"/>
          <p:cNvSpPr txBox="1"/>
          <p:nvPr>
            <p:ph type="body" idx="4294967295"/>
          </p:nvPr>
        </p:nvSpPr>
        <p:spPr>
          <a:xfrm>
            <a:off x="304800" y="1554162"/>
            <a:ext cx="8686800" cy="509607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 defTabSz="877823">
              <a:lnSpc>
                <a:spcPct val="90000"/>
              </a:lnSpc>
              <a:spcBef>
                <a:spcPts val="500"/>
              </a:spcBef>
              <a:buSzTx/>
              <a:buFont typeface="Wingdings 2"/>
              <a:buNone/>
              <a:defRPr sz="2304">
                <a:latin typeface="Arial"/>
                <a:ea typeface="Arial"/>
                <a:cs typeface="Arial"/>
                <a:sym typeface="Arial"/>
              </a:defRPr>
            </a:pPr>
            <a:r>
              <a:t>Условия контакта:</a:t>
            </a:r>
          </a:p>
          <a:p>
            <a:pPr marL="0" indent="0" defTabSz="877823">
              <a:lnSpc>
                <a:spcPct val="90000"/>
              </a:lnSpc>
              <a:spcBef>
                <a:spcPts val="400"/>
              </a:spcBef>
              <a:buSzTx/>
              <a:buFont typeface="Wingdings 2"/>
              <a:buNone/>
              <a:defRPr b="1" sz="1727">
                <a:latin typeface="Arial"/>
                <a:ea typeface="Arial"/>
                <a:cs typeface="Arial"/>
                <a:sym typeface="Arial"/>
              </a:defRPr>
            </a:pPr>
            <a:r>
              <a:t>«Доминанта на собеседнике» </a:t>
            </a:r>
            <a:r>
              <a:rPr b="0"/>
              <a:t>(А.А.Ухтомский) – отодвинуть себя на второй план, преодолеть эгоцентрическую установку, и на первый план поставить другого человека. Может быть личностной установкой.</a:t>
            </a:r>
          </a:p>
          <a:p>
            <a:pPr marL="0" indent="0" defTabSz="877823">
              <a:lnSpc>
                <a:spcPct val="90000"/>
              </a:lnSpc>
              <a:spcBef>
                <a:spcPts val="400"/>
              </a:spcBef>
              <a:buSzTx/>
              <a:buFont typeface="Wingdings 2"/>
              <a:buNone/>
              <a:defRPr b="1" sz="1727">
                <a:latin typeface="Arial"/>
                <a:ea typeface="Arial"/>
                <a:cs typeface="Arial"/>
                <a:sym typeface="Arial"/>
              </a:defRPr>
            </a:pPr>
            <a:r>
              <a:t>«Эмпатия» </a:t>
            </a:r>
            <a:r>
              <a:rPr b="0"/>
              <a:t>(К.Роджерс)</a:t>
            </a:r>
            <a:r>
              <a:t>:</a:t>
            </a:r>
            <a:r>
              <a:rPr b="0"/>
              <a:t> «вчувствование» в человека, эмоциональное переживание терапевта, способствующее глубокому пониманию и сопереживанию. </a:t>
            </a:r>
          </a:p>
          <a:p>
            <a:pPr marL="0" indent="0" defTabSz="877823">
              <a:lnSpc>
                <a:spcPct val="90000"/>
              </a:lnSpc>
              <a:spcBef>
                <a:spcPts val="400"/>
              </a:spcBef>
              <a:buSzTx/>
              <a:buFont typeface="Wingdings 2"/>
              <a:buNone/>
              <a:defRPr b="1" sz="1727">
                <a:latin typeface="Arial"/>
                <a:ea typeface="Arial"/>
                <a:cs typeface="Arial"/>
                <a:sym typeface="Arial"/>
              </a:defRPr>
            </a:pPr>
            <a:r>
              <a:t>«Рефлексия»: </a:t>
            </a:r>
            <a:r>
              <a:rPr b="0"/>
              <a:t>осознавание своих реакций на другого человека, своих оценок и проекций, своих чувств, мыслей и поступков.</a:t>
            </a:r>
            <a:r>
              <a:t> </a:t>
            </a:r>
          </a:p>
          <a:p>
            <a:pPr marL="0" indent="0" defTabSz="877823">
              <a:lnSpc>
                <a:spcPct val="90000"/>
              </a:lnSpc>
              <a:spcBef>
                <a:spcPts val="400"/>
              </a:spcBef>
              <a:buSzTx/>
              <a:buFont typeface="Wingdings 2"/>
              <a:buNone/>
              <a:defRPr b="1" sz="1727">
                <a:latin typeface="Arial"/>
                <a:ea typeface="Arial"/>
                <a:cs typeface="Arial"/>
                <a:sym typeface="Arial"/>
              </a:defRPr>
            </a:pPr>
            <a:r>
              <a:t>«Вненаходимость» </a:t>
            </a:r>
            <a:r>
              <a:rPr b="0"/>
              <a:t>(М.М.Бахтин): отрешиться от своих оценок, взглядов, вкусов, ожиданий.</a:t>
            </a:r>
          </a:p>
          <a:p>
            <a:pPr marL="0" indent="0" defTabSz="877823">
              <a:lnSpc>
                <a:spcPct val="90000"/>
              </a:lnSpc>
              <a:spcBef>
                <a:spcPts val="400"/>
              </a:spcBef>
              <a:buSzTx/>
              <a:buFont typeface="Wingdings 2"/>
              <a:buNone/>
              <a:defRPr sz="1727">
                <a:latin typeface="Arial"/>
                <a:ea typeface="Arial"/>
                <a:cs typeface="Arial"/>
                <a:sym typeface="Arial"/>
              </a:defRPr>
            </a:pPr>
            <a:r>
              <a:t>Целостное восприятие человека, вне своих проекций. Дистанция – эстетическое восприятие. Созерцательное отношение.</a:t>
            </a:r>
          </a:p>
          <a:p>
            <a:pPr marL="0" indent="0" defTabSz="877823">
              <a:lnSpc>
                <a:spcPct val="90000"/>
              </a:lnSpc>
              <a:spcBef>
                <a:spcPts val="400"/>
              </a:spcBef>
              <a:buSzTx/>
              <a:buFont typeface="Wingdings 2"/>
              <a:buNone/>
              <a:defRPr sz="1727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«Пассивность»</a:t>
            </a:r>
            <a:r>
              <a:t>: консультант не предлагает решений, не ссылается на личный опыт.</a:t>
            </a:r>
          </a:p>
          <a:p>
            <a:pPr marL="0" indent="0" defTabSz="877823">
              <a:lnSpc>
                <a:spcPct val="90000"/>
              </a:lnSpc>
              <a:buSzTx/>
              <a:buFont typeface="Wingdings 2"/>
              <a:buNone/>
              <a:defRPr sz="1727">
                <a:latin typeface="Arial"/>
                <a:ea typeface="Arial"/>
                <a:cs typeface="Arial"/>
                <a:sym typeface="Arial"/>
              </a:defRPr>
            </a:pPr>
            <a:r>
              <a:t>Диалогическое общение предполагает раскрытие позиций обоих собеседников.Уравновешенная позиция сочувствия, внимания и помощи.</a:t>
            </a:r>
          </a:p>
          <a:p>
            <a:pPr marL="0" indent="0" defTabSz="877823">
              <a:lnSpc>
                <a:spcPct val="90000"/>
              </a:lnSpc>
              <a:buSzTx/>
              <a:buFont typeface="Wingdings 2"/>
              <a:buNone/>
              <a:defRPr sz="1727">
                <a:latin typeface="Arial"/>
                <a:ea typeface="Arial"/>
                <a:cs typeface="Arial"/>
                <a:sym typeface="Arial"/>
              </a:defRPr>
            </a:pPr>
            <a:r>
              <a:t>Прп. авва Дорофей: приближение к другому человеку приближает нас к Богу, приближение к Богу приближает нас к другому человеку – и наоборот…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" y="261937"/>
            <a:ext cx="8851900" cy="1390651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108" name="Принципы диалогического консультирования.…"/>
          <p:cNvSpPr txBox="1"/>
          <p:nvPr>
            <p:ph type="body"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round/>
          </a:ln>
        </p:spPr>
        <p:txBody>
          <a:bodyPr>
            <a:normAutofit fontScale="100000" lnSpcReduction="0"/>
          </a:bodyPr>
          <a:lstStyle/>
          <a:p>
            <a:pPr marL="0" indent="0" algn="ctr" defTabSz="475487">
              <a:spcBef>
                <a:spcPts val="0"/>
              </a:spcBef>
              <a:buClrTx/>
              <a:buSzTx/>
              <a:buNone/>
              <a:defRPr sz="1611">
                <a:solidFill>
                  <a:srgbClr val="000000"/>
                </a:solidFill>
              </a:defRPr>
            </a:pPr>
            <a:r>
              <a:t>П</a:t>
            </a:r>
            <a:r>
              <a:t>ринципы диалогического консультирования.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935">
                <a:solidFill>
                  <a:srgbClr val="000000"/>
                </a:solidFill>
              </a:defRPr>
            </a:pPr>
            <a:r>
              <a:t>1.</a:t>
            </a:r>
            <a:r>
              <a:rPr sz="1352"/>
              <a:t> Вступая в диалог с собеседником, консультант признает в нем потенциальное духовное «Я».</a:t>
            </a:r>
            <a:endParaRPr sz="1352"/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2. Поэтому он не может воздействовать на собеседника и управлять им: «Не навреди!».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3. Личность собеседника сама может раскрываться благодаря диалогическому контакту с консультантом.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4. Диалогический контакт возникает по мере принятия личности собеседника; принятие личности каждого основывается на убеждении в духовном достоинстве человека, независимо от его наличного состояния.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5. Другим условием диалогического контакта является сопереживание человеку в его наличных жизненных ситуациях — горестях и радостях: это контакт с наличным «Я» собеседника.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6.Принятие наличного «Я» обусловлено оценкой его проявлений (консультант может не принимать такие проявления, как жестокость, лживость, преступность и т.д.). Эта оценка определяется &gt;духовно-нравственными ценностями.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7. Консультант может высказать в той или иной форме свою оценку или подвести собеседника к самостоятельной оценке своего наличного «Я» и его проявлений. Действенность такой оценки зависит от наличия диалогического контакта.</a:t>
            </a:r>
          </a:p>
          <a:p>
            <a:pPr marL="0" indent="0" defTabSz="475487">
              <a:spcBef>
                <a:spcPts val="0"/>
              </a:spcBef>
              <a:buClrTx/>
              <a:buSzTx/>
              <a:buNone/>
              <a:defRPr sz="1352">
                <a:solidFill>
                  <a:srgbClr val="000000"/>
                </a:solidFill>
              </a:defRPr>
            </a:pPr>
            <a:r>
              <a:t>8. Тактическими условиями диалога являются эмпатическое внимание к собеседнику, говорящему о своих трудностях и проблемах, помощь в преодолении и снятии деструктивных переживаний (гнева, обиды, ревности, отчаяния и т.п.), предоставление возможности собеседнику «выговориться», разделить его трудность и облегчить сочувствием и утешением.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" y="261937"/>
            <a:ext cx="8851900" cy="1390651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Принципы диалогического консультирования.…"/>
          <p:cNvSpPr txBox="1"/>
          <p:nvPr>
            <p:ph type="body" idx="4294967295"/>
          </p:nvPr>
        </p:nvSpPr>
        <p:spPr>
          <a:xfrm>
            <a:off x="228600" y="1375370"/>
            <a:ext cx="8686800" cy="535032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 defTabSz="242315">
              <a:spcBef>
                <a:spcPts val="0"/>
              </a:spcBef>
              <a:buClrTx/>
              <a:buSzTx/>
              <a:buNone/>
              <a:defRPr sz="1660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П</a:t>
            </a:r>
            <a:r>
              <a:t>ринципы диалогического консультирования.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971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9. Эмпатическое внимание способствует проникновению во внутренний диалог собеседника — диалог наличного «Я» и духовного «Я»: их противоречие, борьбу, конфликт или стремление к согласию.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10. Достижение внутреннего мира, целостности личности собеседника возможно лишь благодаря примирению со своим духовным «Я», поэтому консультант в своих суждениях оценках подтверждает правоту духовного «Я».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11. Занимая позицию духовного «Я» собеседника, психолог помогает ему осознать причину отрицательных переживаний, связанных с угрызениями совести: не успокаивает, а способствует более полному раскаянию.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12. Эмпатический контакт помогает говорить на языке собеседника, учитывая уровень его культурного и личностного развития, убеждения, мировоззрения и т.п.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13. Консультант должен исходить из конкретного запроса собеседника и, прозревая скрытые за ним мотивы, выявлять глубинные истоки этого обращения: духовные ценности не могут быть усвоены извне, но могут пробудиться, актуализироваться в значимой для человека ситуации.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14. В проблемах духовно-нравственного характера консультант стремится помочь осознанию противоречия между духовным «Я» и наличным «Я», оставляя за консультируемым свободу выбора.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15. Сохраняя свою ролевую позицию, консультанту не следует вступать с собеседником в отношения личного контакта и равноправия — это разрушает творческий конструктивный диалог, создает и усугубляет проблемы «переноса». Необходимо вырабатывать позицию «вненаходимости» — отстраненности от пристрастного личностного отношения ради объективности и полноты восприятия собеседника и его ситуации.</a:t>
            </a:r>
          </a:p>
          <a:p>
            <a:pPr marL="0" indent="0" defTabSz="242315">
              <a:spcBef>
                <a:spcPts val="0"/>
              </a:spcBef>
              <a:buClrTx/>
              <a:buSzTx/>
              <a:buNone/>
              <a:defRPr sz="134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16. «Вненаходимость» помогает консультанту «не увязнуть» в наличном «Я» собеседника, а помочь ему приблизиться к духовному «Я».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" y="261937"/>
            <a:ext cx="8851900" cy="1390651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Ошибки контакта:…"/>
          <p:cNvSpPr txBox="1"/>
          <p:nvPr>
            <p:ph type="body"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652">
                <a:latin typeface="Arial"/>
                <a:ea typeface="Arial"/>
                <a:cs typeface="Arial"/>
                <a:sym typeface="Arial"/>
              </a:defRPr>
            </a:pPr>
            <a:r>
              <a:t>Ошибки контакта:</a:t>
            </a:r>
          </a:p>
          <a:p>
            <a:pPr marL="0" indent="0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t> - перенос своего личного опыта на ситуацию собеседника, оценку его личности и симпатии или антипатии в процессе консультации;</a:t>
            </a:r>
          </a:p>
          <a:p>
            <a:pPr marL="0" indent="0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t>- «увязание» (идентификация) в отрицательных переживаниях собеседника;</a:t>
            </a:r>
          </a:p>
          <a:p>
            <a:pPr marL="0" indent="0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t>- решение консультанта, возникшее на основе уже имеющегося опыта, решение «от ума», консультант не слышит внутреннего диалога в высказываниях собеседника, его собственным решениям;</a:t>
            </a:r>
          </a:p>
          <a:p>
            <a:pPr marL="0" indent="0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t>- стремление скорее успокоить собеседника, если его боль вызвана нравственным нарушением и говорит о совестных переживаниях;</a:t>
            </a:r>
          </a:p>
          <a:p>
            <a:pPr marL="0" indent="0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t>- отказ от оценки безнравственного поступка;</a:t>
            </a:r>
          </a:p>
          <a:p>
            <a:pPr marL="0" indent="0" defTabSz="621791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t>- навязывание собственных нравственных позиций, мотивации и мотивов поступков.</a:t>
            </a:r>
          </a:p>
          <a:p>
            <a:pPr marL="0" indent="0" defTabSz="310895">
              <a:spcBef>
                <a:spcPts val="0"/>
              </a:spcBef>
              <a:buClrTx/>
              <a:buSzTx/>
              <a:buNone/>
              <a:defRPr sz="1971">
                <a:solidFill>
                  <a:srgbClr val="424242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775" y="171450"/>
            <a:ext cx="8455025" cy="1103313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БОГ"/>
          <p:cNvSpPr txBox="1"/>
          <p:nvPr>
            <p:ph type="body" idx="4294967295"/>
          </p:nvPr>
        </p:nvSpPr>
        <p:spPr>
          <a:xfrm>
            <a:off x="685800" y="1371600"/>
            <a:ext cx="8229600" cy="5257800"/>
          </a:xfrm>
          <a:prstGeom prst="rect">
            <a:avLst/>
          </a:prstGeom>
          <a:ln w="9525">
            <a:solidFill>
              <a:srgbClr val="FFFFFF"/>
            </a:solidFill>
            <a:miter lim="800000"/>
          </a:ln>
        </p:spPr>
        <p:txBody>
          <a:bodyPr>
            <a:normAutofit fontScale="100000" lnSpcReduction="0"/>
          </a:bodyPr>
          <a:lstStyle/>
          <a:p>
            <a:pPr marL="0" indent="0">
              <a:spcBef>
                <a:spcPts val="400"/>
              </a:spcBef>
              <a:buSzTx/>
              <a:buFont typeface="Wingdings 2"/>
              <a:buNone/>
              <a:defRPr sz="2000"/>
            </a:pPr>
            <a:r>
              <a:t>                                      </a:t>
            </a:r>
          </a:p>
          <a:p>
            <a:pPr marL="0" indent="0">
              <a:spcBef>
                <a:spcPts val="600"/>
              </a:spcBef>
              <a:buSzTx/>
              <a:buFont typeface="Wingdings 2"/>
              <a:buNone/>
              <a:defRPr b="1" sz="2800"/>
            </a:pPr>
            <a:r>
              <a:t>                                  БОГ</a:t>
            </a:r>
          </a:p>
        </p:txBody>
      </p:sp>
      <p:pic>
        <p:nvPicPr>
          <p:cNvPr id="118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9400" y="3276600"/>
            <a:ext cx="1724025" cy="2895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.jpeg" descr="image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8200" y="3013075"/>
            <a:ext cx="2819400" cy="33909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Линия"/>
          <p:cNvSpPr/>
          <p:nvPr/>
        </p:nvSpPr>
        <p:spPr>
          <a:xfrm flipV="1">
            <a:off x="2057400" y="1981199"/>
            <a:ext cx="1828801" cy="1066802"/>
          </a:xfrm>
          <a:prstGeom prst="line">
            <a:avLst/>
          </a:prstGeom>
          <a:ln w="100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21" name="Линия"/>
          <p:cNvSpPr/>
          <p:nvPr/>
        </p:nvSpPr>
        <p:spPr>
          <a:xfrm flipH="1" flipV="1">
            <a:off x="5029199" y="1981200"/>
            <a:ext cx="2286002" cy="1181100"/>
          </a:xfrm>
          <a:prstGeom prst="line">
            <a:avLst/>
          </a:prstGeom>
          <a:ln w="100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22" name="Линия"/>
          <p:cNvSpPr/>
          <p:nvPr/>
        </p:nvSpPr>
        <p:spPr>
          <a:xfrm>
            <a:off x="3886200" y="4343400"/>
            <a:ext cx="2286001" cy="0"/>
          </a:xfrm>
          <a:prstGeom prst="line">
            <a:avLst/>
          </a:prstGeom>
          <a:ln w="10000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23" name="Линия"/>
          <p:cNvSpPr/>
          <p:nvPr/>
        </p:nvSpPr>
        <p:spPr>
          <a:xfrm flipH="1">
            <a:off x="3886200" y="5410200"/>
            <a:ext cx="2286001" cy="0"/>
          </a:xfrm>
          <a:prstGeom prst="line">
            <a:avLst/>
          </a:prstGeom>
          <a:ln w="10000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24" name="Линия"/>
          <p:cNvSpPr/>
          <p:nvPr/>
        </p:nvSpPr>
        <p:spPr>
          <a:xfrm flipH="1">
            <a:off x="2362199" y="2209800"/>
            <a:ext cx="1676402" cy="952500"/>
          </a:xfrm>
          <a:prstGeom prst="line">
            <a:avLst/>
          </a:prstGeom>
          <a:ln w="10000">
            <a:solidFill>
              <a:srgbClr val="00B05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25" name="Линия"/>
          <p:cNvSpPr/>
          <p:nvPr/>
        </p:nvSpPr>
        <p:spPr>
          <a:xfrm>
            <a:off x="4953000" y="2209800"/>
            <a:ext cx="1981201" cy="1066800"/>
          </a:xfrm>
          <a:prstGeom prst="line">
            <a:avLst/>
          </a:prstGeom>
          <a:ln w="10000">
            <a:solidFill>
              <a:srgbClr val="00B05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37" y="457200"/>
            <a:ext cx="8882063" cy="1011238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Как видит проблему сам человек? Избегать…"/>
          <p:cNvSpPr txBox="1"/>
          <p:nvPr>
            <p:ph type="body"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500"/>
              </a:spcBef>
              <a:buChar char=""/>
              <a:defRPr i="1" sz="2200"/>
            </a:pPr>
            <a:r>
              <a:t> </a:t>
            </a:r>
            <a:r>
              <a:rPr i="0"/>
              <a:t>Как</a:t>
            </a:r>
            <a:r>
              <a:rPr i="0">
                <a:latin typeface="Arial"/>
                <a:ea typeface="Arial"/>
                <a:cs typeface="Arial"/>
                <a:sym typeface="Arial"/>
              </a:rPr>
              <a:t> видит проблему сам человек? Избегать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SzTx/>
              <a:buFont typeface="Wingdings 2"/>
              <a:buNone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    диагнозов и терминов. Что они означают для него?</a:t>
            </a:r>
          </a:p>
          <a:p>
            <a:pPr>
              <a:lnSpc>
                <a:spcPct val="80000"/>
              </a:lnSpc>
              <a:spcBef>
                <a:spcPts val="500"/>
              </a:spcBef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Какой помощи он ожидает? Что нужно для его   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Font typeface="Wingdings 2"/>
              <a:buNone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    проблем? </a:t>
            </a:r>
          </a:p>
          <a:p>
            <a:pPr>
              <a:lnSpc>
                <a:spcPct val="80000"/>
              </a:lnSpc>
              <a:spcBef>
                <a:spcPts val="500"/>
              </a:spcBef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Как он раньше пытался выздоравливать, что  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Font typeface="Wingdings 2"/>
              <a:buNone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    из этого получилось? Как он думает, почему?</a:t>
            </a:r>
          </a:p>
          <a:p>
            <a:pPr>
              <a:lnSpc>
                <a:spcPct val="80000"/>
              </a:lnSpc>
              <a:spcBef>
                <a:spcPts val="500"/>
              </a:spcBef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Почему он сейчас пришел на консультацию? Есть ли какие-  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Font typeface="Wingdings 2"/>
              <a:buNone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     то острые обстоятельства? </a:t>
            </a:r>
          </a:p>
          <a:p>
            <a:pPr>
              <a:lnSpc>
                <a:spcPct val="80000"/>
              </a:lnSpc>
              <a:spcBef>
                <a:spcPts val="500"/>
              </a:spcBef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 Потери и проблемы? «Дно»?</a:t>
            </a:r>
          </a:p>
          <a:p>
            <a:pPr>
              <a:lnSpc>
                <a:spcPct val="80000"/>
              </a:lnSpc>
              <a:spcBef>
                <a:spcPts val="500"/>
              </a:spcBef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Отдельно: проблемы в семье? («малая церковь»)</a:t>
            </a:r>
          </a:p>
          <a:p>
            <a:pPr>
              <a:lnSpc>
                <a:spcPct val="80000"/>
              </a:lnSpc>
              <a:spcBef>
                <a:spcPts val="500"/>
              </a:spcBef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Что он готов вложить в процесс выздоровления:    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Font typeface="Wingdings 2"/>
              <a:buNone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    время, средства, усилия…(жертва)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37" y="457200"/>
            <a:ext cx="8882063" cy="1011238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Установить суть проблемы: зависимость как болезнь…"/>
          <p:cNvSpPr txBox="1"/>
          <p:nvPr>
            <p:ph type="body"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  <a:r>
              <a:rPr sz="2500"/>
              <a:t>Установить суть проблемы: зависимость как болезнь </a:t>
            </a:r>
            <a:endParaRPr sz="2500"/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Wingdings 2"/>
              <a:buNone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     души и тела. В примерах из его жизни показать это.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>
                <a:srgbClr val="F6C782"/>
              </a:buClr>
              <a:buChar char=""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 Дать информацию о путях выздоровления;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>
                <a:srgbClr val="F6C782"/>
              </a:buClr>
              <a:buChar char=""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 Рассмотреть, каким образом эти пути отвечают его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Wingdings 2"/>
              <a:buNone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    запросу о помощи;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>
                <a:srgbClr val="F6C782"/>
              </a:buClr>
              <a:buChar char=""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Оставить возможность выбора, просчитав разные последствия. Не пугать!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>
                <a:srgbClr val="F6C782"/>
              </a:buClr>
              <a:buChar char="-"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ПОДТВЕРДИТЬ ВОЗМОЖНОСТЬ ПОВТОРНОЙ КОНСУЛЬТАЦИИ!</a:t>
            </a:r>
          </a:p>
          <a:p>
            <a:pPr marL="342900" indent="-342900">
              <a:lnSpc>
                <a:spcPct val="80000"/>
              </a:lnSpc>
              <a:buClr>
                <a:srgbClr val="F6C782"/>
              </a:buClr>
              <a:buChar char="-"/>
              <a:defRPr sz="2500"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lnSpc>
                <a:spcPct val="80000"/>
              </a:lnSpc>
              <a:spcBef>
                <a:spcPts val="300"/>
              </a:spcBef>
              <a:buSzTx/>
              <a:buFont typeface="Wingdings 2"/>
              <a:buNone/>
              <a:defRPr i="1" sz="1600">
                <a:latin typeface="Arial"/>
                <a:ea typeface="Arial"/>
                <a:cs typeface="Arial"/>
                <a:sym typeface="Arial"/>
              </a:defRPr>
            </a:pPr>
            <a:r>
              <a:t>«Свобода есть неотъемлемое свойство существа разумного, …а без свободы нет ни религии, ни нравственности, ни заслуги,» </a:t>
            </a:r>
          </a:p>
          <a:p>
            <a:pPr>
              <a:lnSpc>
                <a:spcPct val="80000"/>
              </a:lnSpc>
              <a:spcBef>
                <a:spcPts val="300"/>
              </a:spcBef>
              <a:buSzTx/>
              <a:buFont typeface="Wingdings 2"/>
              <a:buNone/>
              <a:defRPr i="1" sz="1600">
                <a:latin typeface="Arial"/>
                <a:ea typeface="Arial"/>
                <a:cs typeface="Arial"/>
                <a:sym typeface="Arial"/>
              </a:defRPr>
            </a:pPr>
            <a:r>
              <a:t>- митр. Макарий. Православно-догматическое богословие.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Основные признаки состоявшегося диалога-«встречи»:…"/>
          <p:cNvSpPr txBox="1"/>
          <p:nvPr>
            <p:ph type="body" idx="4294967295"/>
          </p:nvPr>
        </p:nvSpPr>
        <p:spPr>
          <a:xfrm>
            <a:off x="228600" y="16684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 defTabSz="457200">
              <a:spcBef>
                <a:spcPts val="0"/>
              </a:spcBef>
              <a:buClrTx/>
              <a:buSzTx/>
              <a:buNone/>
              <a:defRPr sz="223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Основные признаки состоявшегося диалога-«встречи»:</a:t>
            </a:r>
          </a:p>
          <a:p>
            <a:pPr marL="0" indent="0" algn="ctr" defTabSz="457200">
              <a:spcBef>
                <a:spcPts val="0"/>
              </a:spcBef>
              <a:buClrTx/>
              <a:buSzTx/>
              <a:buNone/>
              <a:defRPr sz="183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</a:p>
          <a:p>
            <a:pPr marL="0" indent="0" defTabSz="457200">
              <a:spcBef>
                <a:spcPts val="0"/>
              </a:spcBef>
              <a:buClrTx/>
              <a:buSzTx/>
              <a:buNone/>
              <a:defRPr sz="213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1. Собеседники переживают чувство душевного контакта, радость общения, душевный подъем; вместо усталости — «второе дыхание».</a:t>
            </a:r>
          </a:p>
          <a:p>
            <a:pPr marL="0" indent="0" defTabSz="457200">
              <a:spcBef>
                <a:spcPts val="0"/>
              </a:spcBef>
              <a:buClrTx/>
              <a:buSzTx/>
              <a:buNone/>
              <a:defRPr sz="213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2. Между консультантом и консультируемым возникает глубокое взаимопонимание, они находят «общий язык», понимают друг друга с полуслова.</a:t>
            </a:r>
          </a:p>
          <a:p>
            <a:pPr marL="0" indent="0" defTabSz="457200">
              <a:spcBef>
                <a:spcPts val="0"/>
              </a:spcBef>
              <a:buClrTx/>
              <a:buSzTx/>
              <a:buNone/>
              <a:defRPr sz="213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3. Собеседники совместными усилиями находят разрешение проблемы; консультируемый принимает мысль консультанта как свою собственную.</a:t>
            </a:r>
          </a:p>
          <a:p>
            <a:pPr marL="0" indent="0" defTabSz="457200">
              <a:spcBef>
                <a:spcPts val="0"/>
              </a:spcBef>
              <a:buClrTx/>
              <a:buSzTx/>
              <a:buNone/>
              <a:defRPr sz="2132">
                <a:solidFill>
                  <a:srgbClr val="42424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4. В результате диалога с консультантом у собеседника пробуждается осознание своего духовного «Я»: происходит «встреча» наличного «Я» и духовного «Я».</a:t>
            </a:r>
          </a:p>
        </p:txBody>
      </p:sp>
      <p:sp>
        <p:nvSpPr>
          <p:cNvPr id="134" name="3. Совместный поиск решения"/>
          <p:cNvSpPr txBox="1"/>
          <p:nvPr>
            <p:ph type="title" idx="4294967295"/>
          </p:nvPr>
        </p:nvSpPr>
        <p:spPr>
          <a:prstGeom prst="rect">
            <a:avLst/>
          </a:prstGeom>
          <a:solidFill>
            <a:schemeClr val="accent1">
              <a:lumOff val="10980"/>
            </a:schemeClr>
          </a:solidFill>
          <a:ln w="9525">
            <a:solidFill>
              <a:srgbClr val="000000"/>
            </a:solidFill>
            <a:round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/>
          <a:lstStyle>
            <a:lvl1pPr>
              <a:defRPr b="0" sz="3900">
                <a:solidFill>
                  <a:srgbClr val="FFFFFF"/>
                </a:solidFill>
              </a:defRPr>
            </a:lvl1pPr>
          </a:lstStyle>
          <a:p>
            <a:pPr/>
            <a:r>
              <a:t>3. Совместный поиск решения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" y="457200"/>
            <a:ext cx="8851900" cy="95091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Необходимый банк данных:…"/>
          <p:cNvSpPr txBox="1"/>
          <p:nvPr>
            <p:ph type="body"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lnSpc>
                <a:spcPct val="80000"/>
              </a:lnSpc>
              <a:spcBef>
                <a:spcPts val="500"/>
              </a:spcBef>
              <a:buSzTx/>
              <a:buFont typeface="Wingdings 2"/>
              <a:buNone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Необходимый </a:t>
            </a:r>
            <a:r>
              <a:rPr b="1"/>
              <a:t>банк данных</a:t>
            </a:r>
            <a:r>
              <a:t>: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Отделения детоксикации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Психиатрическая помощь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Детские центры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Церковная помощь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Стационарные реабилитационные центры различной направленности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Амбулаторные реабилитационные центры различной направленности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«Дома на полпути», приюты, социальные гостиницы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Группы самопомощи: с</a:t>
            </a:r>
            <a:r>
              <a:t>обрания Анонимных Алкоголиков, Анонимных Наркоманов, Ал-Анон, Нар-Анон.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Clr>
                <a:srgbClr val="F6C782"/>
              </a:buClr>
              <a:buChar char="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Юридическая помощь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37" y="457200"/>
            <a:ext cx="8882063" cy="1011238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Фактическое содержание разговора не передается родственникам ни при каких условиях, исключая немедленную угрозу жизни человека.…"/>
          <p:cNvSpPr txBox="1"/>
          <p:nvPr>
            <p:ph type="body"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SzTx/>
              <a:buFont typeface="Wingdings 2"/>
              <a:buNone/>
              <a:defRPr sz="2600"/>
            </a:pPr>
            <a:r>
              <a:t>Фактическое содержание разговора не передается родственникам ни при каких условиях, исключая немедленную угрозу жизни человека.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SzTx/>
              <a:buFont typeface="Wingdings 2"/>
              <a:buNone/>
              <a:defRPr sz="2600"/>
            </a:pPr>
            <a:r>
              <a:t>Но, поскольку родственники тоже являются важными субъектами выздоровления, выясняются их проблемы и возможные решения.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SzTx/>
              <a:buFont typeface="Wingdings 2"/>
              <a:buNone/>
              <a:defRPr sz="2600"/>
            </a:pPr>
            <a:r>
              <a:t>Поскольку они любят пациента, и будут помогать ему и дальше, им сообщаются наблюдения консультанта, его основные выводы и совместное решение пациента и консультанта.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SzTx/>
              <a:buFont typeface="Wingdings 2"/>
              <a:buNone/>
              <a:defRPr sz="2600"/>
            </a:pPr>
            <a:r>
              <a:t>Им также сообщается необходимая информация о способах получения помощи для них самих.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7825" y="115887"/>
            <a:ext cx="8308975" cy="72548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Реабилитационный благотворительный центр «Зебра» -…"/>
          <p:cNvSpPr txBox="1"/>
          <p:nvPr>
            <p:ph type="body" idx="4294967295"/>
          </p:nvPr>
        </p:nvSpPr>
        <p:spPr>
          <a:xfrm>
            <a:off x="457200" y="762000"/>
            <a:ext cx="8229600" cy="5715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Реабилитационный благотворительный центр «Зебра» -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амбулаторный и стационарный центры, в которых выздоравливают наркоманы, алкоголики и их семьи.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Работают по миннесотской модели в программе «12 шагов» с 1996 г.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При храме Живоначальной Троицы детской больницы св. Владимира работает православный семинар для алкоголиков и наркоманов.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При центре работают также группы для всех родственников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алкоголиков и наркоманов, которые хотят получить помощь: «Ориентации» (информационная дискуссионная группа),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      Группа «Шаги» (работа по программе «12 шагов») 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      Православный семинар.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Издается специальная литература, проводятся тренинги, специальные проекты по обучению и поддержке специалистов и другие акции.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На сайте центра «Зебра» можно получить подробную информацию о 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зависимости, выздоровлении и нашем центре: 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www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.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zebra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-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center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.</a:t>
            </a:r>
            <a:r>
              <a:rPr u="sng">
                <a:solidFill>
                  <a:srgbClr val="AD1F1F"/>
                </a:solidFill>
                <a:uFill>
                  <a:solidFill>
                    <a:srgbClr val="AD1F1F"/>
                  </a:solidFill>
                </a:uFill>
                <a:hlinkClick r:id="rId3" invalidUrl="" action="" tgtFrame="" tooltip="" history="1" highlightClick="0" endSnd="0"/>
              </a:rPr>
              <a:t>ru</a:t>
            </a:r>
            <a:r>
              <a:t>.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Телефон для записи на консультации и вопросов: 8 (915) 545 7236;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                                                                                           8 (499) 127 3988.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Директор Екатерина Алексеевна Савина.</a:t>
            </a:r>
          </a:p>
          <a:p>
            <a:pPr marL="312039" indent="-312039" algn="just" defTabSz="832104">
              <a:lnSpc>
                <a:spcPct val="90000"/>
              </a:lnSpc>
              <a:spcBef>
                <a:spcPts val="300"/>
              </a:spcBef>
              <a:buSzTx/>
              <a:buFont typeface="Wingdings 2"/>
              <a:buNone/>
              <a:defRPr b="1" sz="1638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Трек">
  <a:themeElements>
    <a:clrScheme name="Тре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22E"/>
      </a:accent1>
      <a:accent2>
        <a:srgbClr val="A5644E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рек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Трек">
  <a:themeElements>
    <a:clrScheme name="Тре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22E"/>
      </a:accent1>
      <a:accent2>
        <a:srgbClr val="A5644E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рек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