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handoutMasterIdLst>
    <p:handoutMasterId r:id="rId63"/>
  </p:handoutMasterIdLst>
  <p:sldIdLst>
    <p:sldId id="353" r:id="rId2"/>
    <p:sldId id="263" r:id="rId3"/>
    <p:sldId id="320" r:id="rId4"/>
    <p:sldId id="265" r:id="rId5"/>
    <p:sldId id="266" r:id="rId6"/>
    <p:sldId id="319" r:id="rId7"/>
    <p:sldId id="267" r:id="rId8"/>
    <p:sldId id="268" r:id="rId9"/>
    <p:sldId id="269" r:id="rId10"/>
    <p:sldId id="270" r:id="rId11"/>
    <p:sldId id="271" r:id="rId12"/>
    <p:sldId id="273" r:id="rId13"/>
    <p:sldId id="274" r:id="rId14"/>
    <p:sldId id="277" r:id="rId15"/>
    <p:sldId id="278" r:id="rId16"/>
    <p:sldId id="282" r:id="rId17"/>
    <p:sldId id="279" r:id="rId18"/>
    <p:sldId id="354" r:id="rId19"/>
    <p:sldId id="355" r:id="rId20"/>
    <p:sldId id="356" r:id="rId21"/>
    <p:sldId id="357" r:id="rId22"/>
    <p:sldId id="280" r:id="rId23"/>
    <p:sldId id="281" r:id="rId24"/>
    <p:sldId id="284" r:id="rId25"/>
    <p:sldId id="285" r:id="rId26"/>
    <p:sldId id="286" r:id="rId27"/>
    <p:sldId id="287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288" r:id="rId36"/>
    <p:sldId id="292" r:id="rId37"/>
    <p:sldId id="293" r:id="rId38"/>
    <p:sldId id="289" r:id="rId39"/>
    <p:sldId id="294" r:id="rId40"/>
    <p:sldId id="368" r:id="rId41"/>
    <p:sldId id="358" r:id="rId42"/>
    <p:sldId id="359" r:id="rId43"/>
    <p:sldId id="369" r:id="rId44"/>
    <p:sldId id="370" r:id="rId45"/>
    <p:sldId id="371" r:id="rId46"/>
    <p:sldId id="360" r:id="rId47"/>
    <p:sldId id="349" r:id="rId48"/>
    <p:sldId id="344" r:id="rId49"/>
    <p:sldId id="350" r:id="rId50"/>
    <p:sldId id="351" r:id="rId51"/>
    <p:sldId id="333" r:id="rId52"/>
    <p:sldId id="331" r:id="rId53"/>
    <p:sldId id="332" r:id="rId54"/>
    <p:sldId id="342" r:id="rId55"/>
    <p:sldId id="325" r:id="rId56"/>
    <p:sldId id="315" r:id="rId57"/>
    <p:sldId id="352" r:id="rId58"/>
    <p:sldId id="341" r:id="rId59"/>
    <p:sldId id="326" r:id="rId60"/>
    <p:sldId id="338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229"/>
    <a:srgbClr val="003374"/>
    <a:srgbClr val="53A3E6"/>
    <a:srgbClr val="ECF3F9"/>
    <a:srgbClr val="FFC900"/>
    <a:srgbClr val="173A8D"/>
    <a:srgbClr val="129481"/>
    <a:srgbClr val="0F2741"/>
    <a:srgbClr val="001736"/>
    <a:srgbClr val="C9A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9344" autoAdjust="0"/>
  </p:normalViewPr>
  <p:slideViewPr>
    <p:cSldViewPr snapToGrid="0">
      <p:cViewPr varScale="1">
        <p:scale>
          <a:sx n="67" d="100"/>
          <a:sy n="67" d="100"/>
        </p:scale>
        <p:origin x="1810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-204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37BF98-06E5-4249-A52C-DE20061A2192}" type="doc">
      <dgm:prSet loTypeId="urn:microsoft.com/office/officeart/2005/8/layout/hierarchy4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4FEAA1-57B0-4D8B-A3F4-213DB02B3023}">
      <dgm:prSet phldrT="[Текст]"/>
      <dgm:spPr/>
      <dgm:t>
        <a:bodyPr/>
        <a:lstStyle/>
        <a:p>
          <a:r>
            <a:rPr lang="ru-RU" dirty="0" smtClean="0"/>
            <a:t>Социальный риск</a:t>
          </a:r>
          <a:endParaRPr lang="ru-RU" dirty="0"/>
        </a:p>
      </dgm:t>
    </dgm:pt>
    <dgm:pt modelId="{35C7801B-7F98-4D24-AAB9-FAF8A55DC06D}" type="parTrans" cxnId="{B1977C18-7251-4CF4-942F-24D8FEEA845F}">
      <dgm:prSet/>
      <dgm:spPr/>
      <dgm:t>
        <a:bodyPr/>
        <a:lstStyle/>
        <a:p>
          <a:endParaRPr lang="ru-RU"/>
        </a:p>
      </dgm:t>
    </dgm:pt>
    <dgm:pt modelId="{D9A28AB1-FBB9-4E27-B111-9743786557A5}" type="sibTrans" cxnId="{B1977C18-7251-4CF4-942F-24D8FEEA845F}">
      <dgm:prSet/>
      <dgm:spPr/>
      <dgm:t>
        <a:bodyPr/>
        <a:lstStyle/>
        <a:p>
          <a:endParaRPr lang="ru-RU"/>
        </a:p>
      </dgm:t>
    </dgm:pt>
    <dgm:pt modelId="{D3BED813-EB0A-4BC4-B361-F9DF577FB005}">
      <dgm:prSet phldrT="[Текст]" custT="1"/>
      <dgm:spPr/>
      <dgm:t>
        <a:bodyPr/>
        <a:lstStyle/>
        <a:p>
          <a:r>
            <a:rPr lang="ru-RU" sz="6000" b="1" dirty="0" smtClean="0"/>
            <a:t>Социальная защита</a:t>
          </a:r>
          <a:endParaRPr lang="ru-RU" sz="6000" b="1" dirty="0"/>
        </a:p>
      </dgm:t>
    </dgm:pt>
    <dgm:pt modelId="{39AC0FBC-F66B-4B2E-8D1B-5CF82917A072}" type="parTrans" cxnId="{185B27F6-0B08-4D3C-9D47-2F1C45787AED}">
      <dgm:prSet/>
      <dgm:spPr/>
      <dgm:t>
        <a:bodyPr/>
        <a:lstStyle/>
        <a:p>
          <a:endParaRPr lang="ru-RU"/>
        </a:p>
      </dgm:t>
    </dgm:pt>
    <dgm:pt modelId="{BC299149-C48A-4743-82AA-81993FC22B4C}" type="sibTrans" cxnId="{185B27F6-0B08-4D3C-9D47-2F1C45787AED}">
      <dgm:prSet/>
      <dgm:spPr/>
      <dgm:t>
        <a:bodyPr/>
        <a:lstStyle/>
        <a:p>
          <a:endParaRPr lang="ru-RU"/>
        </a:p>
      </dgm:t>
    </dgm:pt>
    <dgm:pt modelId="{71C13639-3455-4817-A7F0-B14EDB0477D8}">
      <dgm:prSet phldrT="[Текст]" custT="1"/>
      <dgm:spPr/>
      <dgm:t>
        <a:bodyPr/>
        <a:lstStyle/>
        <a:p>
          <a:r>
            <a:rPr lang="ru-RU" sz="2800" dirty="0" smtClean="0"/>
            <a:t>Социальная помощь</a:t>
          </a:r>
          <a:endParaRPr lang="ru-RU" sz="2800" dirty="0"/>
        </a:p>
      </dgm:t>
    </dgm:pt>
    <dgm:pt modelId="{89C417DE-0D53-4D91-AB71-84D446D4C512}" type="parTrans" cxnId="{E369CD18-72E0-4853-9395-6708DB0BA0D8}">
      <dgm:prSet/>
      <dgm:spPr/>
      <dgm:t>
        <a:bodyPr/>
        <a:lstStyle/>
        <a:p>
          <a:endParaRPr lang="ru-RU"/>
        </a:p>
      </dgm:t>
    </dgm:pt>
    <dgm:pt modelId="{BB5AEEE4-9A05-416B-90F0-1A2D7D08A115}" type="sibTrans" cxnId="{E369CD18-72E0-4853-9395-6708DB0BA0D8}">
      <dgm:prSet/>
      <dgm:spPr/>
      <dgm:t>
        <a:bodyPr/>
        <a:lstStyle/>
        <a:p>
          <a:endParaRPr lang="ru-RU"/>
        </a:p>
      </dgm:t>
    </dgm:pt>
    <dgm:pt modelId="{A82302F3-4F61-4180-86D9-193243A66EF4}">
      <dgm:prSet phldrT="[Текст]" custT="1"/>
      <dgm:spPr/>
      <dgm:t>
        <a:bodyPr/>
        <a:lstStyle/>
        <a:p>
          <a:r>
            <a:rPr lang="ru-RU" sz="2600" dirty="0" smtClean="0"/>
            <a:t>Социальное страхование</a:t>
          </a:r>
          <a:endParaRPr lang="ru-RU" sz="2600" dirty="0"/>
        </a:p>
      </dgm:t>
    </dgm:pt>
    <dgm:pt modelId="{B5403BC3-B297-42CF-98AC-6E1A59B33AC0}" type="parTrans" cxnId="{D86D5CBD-6ACD-4A94-8CD1-3D4F6FBF145C}">
      <dgm:prSet/>
      <dgm:spPr/>
      <dgm:t>
        <a:bodyPr/>
        <a:lstStyle/>
        <a:p>
          <a:endParaRPr lang="ru-RU"/>
        </a:p>
      </dgm:t>
    </dgm:pt>
    <dgm:pt modelId="{3974EC7D-07C0-4980-903C-D3DF34E74A4A}" type="sibTrans" cxnId="{D86D5CBD-6ACD-4A94-8CD1-3D4F6FBF145C}">
      <dgm:prSet/>
      <dgm:spPr/>
      <dgm:t>
        <a:bodyPr/>
        <a:lstStyle/>
        <a:p>
          <a:endParaRPr lang="ru-RU"/>
        </a:p>
      </dgm:t>
    </dgm:pt>
    <dgm:pt modelId="{4BCD8FC9-AD7D-4BFA-8932-AE25827759DC}">
      <dgm:prSet phldrT="[Текст]" custT="1"/>
      <dgm:spPr/>
      <dgm:t>
        <a:bodyPr/>
        <a:lstStyle/>
        <a:p>
          <a:r>
            <a:rPr lang="ru-RU" sz="2600" dirty="0" smtClean="0"/>
            <a:t>Государственное пенсионное обеспечение</a:t>
          </a:r>
          <a:endParaRPr lang="ru-RU" sz="2600" dirty="0"/>
        </a:p>
      </dgm:t>
    </dgm:pt>
    <dgm:pt modelId="{C6F08AA9-54F2-4170-86A6-E8A0DE35521D}" type="parTrans" cxnId="{2025D7A8-3D2D-460E-A479-A93E9A445F7E}">
      <dgm:prSet/>
      <dgm:spPr/>
      <dgm:t>
        <a:bodyPr/>
        <a:lstStyle/>
        <a:p>
          <a:endParaRPr lang="ru-RU"/>
        </a:p>
      </dgm:t>
    </dgm:pt>
    <dgm:pt modelId="{415C30E6-3EC3-42A5-AB51-C3319AD09ED8}" type="sibTrans" cxnId="{2025D7A8-3D2D-460E-A479-A93E9A445F7E}">
      <dgm:prSet/>
      <dgm:spPr/>
      <dgm:t>
        <a:bodyPr/>
        <a:lstStyle/>
        <a:p>
          <a:endParaRPr lang="ru-RU"/>
        </a:p>
      </dgm:t>
    </dgm:pt>
    <dgm:pt modelId="{19E167C5-00DF-4317-94C4-665F77EE6CD0}">
      <dgm:prSet phldrT="[Текст]" custT="1"/>
      <dgm:spPr/>
      <dgm:t>
        <a:bodyPr/>
        <a:lstStyle/>
        <a:p>
          <a:r>
            <a:rPr lang="ru-RU" sz="2600" dirty="0" smtClean="0"/>
            <a:t>Социальное обслуживание</a:t>
          </a:r>
          <a:endParaRPr lang="ru-RU" sz="2600" dirty="0"/>
        </a:p>
      </dgm:t>
    </dgm:pt>
    <dgm:pt modelId="{89608A3A-3729-4954-A95B-F350C52E8ED2}" type="parTrans" cxnId="{C685B2FB-0F69-4389-8427-9B80479A4E1A}">
      <dgm:prSet/>
      <dgm:spPr/>
      <dgm:t>
        <a:bodyPr/>
        <a:lstStyle/>
        <a:p>
          <a:endParaRPr lang="ru-RU"/>
        </a:p>
      </dgm:t>
    </dgm:pt>
    <dgm:pt modelId="{21C104B1-650A-4D3F-A22D-D48A56F03E6E}" type="sibTrans" cxnId="{C685B2FB-0F69-4389-8427-9B80479A4E1A}">
      <dgm:prSet/>
      <dgm:spPr/>
      <dgm:t>
        <a:bodyPr/>
        <a:lstStyle/>
        <a:p>
          <a:endParaRPr lang="ru-RU"/>
        </a:p>
      </dgm:t>
    </dgm:pt>
    <dgm:pt modelId="{E6E85C12-E6AB-4B39-B3F6-00705D283E15}" type="pres">
      <dgm:prSet presAssocID="{6437BF98-06E5-4249-A52C-DE20061A219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120116D-FAF6-485F-B3B8-ED4512EABFEC}" type="pres">
      <dgm:prSet presAssocID="{D14FEAA1-57B0-4D8B-A3F4-213DB02B3023}" presName="vertOne" presStyleCnt="0"/>
      <dgm:spPr/>
      <dgm:t>
        <a:bodyPr/>
        <a:lstStyle/>
        <a:p>
          <a:endParaRPr lang="ru-RU"/>
        </a:p>
      </dgm:t>
    </dgm:pt>
    <dgm:pt modelId="{B879A7B3-1A5B-4D76-841B-BAAA605DF1E4}" type="pres">
      <dgm:prSet presAssocID="{D14FEAA1-57B0-4D8B-A3F4-213DB02B3023}" presName="txOne" presStyleLbl="node0" presStyleIdx="0" presStyleCnt="1" custScaleY="351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9B0FAD-F16D-4811-A367-53EAF3CDB3B2}" type="pres">
      <dgm:prSet presAssocID="{D14FEAA1-57B0-4D8B-A3F4-213DB02B3023}" presName="parTransOne" presStyleCnt="0"/>
      <dgm:spPr/>
      <dgm:t>
        <a:bodyPr/>
        <a:lstStyle/>
        <a:p>
          <a:endParaRPr lang="ru-RU"/>
        </a:p>
      </dgm:t>
    </dgm:pt>
    <dgm:pt modelId="{A2479545-F1D1-4A08-B320-EB4D1389F6CE}" type="pres">
      <dgm:prSet presAssocID="{D14FEAA1-57B0-4D8B-A3F4-213DB02B3023}" presName="horzOne" presStyleCnt="0"/>
      <dgm:spPr/>
      <dgm:t>
        <a:bodyPr/>
        <a:lstStyle/>
        <a:p>
          <a:endParaRPr lang="ru-RU"/>
        </a:p>
      </dgm:t>
    </dgm:pt>
    <dgm:pt modelId="{2524AE3D-9F71-4BE2-9457-21ED0B1D26FE}" type="pres">
      <dgm:prSet presAssocID="{D3BED813-EB0A-4BC4-B361-F9DF577FB005}" presName="vertTwo" presStyleCnt="0"/>
      <dgm:spPr/>
      <dgm:t>
        <a:bodyPr/>
        <a:lstStyle/>
        <a:p>
          <a:endParaRPr lang="ru-RU"/>
        </a:p>
      </dgm:t>
    </dgm:pt>
    <dgm:pt modelId="{966A58BB-2D87-42DB-B93D-FA57E2ED2EE0}" type="pres">
      <dgm:prSet presAssocID="{D3BED813-EB0A-4BC4-B361-F9DF577FB005}" presName="txTwo" presStyleLbl="node2" presStyleIdx="0" presStyleCnt="1" custScaleY="381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7CFF1C-97B3-4DA1-B8D8-43F28DCFB5E7}" type="pres">
      <dgm:prSet presAssocID="{D3BED813-EB0A-4BC4-B361-F9DF577FB005}" presName="parTransTwo" presStyleCnt="0"/>
      <dgm:spPr/>
      <dgm:t>
        <a:bodyPr/>
        <a:lstStyle/>
        <a:p>
          <a:endParaRPr lang="ru-RU"/>
        </a:p>
      </dgm:t>
    </dgm:pt>
    <dgm:pt modelId="{1190B960-FBEC-445B-B4BF-F66C0B3E62E2}" type="pres">
      <dgm:prSet presAssocID="{D3BED813-EB0A-4BC4-B361-F9DF577FB005}" presName="horzTwo" presStyleCnt="0"/>
      <dgm:spPr/>
      <dgm:t>
        <a:bodyPr/>
        <a:lstStyle/>
        <a:p>
          <a:endParaRPr lang="ru-RU"/>
        </a:p>
      </dgm:t>
    </dgm:pt>
    <dgm:pt modelId="{5DDE2FB4-D73B-4461-AD35-21AF6BD665AC}" type="pres">
      <dgm:prSet presAssocID="{71C13639-3455-4817-A7F0-B14EDB0477D8}" presName="vertThree" presStyleCnt="0"/>
      <dgm:spPr/>
      <dgm:t>
        <a:bodyPr/>
        <a:lstStyle/>
        <a:p>
          <a:endParaRPr lang="ru-RU"/>
        </a:p>
      </dgm:t>
    </dgm:pt>
    <dgm:pt modelId="{6BFBDBEB-7215-4FB8-8515-67080594C584}" type="pres">
      <dgm:prSet presAssocID="{71C13639-3455-4817-A7F0-B14EDB0477D8}" presName="txThree" presStyleLbl="node3" presStyleIdx="0" presStyleCnt="4" custScaleY="581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97EA71-9785-47B9-86BC-373107B9DD0C}" type="pres">
      <dgm:prSet presAssocID="{71C13639-3455-4817-A7F0-B14EDB0477D8}" presName="horzThree" presStyleCnt="0"/>
      <dgm:spPr/>
      <dgm:t>
        <a:bodyPr/>
        <a:lstStyle/>
        <a:p>
          <a:endParaRPr lang="ru-RU"/>
        </a:p>
      </dgm:t>
    </dgm:pt>
    <dgm:pt modelId="{8B8C7240-2A80-48C8-83F4-871FC52CFC2A}" type="pres">
      <dgm:prSet presAssocID="{BB5AEEE4-9A05-416B-90F0-1A2D7D08A115}" presName="sibSpaceThree" presStyleCnt="0"/>
      <dgm:spPr/>
      <dgm:t>
        <a:bodyPr/>
        <a:lstStyle/>
        <a:p>
          <a:endParaRPr lang="ru-RU"/>
        </a:p>
      </dgm:t>
    </dgm:pt>
    <dgm:pt modelId="{07766E53-F4F4-47EB-9036-70623964BFA9}" type="pres">
      <dgm:prSet presAssocID="{A82302F3-4F61-4180-86D9-193243A66EF4}" presName="vertThree" presStyleCnt="0"/>
      <dgm:spPr/>
      <dgm:t>
        <a:bodyPr/>
        <a:lstStyle/>
        <a:p>
          <a:endParaRPr lang="ru-RU"/>
        </a:p>
      </dgm:t>
    </dgm:pt>
    <dgm:pt modelId="{BE3F15B7-D434-4EA2-8564-0DD2E5DEA26E}" type="pres">
      <dgm:prSet presAssocID="{A82302F3-4F61-4180-86D9-193243A66EF4}" presName="txThree" presStyleLbl="node3" presStyleIdx="1" presStyleCnt="4" custScaleY="567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3D2040-8702-4CC7-980B-1D833934CCAB}" type="pres">
      <dgm:prSet presAssocID="{A82302F3-4F61-4180-86D9-193243A66EF4}" presName="horzThree" presStyleCnt="0"/>
      <dgm:spPr/>
      <dgm:t>
        <a:bodyPr/>
        <a:lstStyle/>
        <a:p>
          <a:endParaRPr lang="ru-RU"/>
        </a:p>
      </dgm:t>
    </dgm:pt>
    <dgm:pt modelId="{B02C6779-761F-4F10-8F59-65570F88472A}" type="pres">
      <dgm:prSet presAssocID="{3974EC7D-07C0-4980-903C-D3DF34E74A4A}" presName="sibSpaceThree" presStyleCnt="0"/>
      <dgm:spPr/>
      <dgm:t>
        <a:bodyPr/>
        <a:lstStyle/>
        <a:p>
          <a:endParaRPr lang="ru-RU"/>
        </a:p>
      </dgm:t>
    </dgm:pt>
    <dgm:pt modelId="{555DF204-462C-44D5-AAD9-A24B81CD86E3}" type="pres">
      <dgm:prSet presAssocID="{4BCD8FC9-AD7D-4BFA-8932-AE25827759DC}" presName="vertThree" presStyleCnt="0"/>
      <dgm:spPr/>
      <dgm:t>
        <a:bodyPr/>
        <a:lstStyle/>
        <a:p>
          <a:endParaRPr lang="ru-RU"/>
        </a:p>
      </dgm:t>
    </dgm:pt>
    <dgm:pt modelId="{F44B8FE5-F75B-440C-A54E-DF77552594BC}" type="pres">
      <dgm:prSet presAssocID="{4BCD8FC9-AD7D-4BFA-8932-AE25827759DC}" presName="txThree" presStyleLbl="node3" presStyleIdx="2" presStyleCnt="4" custScaleY="58099" custLinFactNeighborX="-301" custLinFactNeighborY="3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1B71D0-BA5D-4620-9526-BA1B6E822DC7}" type="pres">
      <dgm:prSet presAssocID="{4BCD8FC9-AD7D-4BFA-8932-AE25827759DC}" presName="horzThree" presStyleCnt="0"/>
      <dgm:spPr/>
      <dgm:t>
        <a:bodyPr/>
        <a:lstStyle/>
        <a:p>
          <a:endParaRPr lang="ru-RU"/>
        </a:p>
      </dgm:t>
    </dgm:pt>
    <dgm:pt modelId="{7AA952AF-7421-4735-9107-111A84198A39}" type="pres">
      <dgm:prSet presAssocID="{415C30E6-3EC3-42A5-AB51-C3319AD09ED8}" presName="sibSpaceThree" presStyleCnt="0"/>
      <dgm:spPr/>
      <dgm:t>
        <a:bodyPr/>
        <a:lstStyle/>
        <a:p>
          <a:endParaRPr lang="ru-RU"/>
        </a:p>
      </dgm:t>
    </dgm:pt>
    <dgm:pt modelId="{2B8CADA1-702C-49B6-B218-8EFA0D75793A}" type="pres">
      <dgm:prSet presAssocID="{19E167C5-00DF-4317-94C4-665F77EE6CD0}" presName="vertThree" presStyleCnt="0"/>
      <dgm:spPr/>
      <dgm:t>
        <a:bodyPr/>
        <a:lstStyle/>
        <a:p>
          <a:endParaRPr lang="ru-RU"/>
        </a:p>
      </dgm:t>
    </dgm:pt>
    <dgm:pt modelId="{D16DFF3C-4BB5-44DD-90B1-A17C6188DE05}" type="pres">
      <dgm:prSet presAssocID="{19E167C5-00DF-4317-94C4-665F77EE6CD0}" presName="txThree" presStyleLbl="node3" presStyleIdx="3" presStyleCnt="4" custScaleX="88814" custScaleY="571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307B9C-F5DF-4EB2-BE63-A9BBC106250D}" type="pres">
      <dgm:prSet presAssocID="{19E167C5-00DF-4317-94C4-665F77EE6CD0}" presName="horzThree" presStyleCnt="0"/>
      <dgm:spPr/>
      <dgm:t>
        <a:bodyPr/>
        <a:lstStyle/>
        <a:p>
          <a:endParaRPr lang="ru-RU"/>
        </a:p>
      </dgm:t>
    </dgm:pt>
  </dgm:ptLst>
  <dgm:cxnLst>
    <dgm:cxn modelId="{D86D5CBD-6ACD-4A94-8CD1-3D4F6FBF145C}" srcId="{D3BED813-EB0A-4BC4-B361-F9DF577FB005}" destId="{A82302F3-4F61-4180-86D9-193243A66EF4}" srcOrd="1" destOrd="0" parTransId="{B5403BC3-B297-42CF-98AC-6E1A59B33AC0}" sibTransId="{3974EC7D-07C0-4980-903C-D3DF34E74A4A}"/>
    <dgm:cxn modelId="{C685B2FB-0F69-4389-8427-9B80479A4E1A}" srcId="{D3BED813-EB0A-4BC4-B361-F9DF577FB005}" destId="{19E167C5-00DF-4317-94C4-665F77EE6CD0}" srcOrd="3" destOrd="0" parTransId="{89608A3A-3729-4954-A95B-F350C52E8ED2}" sibTransId="{21C104B1-650A-4D3F-A22D-D48A56F03E6E}"/>
    <dgm:cxn modelId="{94DE0EF3-B390-476A-BFDB-E40291EB5712}" type="presOf" srcId="{19E167C5-00DF-4317-94C4-665F77EE6CD0}" destId="{D16DFF3C-4BB5-44DD-90B1-A17C6188DE05}" srcOrd="0" destOrd="0" presId="urn:microsoft.com/office/officeart/2005/8/layout/hierarchy4"/>
    <dgm:cxn modelId="{1513EB36-BB06-41A9-87CD-39F74C3C5B53}" type="presOf" srcId="{6437BF98-06E5-4249-A52C-DE20061A2192}" destId="{E6E85C12-E6AB-4B39-B3F6-00705D283E15}" srcOrd="0" destOrd="0" presId="urn:microsoft.com/office/officeart/2005/8/layout/hierarchy4"/>
    <dgm:cxn modelId="{7BB5A354-8283-4A4C-B9B6-6236F2EA844B}" type="presOf" srcId="{4BCD8FC9-AD7D-4BFA-8932-AE25827759DC}" destId="{F44B8FE5-F75B-440C-A54E-DF77552594BC}" srcOrd="0" destOrd="0" presId="urn:microsoft.com/office/officeart/2005/8/layout/hierarchy4"/>
    <dgm:cxn modelId="{2025D7A8-3D2D-460E-A479-A93E9A445F7E}" srcId="{D3BED813-EB0A-4BC4-B361-F9DF577FB005}" destId="{4BCD8FC9-AD7D-4BFA-8932-AE25827759DC}" srcOrd="2" destOrd="0" parTransId="{C6F08AA9-54F2-4170-86A6-E8A0DE35521D}" sibTransId="{415C30E6-3EC3-42A5-AB51-C3319AD09ED8}"/>
    <dgm:cxn modelId="{5CD3CCC1-448D-4624-AD87-5DABCD930655}" type="presOf" srcId="{71C13639-3455-4817-A7F0-B14EDB0477D8}" destId="{6BFBDBEB-7215-4FB8-8515-67080594C584}" srcOrd="0" destOrd="0" presId="urn:microsoft.com/office/officeart/2005/8/layout/hierarchy4"/>
    <dgm:cxn modelId="{E369CD18-72E0-4853-9395-6708DB0BA0D8}" srcId="{D3BED813-EB0A-4BC4-B361-F9DF577FB005}" destId="{71C13639-3455-4817-A7F0-B14EDB0477D8}" srcOrd="0" destOrd="0" parTransId="{89C417DE-0D53-4D91-AB71-84D446D4C512}" sibTransId="{BB5AEEE4-9A05-416B-90F0-1A2D7D08A115}"/>
    <dgm:cxn modelId="{98264398-880B-4A65-8893-B0B22BA05513}" type="presOf" srcId="{D14FEAA1-57B0-4D8B-A3F4-213DB02B3023}" destId="{B879A7B3-1A5B-4D76-841B-BAAA605DF1E4}" srcOrd="0" destOrd="0" presId="urn:microsoft.com/office/officeart/2005/8/layout/hierarchy4"/>
    <dgm:cxn modelId="{A491358C-E08D-44C9-9771-98F8214B93C8}" type="presOf" srcId="{D3BED813-EB0A-4BC4-B361-F9DF577FB005}" destId="{966A58BB-2D87-42DB-B93D-FA57E2ED2EE0}" srcOrd="0" destOrd="0" presId="urn:microsoft.com/office/officeart/2005/8/layout/hierarchy4"/>
    <dgm:cxn modelId="{D3A716EE-E54A-4FF1-979F-808902858865}" type="presOf" srcId="{A82302F3-4F61-4180-86D9-193243A66EF4}" destId="{BE3F15B7-D434-4EA2-8564-0DD2E5DEA26E}" srcOrd="0" destOrd="0" presId="urn:microsoft.com/office/officeart/2005/8/layout/hierarchy4"/>
    <dgm:cxn modelId="{B1977C18-7251-4CF4-942F-24D8FEEA845F}" srcId="{6437BF98-06E5-4249-A52C-DE20061A2192}" destId="{D14FEAA1-57B0-4D8B-A3F4-213DB02B3023}" srcOrd="0" destOrd="0" parTransId="{35C7801B-7F98-4D24-AAB9-FAF8A55DC06D}" sibTransId="{D9A28AB1-FBB9-4E27-B111-9743786557A5}"/>
    <dgm:cxn modelId="{185B27F6-0B08-4D3C-9D47-2F1C45787AED}" srcId="{D14FEAA1-57B0-4D8B-A3F4-213DB02B3023}" destId="{D3BED813-EB0A-4BC4-B361-F9DF577FB005}" srcOrd="0" destOrd="0" parTransId="{39AC0FBC-F66B-4B2E-8D1B-5CF82917A072}" sibTransId="{BC299149-C48A-4743-82AA-81993FC22B4C}"/>
    <dgm:cxn modelId="{C36A1B18-BE8A-4B74-AFE9-C97A37DB329A}" type="presParOf" srcId="{E6E85C12-E6AB-4B39-B3F6-00705D283E15}" destId="{5120116D-FAF6-485F-B3B8-ED4512EABFEC}" srcOrd="0" destOrd="0" presId="urn:microsoft.com/office/officeart/2005/8/layout/hierarchy4"/>
    <dgm:cxn modelId="{B2E09D7F-1F88-4F03-8CCF-E02E823570EB}" type="presParOf" srcId="{5120116D-FAF6-485F-B3B8-ED4512EABFEC}" destId="{B879A7B3-1A5B-4D76-841B-BAAA605DF1E4}" srcOrd="0" destOrd="0" presId="urn:microsoft.com/office/officeart/2005/8/layout/hierarchy4"/>
    <dgm:cxn modelId="{20B89A0C-B35B-42BD-B13E-297BF4729931}" type="presParOf" srcId="{5120116D-FAF6-485F-B3B8-ED4512EABFEC}" destId="{8E9B0FAD-F16D-4811-A367-53EAF3CDB3B2}" srcOrd="1" destOrd="0" presId="urn:microsoft.com/office/officeart/2005/8/layout/hierarchy4"/>
    <dgm:cxn modelId="{62C798DD-99A8-4C57-B920-5115489DF727}" type="presParOf" srcId="{5120116D-FAF6-485F-B3B8-ED4512EABFEC}" destId="{A2479545-F1D1-4A08-B320-EB4D1389F6CE}" srcOrd="2" destOrd="0" presId="urn:microsoft.com/office/officeart/2005/8/layout/hierarchy4"/>
    <dgm:cxn modelId="{6BAFFB72-DC82-4B6D-8714-E207825EA0A8}" type="presParOf" srcId="{A2479545-F1D1-4A08-B320-EB4D1389F6CE}" destId="{2524AE3D-9F71-4BE2-9457-21ED0B1D26FE}" srcOrd="0" destOrd="0" presId="urn:microsoft.com/office/officeart/2005/8/layout/hierarchy4"/>
    <dgm:cxn modelId="{D21EF165-0C93-4D85-A7DF-6722A3EDDEE7}" type="presParOf" srcId="{2524AE3D-9F71-4BE2-9457-21ED0B1D26FE}" destId="{966A58BB-2D87-42DB-B93D-FA57E2ED2EE0}" srcOrd="0" destOrd="0" presId="urn:microsoft.com/office/officeart/2005/8/layout/hierarchy4"/>
    <dgm:cxn modelId="{6640448B-1AD7-4581-83EC-A355990BE99F}" type="presParOf" srcId="{2524AE3D-9F71-4BE2-9457-21ED0B1D26FE}" destId="{4C7CFF1C-97B3-4DA1-B8D8-43F28DCFB5E7}" srcOrd="1" destOrd="0" presId="urn:microsoft.com/office/officeart/2005/8/layout/hierarchy4"/>
    <dgm:cxn modelId="{0018967D-FE5B-4558-ACCC-29EADA477BD3}" type="presParOf" srcId="{2524AE3D-9F71-4BE2-9457-21ED0B1D26FE}" destId="{1190B960-FBEC-445B-B4BF-F66C0B3E62E2}" srcOrd="2" destOrd="0" presId="urn:microsoft.com/office/officeart/2005/8/layout/hierarchy4"/>
    <dgm:cxn modelId="{B6704094-2E34-400B-AFA0-D64E7EE5A4D5}" type="presParOf" srcId="{1190B960-FBEC-445B-B4BF-F66C0B3E62E2}" destId="{5DDE2FB4-D73B-4461-AD35-21AF6BD665AC}" srcOrd="0" destOrd="0" presId="urn:microsoft.com/office/officeart/2005/8/layout/hierarchy4"/>
    <dgm:cxn modelId="{4AB13AF8-7617-44A2-B7E3-D099E9C5FFC3}" type="presParOf" srcId="{5DDE2FB4-D73B-4461-AD35-21AF6BD665AC}" destId="{6BFBDBEB-7215-4FB8-8515-67080594C584}" srcOrd="0" destOrd="0" presId="urn:microsoft.com/office/officeart/2005/8/layout/hierarchy4"/>
    <dgm:cxn modelId="{8B429764-0E9C-43DB-AB88-B00ED9D48511}" type="presParOf" srcId="{5DDE2FB4-D73B-4461-AD35-21AF6BD665AC}" destId="{4997EA71-9785-47B9-86BC-373107B9DD0C}" srcOrd="1" destOrd="0" presId="urn:microsoft.com/office/officeart/2005/8/layout/hierarchy4"/>
    <dgm:cxn modelId="{CB3CBE29-E5DA-4F62-B240-F20F81CC24D5}" type="presParOf" srcId="{1190B960-FBEC-445B-B4BF-F66C0B3E62E2}" destId="{8B8C7240-2A80-48C8-83F4-871FC52CFC2A}" srcOrd="1" destOrd="0" presId="urn:microsoft.com/office/officeart/2005/8/layout/hierarchy4"/>
    <dgm:cxn modelId="{9E4B6451-2CA1-42C2-AADF-3117C0A45434}" type="presParOf" srcId="{1190B960-FBEC-445B-B4BF-F66C0B3E62E2}" destId="{07766E53-F4F4-47EB-9036-70623964BFA9}" srcOrd="2" destOrd="0" presId="urn:microsoft.com/office/officeart/2005/8/layout/hierarchy4"/>
    <dgm:cxn modelId="{4A0DCF67-30ED-4759-A6DE-AC2E0544A413}" type="presParOf" srcId="{07766E53-F4F4-47EB-9036-70623964BFA9}" destId="{BE3F15B7-D434-4EA2-8564-0DD2E5DEA26E}" srcOrd="0" destOrd="0" presId="urn:microsoft.com/office/officeart/2005/8/layout/hierarchy4"/>
    <dgm:cxn modelId="{9E940016-A291-49E5-B999-237F4FFA2DAC}" type="presParOf" srcId="{07766E53-F4F4-47EB-9036-70623964BFA9}" destId="{5B3D2040-8702-4CC7-980B-1D833934CCAB}" srcOrd="1" destOrd="0" presId="urn:microsoft.com/office/officeart/2005/8/layout/hierarchy4"/>
    <dgm:cxn modelId="{C2374D88-2839-41B1-B0D1-9CBADD5CBB87}" type="presParOf" srcId="{1190B960-FBEC-445B-B4BF-F66C0B3E62E2}" destId="{B02C6779-761F-4F10-8F59-65570F88472A}" srcOrd="3" destOrd="0" presId="urn:microsoft.com/office/officeart/2005/8/layout/hierarchy4"/>
    <dgm:cxn modelId="{55707BC1-8545-47B0-9049-EC70F0B40748}" type="presParOf" srcId="{1190B960-FBEC-445B-B4BF-F66C0B3E62E2}" destId="{555DF204-462C-44D5-AAD9-A24B81CD86E3}" srcOrd="4" destOrd="0" presId="urn:microsoft.com/office/officeart/2005/8/layout/hierarchy4"/>
    <dgm:cxn modelId="{496AA494-E3BF-4E67-B185-8F9007F69E73}" type="presParOf" srcId="{555DF204-462C-44D5-AAD9-A24B81CD86E3}" destId="{F44B8FE5-F75B-440C-A54E-DF77552594BC}" srcOrd="0" destOrd="0" presId="urn:microsoft.com/office/officeart/2005/8/layout/hierarchy4"/>
    <dgm:cxn modelId="{89A061EF-04BD-45DD-90E2-962EA99DC174}" type="presParOf" srcId="{555DF204-462C-44D5-AAD9-A24B81CD86E3}" destId="{3D1B71D0-BA5D-4620-9526-BA1B6E822DC7}" srcOrd="1" destOrd="0" presId="urn:microsoft.com/office/officeart/2005/8/layout/hierarchy4"/>
    <dgm:cxn modelId="{14D77C5C-14DA-43E0-A1C4-02332BFF36F7}" type="presParOf" srcId="{1190B960-FBEC-445B-B4BF-F66C0B3E62E2}" destId="{7AA952AF-7421-4735-9107-111A84198A39}" srcOrd="5" destOrd="0" presId="urn:microsoft.com/office/officeart/2005/8/layout/hierarchy4"/>
    <dgm:cxn modelId="{9564A19E-1F3A-46FC-94BA-96F96E60AD0B}" type="presParOf" srcId="{1190B960-FBEC-445B-B4BF-F66C0B3E62E2}" destId="{2B8CADA1-702C-49B6-B218-8EFA0D75793A}" srcOrd="6" destOrd="0" presId="urn:microsoft.com/office/officeart/2005/8/layout/hierarchy4"/>
    <dgm:cxn modelId="{1C182969-B7D6-464B-9655-BD8C93254FC7}" type="presParOf" srcId="{2B8CADA1-702C-49B6-B218-8EFA0D75793A}" destId="{D16DFF3C-4BB5-44DD-90B1-A17C6188DE05}" srcOrd="0" destOrd="0" presId="urn:microsoft.com/office/officeart/2005/8/layout/hierarchy4"/>
    <dgm:cxn modelId="{BEFABD32-85E5-4D66-95D1-F3E80F381A34}" type="presParOf" srcId="{2B8CADA1-702C-49B6-B218-8EFA0D75793A}" destId="{98307B9C-F5DF-4EB2-BE63-A9BBC106250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7439D-E70A-4E4B-AA4B-E216B4C61ABE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D8BF4-DBB1-4435-8151-261568831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012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ase.garant.ru/70113066/#ixzz4VJH9a132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frussia.ru/page/mirovoi_reiting_blagotvoritelnosti_1" TargetMode="External"/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549275" algn="just">
              <a:defRPr/>
            </a:pPr>
            <a:r>
              <a:rPr lang="ru-RU" sz="12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Церковная социальная деятельность тесно связана с деятельностью различных государственных структур, бизнеса и «третьего сектора»,</a:t>
            </a:r>
            <a:r>
              <a:rPr lang="ru-RU" sz="1200" b="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все они </a:t>
            </a:r>
            <a:r>
              <a:rPr lang="ru-RU" sz="12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имеют свою систему отношений, со своей историей, страхами, проблемами, подводными камнями и </a:t>
            </a:r>
            <a:r>
              <a:rPr lang="ru-RU" sz="1200" b="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динамикой. </a:t>
            </a:r>
            <a:r>
              <a:rPr lang="ru-RU" sz="12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549275" algn="just">
              <a:defRPr/>
            </a:pPr>
            <a:r>
              <a:rPr lang="ru-RU" sz="12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Представители каждой сферы что-то свое считает важным, первостепенным, поэтому различные социальные группы лоббируют определенные</a:t>
            </a:r>
            <a:r>
              <a:rPr lang="ru-RU" sz="1200" b="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интересы, предлагая те или иные пути решения социальных проблем или способы их профилактики. </a:t>
            </a:r>
            <a:endParaRPr lang="ru-RU" sz="1100" b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D8BF4-DBB1-4435-8151-261568831FA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717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/>
            <a:endParaRPr lang="ru-RU" smtClean="0">
              <a:latin typeface="Arial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C8DB76-CF17-4922-97D9-B16A92E16F74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15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1. Моментом рождения ребенка является </a:t>
            </a:r>
            <a:r>
              <a:rPr lang="ru-RU" sz="1200" dirty="0" smtClean="0">
                <a:solidFill>
                  <a:srgbClr val="002060"/>
                </a:solidFill>
                <a:cs typeface="Times New Roman" pitchFamily="18" charset="0"/>
              </a:rPr>
              <a:t>момент отделения плода от организма матери посредством родов.</a:t>
            </a:r>
          </a:p>
          <a:p>
            <a:pPr algn="just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2. Медицинскими критериями рождения являются:</a:t>
            </a:r>
          </a:p>
          <a:p>
            <a:pPr algn="just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1) </a:t>
            </a:r>
            <a:r>
              <a:rPr lang="ru-RU" sz="1200" dirty="0" smtClean="0">
                <a:solidFill>
                  <a:srgbClr val="002060"/>
                </a:solidFill>
                <a:cs typeface="Times New Roman" pitchFamily="18" charset="0"/>
              </a:rPr>
              <a:t>срок беременности 22 недели и более</a:t>
            </a: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;</a:t>
            </a:r>
          </a:p>
          <a:p>
            <a:pPr algn="just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2) масса тела ребенка при рождении 500 грамм и более (или менее 500 грамм при многоплодных родах);</a:t>
            </a:r>
          </a:p>
          <a:p>
            <a:pPr algn="just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3) длина тела ребенка при рождении 25 см и более (в случае, если масса тела ребенка при рождении неизвестна);</a:t>
            </a:r>
          </a:p>
          <a:p>
            <a:pPr algn="just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4) срок беременности менее 22 недель или масса тела ребенка при рождении менее 500 грамм, или в случае, если масса тела при рождении неизвестна, длина тела ребенка менее 25 см, - при продолжительности жизни более 168 часов после рождения (7 суток).</a:t>
            </a:r>
          </a:p>
          <a:p>
            <a:pPr algn="just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…или в случае, если масса тела ребенка при рождении неизвестна, при длине тела новорожденного 25 см и более </a:t>
            </a:r>
            <a:r>
              <a:rPr lang="ru-RU" sz="1200" dirty="0" smtClean="0">
                <a:solidFill>
                  <a:srgbClr val="002060"/>
                </a:solidFill>
                <a:cs typeface="Times New Roman" pitchFamily="18" charset="0"/>
              </a:rPr>
              <a:t>при наличии у новорожденного признаков живорождения (дыхание, сердцебиение, пульсация пуповины или произвольные движения мускулатуры независимо от того, перерезана пуповина и отделилась ли плацента).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latin typeface="Arial" charset="0"/>
              </a:rPr>
              <a:t>Система ГАРАНТ: </a:t>
            </a:r>
            <a:r>
              <a:rPr lang="ru-RU" dirty="0" smtClean="0">
                <a:latin typeface="Arial" charset="0"/>
                <a:hlinkClick r:id="rId3"/>
              </a:rPr>
              <a:t>http://base.garant.ru/70113066/#ixzz4VJH9a132</a:t>
            </a:r>
            <a:endParaRPr lang="ru-RU" dirty="0" smtClean="0">
              <a:latin typeface="Arial" charset="0"/>
            </a:endParaRPr>
          </a:p>
          <a:p>
            <a:pPr algn="just">
              <a:defRPr/>
            </a:pPr>
            <a:endParaRPr lang="ru-RU" sz="120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D8BF4-DBB1-4435-8151-261568831FA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663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/>
            <a:endParaRPr lang="ru-RU" smtClean="0">
              <a:latin typeface="Arial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2B6CFF-45E9-4025-A00A-3A665DBD7FE9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131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latin typeface="Arial" charset="0"/>
              </a:rPr>
              <a:t>Государство всеобщего благосостояния</a:t>
            </a:r>
          </a:p>
          <a:p>
            <a:r>
              <a:rPr lang="ru-RU" i="1" dirty="0" smtClean="0">
                <a:latin typeface="Arial" charset="0"/>
              </a:rPr>
              <a:t>Философ Татьяна Сидорина о концепции социального государства, кейнсианской теории экономики и завершении эры </a:t>
            </a:r>
            <a:r>
              <a:rPr lang="ru-RU" i="1" dirty="0" err="1" smtClean="0">
                <a:latin typeface="Arial" charset="0"/>
              </a:rPr>
              <a:t>Welfare</a:t>
            </a:r>
            <a:r>
              <a:rPr lang="ru-RU" i="1" dirty="0" smtClean="0">
                <a:latin typeface="Arial" charset="0"/>
              </a:rPr>
              <a:t> </a:t>
            </a:r>
            <a:r>
              <a:rPr lang="ru-RU" i="1" dirty="0" err="1" smtClean="0">
                <a:latin typeface="Arial" charset="0"/>
              </a:rPr>
              <a:t>State</a:t>
            </a:r>
            <a:endParaRPr lang="ru-RU" i="1" dirty="0" smtClean="0">
              <a:latin typeface="Arial" charset="0"/>
            </a:endParaRPr>
          </a:p>
          <a:p>
            <a:r>
              <a:rPr lang="ru-RU" dirty="0" smtClean="0">
                <a:latin typeface="Arial" charset="0"/>
              </a:rPr>
              <a:t>Адрес доступа: </a:t>
            </a:r>
            <a:r>
              <a:rPr lang="en-US" dirty="0" smtClean="0">
                <a:latin typeface="Arial" charset="0"/>
              </a:rPr>
              <a:t>https://postnauka.ru/faq/47168#!</a:t>
            </a:r>
          </a:p>
          <a:p>
            <a:pPr algn="just" eaLnBrk="0" hangingPunct="0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Французский исследователь П. </a:t>
            </a:r>
            <a:r>
              <a:rPr lang="ru-RU" sz="1200" b="0" dirty="0" err="1" smtClean="0">
                <a:solidFill>
                  <a:srgbClr val="002060"/>
                </a:solidFill>
                <a:cs typeface="Times New Roman" pitchFamily="18" charset="0"/>
              </a:rPr>
              <a:t>Розанваллон</a:t>
            </a: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 утверждает, что модель государства всеобщего благосостояния пережила 3 кризиса: экономический, идеологический и философский, которые привели к необходимости кардинального обновления и модернизации общих оснований самой концепции.</a:t>
            </a:r>
          </a:p>
          <a:p>
            <a:pPr marL="457200" indent="-457200" algn="just" eaLnBrk="0" hangingPunct="0">
              <a:buFont typeface="+mj-lt"/>
              <a:buAutoNum type="arabicPeriod"/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начиная с 1980-х годов наблюдается рост безработицы и новых форм бедности и под вопрос была поставлена способность государства справиться с социальными проблемами. </a:t>
            </a:r>
          </a:p>
          <a:p>
            <a:pPr marL="457200" indent="-457200" algn="just" eaLnBrk="0" hangingPunct="0">
              <a:buFont typeface="+mj-lt"/>
              <a:buAutoNum type="arabicPeriod"/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В 1980-е годы под вопрос была поставлена эффективность методов государственного вмешательства в экономику при решении социальных проблем (растущая бюрократизация государственного аппарата и закрытый характер принятия решений, путаница приоритетов, кризис легитимности).</a:t>
            </a:r>
          </a:p>
          <a:p>
            <a:pPr algn="just" eaLnBrk="0" hangingPunct="0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3. в 1990-е годы, когда наступила новая фаза кризиса. Помимо проблем финансирования и управления, под вопрос были поставлены принципы общественной солидарности и концепция социальных прав — концептуальные и ценностные основы модели государства всеобщего благосостояния.</a:t>
            </a:r>
          </a:p>
          <a:p>
            <a:pPr algn="just" eaLnBrk="0" hangingPunct="0">
              <a:defRPr/>
            </a:pPr>
            <a:endParaRPr lang="ru-RU" sz="1200" b="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just" eaLnBrk="0" hangingPunct="0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В конце ХХ — начале XXI столетия модель государства всеобщего благосостояния проходит проверку на прочность вызовами глобализации, изменением пространственных масштабов, кризисом национального государства. </a:t>
            </a:r>
          </a:p>
          <a:p>
            <a:pPr algn="just" eaLnBrk="0" hangingPunct="0">
              <a:defRPr/>
            </a:pPr>
            <a:endParaRPr lang="ru-RU" sz="1200" b="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just" eaLnBrk="0" hangingPunct="0">
              <a:defRPr/>
            </a:pP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В развитых экономических странах видна тенденция к свертыванию социальной деятельности государства, все активнее ставится вопрос о завершении эры </a:t>
            </a:r>
            <a:r>
              <a:rPr lang="ru-RU" sz="1200" b="0" dirty="0" err="1" smtClean="0">
                <a:solidFill>
                  <a:srgbClr val="002060"/>
                </a:solidFill>
                <a:cs typeface="Times New Roman" pitchFamily="18" charset="0"/>
              </a:rPr>
              <a:t>Welfare</a:t>
            </a: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1200" b="0" dirty="0" err="1" smtClean="0">
                <a:solidFill>
                  <a:srgbClr val="002060"/>
                </a:solidFill>
                <a:cs typeface="Times New Roman" pitchFamily="18" charset="0"/>
              </a:rPr>
              <a:t>State</a:t>
            </a:r>
            <a:r>
              <a:rPr lang="ru-RU" sz="1200" b="0" dirty="0" smtClean="0">
                <a:solidFill>
                  <a:srgbClr val="002060"/>
                </a:solidFill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Arial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FA86A5-8098-4A91-A1AF-2422FCA2598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685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smtClean="0">
                <a:latin typeface="Arial" charset="0"/>
              </a:rPr>
              <a:t>Шапошников, Сергей Павлович.Социальное государство : теоретико-правовая модель : автореферат дис. ... кандидата юридических наук : 12.00.01 / Шапошников Сергей Павлович; [Место защиты: С.-Петерб. гос. инженер.-эконом. ун-т]. - Санкт-Петербург, 2010. - 18 с.</a:t>
            </a:r>
          </a:p>
          <a:p>
            <a:endParaRPr lang="ru-RU" smtClean="0">
              <a:latin typeface="Arial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715AC4-197D-4FEF-BEB6-500758709834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0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D8BF4-DBB1-4435-8151-261568831FA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34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3B69C-ADF1-45E0-8F27-2CE3F6E67E1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99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3B69C-ADF1-45E0-8F27-2CE3F6E67E1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2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Рейтинг 2018 года – см. </a:t>
            </a:r>
            <a:r>
              <a:rPr lang="ru-RU" dirty="0" err="1" smtClean="0"/>
              <a:t>ворд</a:t>
            </a:r>
            <a:r>
              <a:rPr lang="ru-RU" dirty="0" smtClean="0"/>
              <a:t> документ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D8BF4-DBB1-4435-8151-261568831FA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082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http://publication.pravo.gov.ru/Document/View/0001201608080003?index=3&amp;rangeSize=1</a:t>
            </a:r>
            <a:endParaRPr lang="ru-RU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http://government.ru/media/files/ztBooUfGR6r8AbSOGTAzV1H4RZ9hkvXl.pdf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3B69C-ADF1-45E0-8F27-2CE3F6E67E1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9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http://static.government.ru/media/files/0xdH5XnOd8Sh9q57UFpZ0nyABOAQrpU4.pdf</a:t>
            </a:r>
            <a:r>
              <a:rPr lang="ru-RU" dirty="0" smtClean="0"/>
              <a:t>  - программа по развитию СО НКО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http://nko.economy.gov.ru/PortalNews/Read/4078</a:t>
            </a:r>
            <a:r>
              <a:rPr lang="ru-RU" dirty="0" smtClean="0"/>
              <a:t> методические рекомендации по поддержке СО НКО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D8BF4-DBB1-4435-8151-261568831FA9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312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http://publication.pravo.gov.ru/Document/View/0001201705290022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D8BF4-DBB1-4435-8151-261568831FA9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2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феврале открылся информационно-обучающий портал Ассоциации по развитию ранней помощи в России.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D8BF4-DBB1-4435-8151-261568831FA9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64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D8BF4-DBB1-4435-8151-261568831FA9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743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Мировой рейтинг благотворительности. 2010-2017 гг. // KAF. Фонд поддержки и развития филантропии. Официальный сайт. Адрес доступа: 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http://www.cafrussia.ru/page/mirovoi_reiting_blagotvoritelnosti_1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(дата доступа: 05.01.2018)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D8BF4-DBB1-4435-8151-261568831FA9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247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4EC0F-E7FA-48E2-A90E-24023A64DA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46" b="39946"/>
          <a:stretch/>
        </p:blipFill>
        <p:spPr>
          <a:xfrm>
            <a:off x="0" y="5174974"/>
            <a:ext cx="9144000" cy="168302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3/1/2019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65729"/>
            <a:ext cx="788670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91547"/>
            <a:ext cx="7886699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8" name="Прямоугольник 17"/>
          <p:cNvSpPr/>
          <p:nvPr userDrawn="1"/>
        </p:nvSpPr>
        <p:spPr>
          <a:xfrm rot="16200000">
            <a:off x="3730486" y="1444487"/>
            <a:ext cx="1683026" cy="9144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21895/" TargetMode="External"/><Relationship Id="rId2" Type="http://schemas.openxmlformats.org/officeDocument/2006/relationships/hyperlink" Target="http://zakonbase.ru/content/part/12685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loserdie.ru/article/naglyadno-hrupkaya-zhizn-reportazh-iz-otdeleniya-gde-vyhazhivayut-nedonoshennyh-detej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szn.ru/about/missions/811/19205/" TargetMode="External"/><Relationship Id="rId3" Type="http://schemas.openxmlformats.org/officeDocument/2006/relationships/hyperlink" Target="http://www.dszn.ru/about/missions/823/" TargetMode="External"/><Relationship Id="rId7" Type="http://schemas.openxmlformats.org/officeDocument/2006/relationships/hyperlink" Target="http://www.dszn.ru/about/missions/811/" TargetMode="External"/><Relationship Id="rId2" Type="http://schemas.openxmlformats.org/officeDocument/2006/relationships/hyperlink" Target="http://www.dszn.ru/about/missions/772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dszn.ru/about/missions/810/" TargetMode="External"/><Relationship Id="rId5" Type="http://schemas.openxmlformats.org/officeDocument/2006/relationships/hyperlink" Target="http://www.dszn.ru/about/missions/828/" TargetMode="External"/><Relationship Id="rId10" Type="http://schemas.openxmlformats.org/officeDocument/2006/relationships/hyperlink" Target="http://www.dszn.ru/about/missions/811/19202/" TargetMode="External"/><Relationship Id="rId4" Type="http://schemas.openxmlformats.org/officeDocument/2006/relationships/hyperlink" Target="http://www.dszn.ru/about/missions/824/" TargetMode="External"/><Relationship Id="rId9" Type="http://schemas.openxmlformats.org/officeDocument/2006/relationships/hyperlink" Target="http://www.dszn.ru/about/missions/811/19203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szn.ru/about/missions/334/" TargetMode="External"/><Relationship Id="rId3" Type="http://schemas.openxmlformats.org/officeDocument/2006/relationships/hyperlink" Target="http://www.dszn.ru/about/missions/246/" TargetMode="External"/><Relationship Id="rId7" Type="http://schemas.openxmlformats.org/officeDocument/2006/relationships/hyperlink" Target="http://www.dszn.ru/about/missions/332/" TargetMode="External"/><Relationship Id="rId2" Type="http://schemas.openxmlformats.org/officeDocument/2006/relationships/hyperlink" Target="http://www.dszn.ru/about/missions/244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dszn.ru/about/missions/325/" TargetMode="External"/><Relationship Id="rId11" Type="http://schemas.openxmlformats.org/officeDocument/2006/relationships/hyperlink" Target="http://www.dszn.ru/about/missions/698/" TargetMode="External"/><Relationship Id="rId5" Type="http://schemas.openxmlformats.org/officeDocument/2006/relationships/hyperlink" Target="http://www.dszn.ru/about/missions/304/" TargetMode="External"/><Relationship Id="rId10" Type="http://schemas.openxmlformats.org/officeDocument/2006/relationships/hyperlink" Target="http://www.dszn.ru/about/missions/727/" TargetMode="External"/><Relationship Id="rId4" Type="http://schemas.openxmlformats.org/officeDocument/2006/relationships/hyperlink" Target="http://www.dszn.ru/about/missions/258/" TargetMode="External"/><Relationship Id="rId9" Type="http://schemas.openxmlformats.org/officeDocument/2006/relationships/hyperlink" Target="http://www.dszn.ru/about/missions/662/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szn.ru/about/missions/349/" TargetMode="External"/><Relationship Id="rId3" Type="http://schemas.openxmlformats.org/officeDocument/2006/relationships/hyperlink" Target="http://www.dszn.ru/about/missions/350/" TargetMode="External"/><Relationship Id="rId7" Type="http://schemas.openxmlformats.org/officeDocument/2006/relationships/hyperlink" Target="http://www.dszn.ru/about/missions/346/" TargetMode="External"/><Relationship Id="rId2" Type="http://schemas.openxmlformats.org/officeDocument/2006/relationships/hyperlink" Target="http://www.dszn.ru/about/missions/352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dszn.ru/about/missions/696/" TargetMode="External"/><Relationship Id="rId11" Type="http://schemas.openxmlformats.org/officeDocument/2006/relationships/hyperlink" Target="http://www.dszn.ru/about/missions/348/" TargetMode="External"/><Relationship Id="rId5" Type="http://schemas.openxmlformats.org/officeDocument/2006/relationships/hyperlink" Target="http://www.dszn.ru/about/missions/697/" TargetMode="External"/><Relationship Id="rId10" Type="http://schemas.openxmlformats.org/officeDocument/2006/relationships/hyperlink" Target="http://www.dszn.ru/about/missions/351/" TargetMode="External"/><Relationship Id="rId4" Type="http://schemas.openxmlformats.org/officeDocument/2006/relationships/hyperlink" Target="http://www.dszn.ru/about/missions/353/" TargetMode="External"/><Relationship Id="rId9" Type="http://schemas.openxmlformats.org/officeDocument/2006/relationships/hyperlink" Target="http://www.dszn.ru/about/missions/355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szn.ru/about/missions/771/" TargetMode="External"/><Relationship Id="rId3" Type="http://schemas.openxmlformats.org/officeDocument/2006/relationships/hyperlink" Target="http://www.dszn.ru/about/missions/768/" TargetMode="External"/><Relationship Id="rId7" Type="http://schemas.openxmlformats.org/officeDocument/2006/relationships/hyperlink" Target="http://www.dszn.ru/about/missions/765/" TargetMode="External"/><Relationship Id="rId2" Type="http://schemas.openxmlformats.org/officeDocument/2006/relationships/hyperlink" Target="http://www.dszn.ru/about/missions/806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dszn.ru/about/missions/792/" TargetMode="External"/><Relationship Id="rId5" Type="http://schemas.openxmlformats.org/officeDocument/2006/relationships/hyperlink" Target="http://www.dszn.ru/about/missions/799/" TargetMode="External"/><Relationship Id="rId4" Type="http://schemas.openxmlformats.org/officeDocument/2006/relationships/hyperlink" Target="http://www.dszn.ru/about/missions/757/" TargetMode="External"/><Relationship Id="rId9" Type="http://schemas.openxmlformats.org/officeDocument/2006/relationships/hyperlink" Target="http://www.dszn.ru/about/missions/793/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.pravo.gov.ru/Document/View/0001201608080003?index=3&amp;rangeSize=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government.ru/media/files/ztBooUfGR6r8AbSOGTAzV1H4RZ9hkvXl.pdf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pravo.gov.ru/proxy/ips/?docbody=&amp;prevDoc=102414124&amp;backlink=1&amp;&amp;nd=102164547" TargetMode="Externa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i.org.ru/news/2016/02/26/117790/" TargetMode="Externa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54626" y="0"/>
            <a:ext cx="7834745" cy="320516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0160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СОЦИАЛЬНАЯ ПОЛИТИКА И ГОСУДАРСТВЕННАЯ СИСТЕМА СОЦИАЛЬНОЙ ЗАЩИТЫ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43345" y="3429000"/>
            <a:ext cx="8257309" cy="2618653"/>
          </a:xfrm>
        </p:spPr>
        <p:txBody>
          <a:bodyPr>
            <a:noAutofit/>
          </a:bodyPr>
          <a:lstStyle/>
          <a:p>
            <a:r>
              <a:rPr lang="ru-RU" sz="4000" b="1" dirty="0" err="1">
                <a:ln w="1016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Зальцман</a:t>
            </a:r>
            <a:r>
              <a:rPr lang="ru-RU" sz="4000" b="1" dirty="0">
                <a:ln w="1016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Т.В.</a:t>
            </a:r>
            <a:br>
              <a:rPr lang="ru-RU" sz="4000" b="1" dirty="0">
                <a:ln w="1016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000" b="1" dirty="0" err="1" smtClean="0">
                <a:ln w="1016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зав.кафедрой</a:t>
            </a:r>
            <a:r>
              <a:rPr lang="ru-RU" sz="4000" b="1" dirty="0" smtClean="0">
                <a:ln w="1016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4000" b="1" dirty="0">
                <a:ln w="1016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социальной работы </a:t>
            </a:r>
            <a:r>
              <a:rPr lang="ru-RU" sz="4000" b="1" dirty="0" smtClean="0">
                <a:ln w="1016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ПСТГУ</a:t>
            </a:r>
          </a:p>
          <a:p>
            <a:r>
              <a:rPr lang="ru-RU" sz="4000" b="1" dirty="0" smtClean="0">
                <a:ln w="10160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 МАРТА 2019 ГОДА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609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1" y="117475"/>
            <a:ext cx="9144000" cy="7905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cap="all" dirty="0" smtClean="0">
                <a:solidFill>
                  <a:srgbClr val="002060"/>
                </a:solidFill>
                <a:cs typeface="Times New Roman" pitchFamily="18" charset="0"/>
              </a:rPr>
              <a:t>ПОЧЕМУ НУЖНО ЗНАТЬ ГОСУДАРСТВЕННУЮ  СИСТЕМУ?</a:t>
            </a:r>
          </a:p>
        </p:txBody>
      </p:sp>
      <p:sp>
        <p:nvSpPr>
          <p:cNvPr id="27651" name="Прямоугольник 2"/>
          <p:cNvSpPr>
            <a:spLocks noChangeArrowheads="1"/>
          </p:cNvSpPr>
          <p:nvPr/>
        </p:nvSpPr>
        <p:spPr bwMode="auto">
          <a:xfrm>
            <a:off x="212651" y="1020725"/>
            <a:ext cx="875196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49275" algn="just">
              <a:buFont typeface="Arial" charset="0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Дает понимание с кем и в каких случаях можно сотрудничать;</a:t>
            </a:r>
          </a:p>
          <a:p>
            <a:pPr indent="549275" algn="just">
              <a:buFont typeface="Arial" charset="0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Дает понимание с кем </a:t>
            </a:r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пока не получится </a:t>
            </a:r>
            <a:r>
              <a:rPr lang="ru-RU" sz="2800" b="0" dirty="0" smtClean="0">
                <a:solidFill>
                  <a:srgbClr val="002060"/>
                </a:solidFill>
                <a:cs typeface="Times New Roman" pitchFamily="18" charset="0"/>
              </a:rPr>
              <a:t>взаимодействие;</a:t>
            </a:r>
            <a:endParaRPr lang="ru-RU" sz="2800" b="0" dirty="0">
              <a:solidFill>
                <a:srgbClr val="002060"/>
              </a:solidFill>
              <a:cs typeface="Times New Roman" pitchFamily="18" charset="0"/>
            </a:endParaRPr>
          </a:p>
          <a:p>
            <a:pPr indent="549275" algn="just">
              <a:buFont typeface="Arial" charset="0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Позволяет представлять объективные и субъективные причины поведения чиновников, сотрудников государственных социальных служб и НКО;  </a:t>
            </a:r>
          </a:p>
          <a:p>
            <a:pPr indent="549275" algn="just">
              <a:buFont typeface="Arial" charset="0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Позволяет воспользоваться уже существующими формами и видами помощи;</a:t>
            </a:r>
          </a:p>
          <a:p>
            <a:pPr indent="549275" algn="just">
              <a:buFont typeface="Arial" charset="0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Позволит лучше понимать уникальность своей организации и ту пользу, которую вы приносите людям.</a:t>
            </a:r>
            <a:endParaRPr lang="ru-RU" sz="2800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23284" y="170122"/>
            <a:ext cx="8782493" cy="87187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600" b="1" cap="all" dirty="0" smtClean="0">
                <a:solidFill>
                  <a:srgbClr val="002060"/>
                </a:solidFill>
                <a:cs typeface="Times New Roman" pitchFamily="18" charset="0"/>
              </a:rPr>
              <a:t>Что надо знать перед началом своей социальной деятельности</a:t>
            </a:r>
            <a:endParaRPr lang="ru-RU" sz="2800" b="1" cap="all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8675" name="Прямоугольник 2"/>
          <p:cNvSpPr>
            <a:spLocks noChangeArrowheads="1"/>
          </p:cNvSpPr>
          <p:nvPr/>
        </p:nvSpPr>
        <p:spPr bwMode="auto">
          <a:xfrm>
            <a:off x="202019" y="988828"/>
            <a:ext cx="8762594" cy="568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49275" algn="just">
              <a:buFont typeface="Arial" charset="0"/>
              <a:buAutoNum type="arabicPeriod"/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Какие органы руководят социальной деятельностью в данном регионе и какие социальные службы уже открыты;</a:t>
            </a:r>
          </a:p>
          <a:p>
            <a:pPr indent="549275" algn="just">
              <a:buFont typeface="Arial" charset="0"/>
              <a:buAutoNum type="arabicPeriod"/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Какие законы регламентируют социальную деятельность: </a:t>
            </a:r>
          </a:p>
          <a:p>
            <a:pPr lvl="1" indent="549275" algn="just">
              <a:buFont typeface="Arial" charset="0"/>
              <a:buChar char="•"/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что можно и что делать нельзя. </a:t>
            </a:r>
          </a:p>
          <a:p>
            <a:pPr lvl="1" indent="549275" algn="just">
              <a:buFont typeface="Arial" charset="0"/>
              <a:buChar char="•"/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какие подводные камни существуют в данной области;</a:t>
            </a:r>
          </a:p>
          <a:p>
            <a:pPr lvl="1" indent="549275" algn="just">
              <a:buFont typeface="Arial" charset="0"/>
              <a:buChar char="•"/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правила оказания услуг и стандарты;</a:t>
            </a:r>
          </a:p>
          <a:p>
            <a:pPr lvl="1" indent="549275" algn="just">
              <a:buFont typeface="Arial" charset="0"/>
              <a:buChar char="•"/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санкции за нарушение правил оказания социальных услуг (например, отсутствие доступной среды);</a:t>
            </a:r>
          </a:p>
          <a:p>
            <a:pPr indent="549275" algn="just">
              <a:buFont typeface="Arial" charset="0"/>
              <a:buAutoNum type="arabicPeriod"/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Как можно получить государственное финансирование (в регионах есть реестр поставщиков социальных услуг, можно получить грант на новый проект или поддержание уже действующего</a:t>
            </a:r>
            <a:r>
              <a:rPr lang="ru-RU" sz="2600" b="0" dirty="0" smtClean="0">
                <a:solidFill>
                  <a:srgbClr val="002060"/>
                </a:solidFill>
                <a:cs typeface="Times New Roman" pitchFamily="18" charset="0"/>
              </a:rPr>
              <a:t>)</a:t>
            </a:r>
            <a:endParaRPr lang="ru-RU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2"/>
          <p:cNvSpPr>
            <a:spLocks noChangeArrowheads="1"/>
          </p:cNvSpPr>
          <p:nvPr/>
        </p:nvSpPr>
        <p:spPr bwMode="auto">
          <a:xfrm>
            <a:off x="250825" y="1125538"/>
            <a:ext cx="8713788" cy="563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49275" algn="just">
              <a:defRPr/>
            </a:pPr>
            <a:r>
              <a:rPr lang="ru-RU" sz="2400" b="0" dirty="0">
                <a:solidFill>
                  <a:srgbClr val="002060"/>
                </a:solidFill>
                <a:cs typeface="Times New Roman" pitchFamily="18" charset="0"/>
              </a:rPr>
              <a:t>Можно изучить ситуацию самостоятельно, попросить церковных социальных работников или обратиться к специалистам социальных служб предоставить необходимую информацию: </a:t>
            </a:r>
          </a:p>
          <a:p>
            <a:pPr indent="549275" algn="just">
              <a:buFontTx/>
              <a:buChar char="-"/>
              <a:defRPr/>
            </a:pPr>
            <a:r>
              <a:rPr lang="ru-RU" sz="2400" b="0" dirty="0">
                <a:solidFill>
                  <a:srgbClr val="002060"/>
                </a:solidFill>
                <a:cs typeface="Times New Roman" pitchFamily="18" charset="0"/>
              </a:rPr>
              <a:t>о ведомственных органах власти;</a:t>
            </a:r>
          </a:p>
          <a:p>
            <a:pPr indent="549275" algn="just">
              <a:buFontTx/>
              <a:buChar char="-"/>
              <a:defRPr/>
            </a:pPr>
            <a:r>
              <a:rPr lang="ru-RU" sz="2400" b="0" dirty="0">
                <a:solidFill>
                  <a:srgbClr val="002060"/>
                </a:solidFill>
                <a:cs typeface="Times New Roman" pitchFamily="18" charset="0"/>
              </a:rPr>
              <a:t>государственных социальных службах и специальных учреждениях, </a:t>
            </a:r>
          </a:p>
          <a:p>
            <a:pPr indent="549275" algn="just">
              <a:buFontTx/>
              <a:buChar char="-"/>
              <a:defRPr/>
            </a:pPr>
            <a:r>
              <a:rPr lang="ru-RU" sz="2400" b="0" dirty="0">
                <a:solidFill>
                  <a:srgbClr val="002060"/>
                </a:solidFill>
                <a:cs typeface="Times New Roman" pitchFamily="18" charset="0"/>
              </a:rPr>
              <a:t>о действующих негосударственных организациях,</a:t>
            </a:r>
          </a:p>
          <a:p>
            <a:pPr indent="549275" algn="just">
              <a:buFontTx/>
              <a:buChar char="-"/>
              <a:defRPr/>
            </a:pPr>
            <a:r>
              <a:rPr lang="ru-RU" sz="2400" b="0" dirty="0">
                <a:solidFill>
                  <a:srgbClr val="002060"/>
                </a:solidFill>
                <a:cs typeface="Times New Roman" pitchFamily="18" charset="0"/>
              </a:rPr>
              <a:t>о социальных проектах бизнеса;</a:t>
            </a:r>
          </a:p>
          <a:p>
            <a:pPr indent="549275" algn="just">
              <a:buFontTx/>
              <a:buChar char="-"/>
              <a:defRPr/>
            </a:pPr>
            <a:r>
              <a:rPr lang="ru-RU" sz="2400" b="0" dirty="0">
                <a:solidFill>
                  <a:srgbClr val="002060"/>
                </a:solidFill>
                <a:cs typeface="Times New Roman" pitchFamily="18" charset="0"/>
              </a:rPr>
              <a:t>о храмах, где ведется социальная деятельность, о церковных проектах. </a:t>
            </a:r>
          </a:p>
          <a:p>
            <a:pPr indent="549275" algn="just">
              <a:defRPr/>
            </a:pPr>
            <a:endParaRPr lang="ru-RU" sz="2400" b="0" dirty="0">
              <a:solidFill>
                <a:srgbClr val="002060"/>
              </a:solidFill>
              <a:cs typeface="Times New Roman" pitchFamily="18" charset="0"/>
            </a:endParaRPr>
          </a:p>
          <a:p>
            <a:pPr indent="549275" algn="just">
              <a:defRPr/>
            </a:pPr>
            <a:r>
              <a:rPr lang="ru-RU" sz="2400" b="0" dirty="0">
                <a:solidFill>
                  <a:srgbClr val="002060"/>
                </a:solidFill>
                <a:cs typeface="Times New Roman" pitchFamily="18" charset="0"/>
              </a:rPr>
              <a:t>Желательно, чтобы мониторинг ситуации церковные социальные работники осуществляли периодически и это было в рамках должностных обязанностей.  </a:t>
            </a:r>
            <a:endParaRPr lang="ru-RU" sz="1600" b="0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9699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ru-RU" b="1" cap="all" dirty="0" smtClean="0">
                <a:solidFill>
                  <a:srgbClr val="002060"/>
                </a:solidFill>
                <a:cs typeface="Times New Roman" pitchFamily="18" charset="0"/>
              </a:rPr>
              <a:t>Кто собирает информацию?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628650" y="138223"/>
            <a:ext cx="7886699" cy="73364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ИСТОЧНИКИ ИНФОРМАЦИИ</a:t>
            </a:r>
          </a:p>
        </p:txBody>
      </p:sp>
      <p:sp>
        <p:nvSpPr>
          <p:cNvPr id="30723" name="Прямоугольник 4"/>
          <p:cNvSpPr>
            <a:spLocks noChangeArrowheads="1"/>
          </p:cNvSpPr>
          <p:nvPr/>
        </p:nvSpPr>
        <p:spPr bwMode="auto">
          <a:xfrm>
            <a:off x="265814" y="797443"/>
            <a:ext cx="8627361" cy="622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49275" algn="just">
              <a:buFontTx/>
              <a:buChar char="-"/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Сайты федеральных и территориальных органов социальной защиты. Например, департамента труда и социальной защиты) </a:t>
            </a:r>
          </a:p>
          <a:p>
            <a:pPr indent="549275" algn="just">
              <a:buFontTx/>
              <a:buChar char="-"/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Сайты СМИ</a:t>
            </a:r>
          </a:p>
          <a:p>
            <a:pPr indent="549275" algn="just">
              <a:buFontTx/>
              <a:buChar char="-"/>
              <a:defRPr/>
            </a:pPr>
            <a:r>
              <a:rPr lang="ru-RU" sz="3200" b="0" dirty="0" err="1">
                <a:solidFill>
                  <a:srgbClr val="002060"/>
                </a:solidFill>
                <a:cs typeface="Times New Roman" pitchFamily="18" charset="0"/>
              </a:rPr>
              <a:t>Милосердие.ру</a:t>
            </a: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 (</a:t>
            </a:r>
            <a:r>
              <a:rPr lang="en-US" sz="3200" b="0" dirty="0">
                <a:solidFill>
                  <a:srgbClr val="002060"/>
                </a:solidFill>
                <a:cs typeface="Times New Roman" pitchFamily="18" charset="0"/>
              </a:rPr>
              <a:t>miloserdie.ru) </a:t>
            </a:r>
            <a:endParaRPr lang="ru-RU" sz="3200" b="0" dirty="0">
              <a:solidFill>
                <a:srgbClr val="002060"/>
              </a:solidFill>
              <a:cs typeface="Times New Roman" pitchFamily="18" charset="0"/>
            </a:endParaRPr>
          </a:p>
          <a:p>
            <a:pPr indent="549275" algn="just">
              <a:buFontTx/>
              <a:buChar char="-"/>
              <a:defRPr/>
            </a:pPr>
            <a:r>
              <a:rPr lang="ru-RU" sz="3200" b="0" dirty="0" err="1">
                <a:solidFill>
                  <a:srgbClr val="002060"/>
                </a:solidFill>
                <a:cs typeface="Times New Roman" pitchFamily="18" charset="0"/>
              </a:rPr>
              <a:t>Диакония.ру</a:t>
            </a: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3200" b="0" dirty="0">
                <a:solidFill>
                  <a:srgbClr val="002060"/>
                </a:solidFill>
                <a:cs typeface="Times New Roman" pitchFamily="18" charset="0"/>
              </a:rPr>
              <a:t>(diaconia.ru)</a:t>
            </a:r>
          </a:p>
          <a:p>
            <a:pPr indent="549275" algn="just">
              <a:buFontTx/>
              <a:buChar char="-"/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Агентство социальной информации (</a:t>
            </a:r>
            <a:r>
              <a:rPr lang="en-US" sz="3200" b="0" dirty="0">
                <a:solidFill>
                  <a:srgbClr val="002060"/>
                </a:solidFill>
                <a:cs typeface="Times New Roman" pitchFamily="18" charset="0"/>
              </a:rPr>
              <a:t>asi.org.ru)</a:t>
            </a:r>
            <a:endParaRPr lang="ru-RU" sz="3200" b="0" dirty="0">
              <a:solidFill>
                <a:srgbClr val="002060"/>
              </a:solidFill>
              <a:cs typeface="Times New Roman" pitchFamily="18" charset="0"/>
            </a:endParaRPr>
          </a:p>
          <a:p>
            <a:pPr indent="549275" algn="just">
              <a:buFontTx/>
              <a:buChar char="-"/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Сайты социальных </a:t>
            </a:r>
            <a:r>
              <a:rPr lang="ru-RU" sz="3200" b="0" dirty="0" smtClean="0">
                <a:solidFill>
                  <a:srgbClr val="002060"/>
                </a:solidFill>
                <a:cs typeface="Times New Roman" pitchFamily="18" charset="0"/>
              </a:rPr>
              <a:t>учреждений</a:t>
            </a:r>
          </a:p>
          <a:p>
            <a:pPr indent="549275" algn="just">
              <a:buFontTx/>
              <a:buChar char="-"/>
              <a:defRPr/>
            </a:pPr>
            <a:r>
              <a:rPr lang="ru-RU" sz="3200" dirty="0" smtClean="0">
                <a:solidFill>
                  <a:srgbClr val="002060"/>
                </a:solidFill>
                <a:cs typeface="Times New Roman" pitchFamily="18" charset="0"/>
              </a:rPr>
              <a:t>В социальных сетях есть представительства многих организаций и проектов. Удобная система сбора информации.</a:t>
            </a:r>
            <a:endParaRPr lang="ru-RU" sz="3200" b="0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179388" y="117475"/>
            <a:ext cx="8713787" cy="143986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</a:rPr>
              <a:t>Общение с государственными социальными службами и органами исполнительной власти</a:t>
            </a:r>
          </a:p>
        </p:txBody>
      </p:sp>
      <p:sp>
        <p:nvSpPr>
          <p:cNvPr id="64515" name="Прямоугольник 2"/>
          <p:cNvSpPr>
            <a:spLocks noChangeArrowheads="1"/>
          </p:cNvSpPr>
          <p:nvPr/>
        </p:nvSpPr>
        <p:spPr bwMode="auto">
          <a:xfrm>
            <a:off x="202019" y="1584251"/>
            <a:ext cx="879312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49275" algn="just">
              <a:buFont typeface="+mj-lt"/>
              <a:buAutoNum type="arabicPeriod"/>
            </a:pPr>
            <a:r>
              <a:rPr lang="ru-RU" sz="2000" b="0" dirty="0">
                <a:solidFill>
                  <a:srgbClr val="002060"/>
                </a:solidFill>
              </a:rPr>
              <a:t>Перед встречей уточните как называется учреждение и что входит  в компетенцию как всего учреждения в целом, так и конкретного специалиста;</a:t>
            </a:r>
          </a:p>
          <a:p>
            <a:pPr indent="549275" algn="just">
              <a:buFont typeface="+mj-lt"/>
              <a:buAutoNum type="arabicPeriod"/>
            </a:pPr>
            <a:r>
              <a:rPr lang="ru-RU" sz="2000" b="0" dirty="0">
                <a:solidFill>
                  <a:srgbClr val="002060"/>
                </a:solidFill>
              </a:rPr>
              <a:t>Сотрудники государственных учреждений не обладают большой свободой в принятии решений, при выполнении своих обязанностей, а также при распоряжении временем.</a:t>
            </a:r>
          </a:p>
          <a:p>
            <a:pPr indent="549275" algn="just">
              <a:buFont typeface="+mj-lt"/>
              <a:buAutoNum type="arabicPeriod"/>
            </a:pPr>
            <a:r>
              <a:rPr lang="ru-RU" sz="2000" b="0" dirty="0">
                <a:solidFill>
                  <a:srgbClr val="002060"/>
                </a:solidFill>
              </a:rPr>
              <a:t>В государственных службах намного больше бумажной работы, поэтому заключение договоров, соглашений имеет большое значение, но при этом может занимать много времени.</a:t>
            </a:r>
          </a:p>
          <a:p>
            <a:pPr indent="549275" algn="just">
              <a:buFont typeface="+mj-lt"/>
              <a:buAutoNum type="arabicPeriod"/>
            </a:pPr>
            <a:r>
              <a:rPr lang="ru-RU" sz="2000" b="0" dirty="0">
                <a:solidFill>
                  <a:srgbClr val="002060"/>
                </a:solidFill>
              </a:rPr>
              <a:t>Есть профессиональные ценности, а есть личностные. Это надо иметь в виду при общении. Значительное количество сотрудников государственных служб уважительно относятся к Православной Церкви и хотели бы такого же уважения к своим убеждениям.</a:t>
            </a:r>
          </a:p>
          <a:p>
            <a:pPr indent="549275" algn="just">
              <a:buFont typeface="+mj-lt"/>
              <a:buAutoNum type="arabicPeriod"/>
            </a:pPr>
            <a:r>
              <a:rPr lang="ru-RU" sz="2000" b="0" dirty="0">
                <a:solidFill>
                  <a:srgbClr val="002060"/>
                </a:solidFill>
              </a:rPr>
              <a:t>Сотрудники социальных служб могут не знать этикета общения со священниками и многих других вопросов, поэтому при организации совместных мероприятий как можно больше вопросов надо </a:t>
            </a:r>
            <a:r>
              <a:rPr lang="ru-RU" sz="2000" b="0" dirty="0" smtClean="0">
                <a:solidFill>
                  <a:srgbClr val="002060"/>
                </a:solidFill>
              </a:rPr>
              <a:t>заранее проговорить</a:t>
            </a:r>
            <a:r>
              <a:rPr lang="ru-RU" sz="2000" b="0" dirty="0">
                <a:solidFill>
                  <a:srgbClr val="002060"/>
                </a:solidFill>
              </a:rPr>
              <a:t>. </a:t>
            </a:r>
            <a:endParaRPr lang="ru-RU" sz="1900" b="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funlib.ru/cimg/2014/102422/53356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202019" y="542260"/>
            <a:ext cx="8473669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3200" b="1" dirty="0">
                <a:solidFill>
                  <a:srgbClr val="002060"/>
                </a:solidFill>
                <a:cs typeface="Times New Roman" pitchFamily="18" charset="0"/>
              </a:rPr>
              <a:t>Статья 2.</a:t>
            </a:r>
          </a:p>
          <a:p>
            <a:pPr algn="just"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Человек, его права и свободы являются высшей ценностью. Признание, соблюдение и защита прав и свобод человека и гражданина - обязанность государства.</a:t>
            </a:r>
          </a:p>
          <a:p>
            <a:pPr algn="just">
              <a:defRPr/>
            </a:pPr>
            <a:endParaRPr lang="ru-RU" sz="3200" dirty="0">
              <a:solidFill>
                <a:srgbClr val="00206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ru-RU" sz="3200" b="1" dirty="0">
                <a:solidFill>
                  <a:srgbClr val="002060"/>
                </a:solidFill>
                <a:cs typeface="Times New Roman" pitchFamily="18" charset="0"/>
              </a:rPr>
              <a:t>Статья 7. </a:t>
            </a:r>
          </a:p>
          <a:p>
            <a:pPr algn="just"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1. Российская Федерация - социальное государство, политика которого направлена на создание условий, обеспечивающих достойную жизнь и свободное развитие человека.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138546" y="646331"/>
            <a:ext cx="879763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В Российской Федерации </a:t>
            </a:r>
          </a:p>
          <a:p>
            <a:pPr marL="514350" indent="-514350" algn="just">
              <a:buFont typeface="Arial" pitchFamily="34" charset="0"/>
              <a:buChar char="•"/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охраняются труд </a:t>
            </a:r>
          </a:p>
          <a:p>
            <a:pPr marL="514350" indent="-514350" algn="just">
              <a:buFont typeface="Arial" pitchFamily="34" charset="0"/>
              <a:buChar char="•"/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охраняется здоровье людей, </a:t>
            </a:r>
          </a:p>
          <a:p>
            <a:pPr marL="514350" indent="-514350" algn="just">
              <a:buFont typeface="Arial" pitchFamily="34" charset="0"/>
              <a:buChar char="•"/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устанавливается </a:t>
            </a:r>
            <a:r>
              <a:rPr lang="ru-RU" sz="3200" dirty="0">
                <a:solidFill>
                  <a:srgbClr val="002060"/>
                </a:solidFill>
                <a:cs typeface="Times New Roman" pitchFamily="18" charset="0"/>
              </a:rPr>
              <a:t>г</a:t>
            </a:r>
            <a:r>
              <a:rPr lang="ru-RU" sz="3200" b="0" dirty="0" smtClean="0">
                <a:solidFill>
                  <a:srgbClr val="002060"/>
                </a:solidFill>
                <a:cs typeface="Times New Roman" pitchFamily="18" charset="0"/>
              </a:rPr>
              <a:t>арантированный</a:t>
            </a: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 минимальный размер оплаты труда, </a:t>
            </a:r>
          </a:p>
          <a:p>
            <a:pPr marL="514350" indent="-514350" algn="just">
              <a:buFont typeface="Arial" pitchFamily="34" charset="0"/>
              <a:buChar char="•"/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обеспечивается государственная поддержка семьи, материнства, отцовства и детства, инвалидов и пожилых граждан, </a:t>
            </a:r>
          </a:p>
          <a:p>
            <a:pPr marL="514350" indent="-514350" algn="just">
              <a:buFont typeface="Arial" pitchFamily="34" charset="0"/>
              <a:buChar char="•"/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развивается система социальных служб,</a:t>
            </a:r>
          </a:p>
          <a:p>
            <a:pPr marL="514350" indent="-514350" algn="just">
              <a:buFont typeface="Arial" pitchFamily="34" charset="0"/>
              <a:buChar char="•"/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устанавливаются государственные пенсии, пособия и иные гарантии социальной защиты.</a:t>
            </a:r>
          </a:p>
        </p:txBody>
      </p:sp>
      <p:sp>
        <p:nvSpPr>
          <p:cNvPr id="13315" name="Прямоугольник 4"/>
          <p:cNvSpPr>
            <a:spLocks noChangeArrowheads="1"/>
          </p:cNvSpPr>
          <p:nvPr/>
        </p:nvSpPr>
        <p:spPr bwMode="auto">
          <a:xfrm>
            <a:off x="2081428" y="0"/>
            <a:ext cx="49672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Статья 7, пункт 2.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0241" y="265813"/>
            <a:ext cx="856984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  <a:hlinkClick r:id="rId2"/>
              </a:rPr>
              <a:t>Статья 20</a:t>
            </a:r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  </a:t>
            </a:r>
            <a:r>
              <a:rPr lang="ru-RU" sz="2800" dirty="0" smtClean="0">
                <a:solidFill>
                  <a:srgbClr val="002060"/>
                </a:solidFill>
                <a:ea typeface="Microsoft YaHei"/>
              </a:rPr>
              <a:t>Каждый имеет право на жизнь </a:t>
            </a:r>
            <a:r>
              <a:rPr lang="ru-RU" sz="2800" i="1" dirty="0" smtClean="0">
                <a:solidFill>
                  <a:srgbClr val="002060"/>
                </a:solidFill>
                <a:ea typeface="Microsoft YaHei"/>
              </a:rPr>
              <a:t>(Конституция РФ) </a:t>
            </a:r>
          </a:p>
          <a:p>
            <a:pPr lvl="0" algn="just">
              <a:defRPr/>
            </a:pPr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Статья 53. Рождение ребенка </a:t>
            </a:r>
            <a:r>
              <a:rPr lang="ru-RU" sz="2800" i="1" dirty="0" smtClean="0">
                <a:hlinkClick r:id="rId3"/>
              </a:rPr>
              <a:t>Федеральный закон от 21.11.2011 N 323-ФЗ (ред. от 29.12.2017) "Об основах охраны здоровья граждан в Российской Федерации"</a:t>
            </a:r>
            <a:endParaRPr lang="ru-RU" sz="2800" i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lvl="0" algn="just">
              <a:defRPr/>
            </a:pPr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 1. Моментом рождения ребенка является момент отделения плода от организма матери посредством родов.</a:t>
            </a:r>
          </a:p>
          <a:p>
            <a:pPr lvl="0" algn="just">
              <a:defRPr/>
            </a:pPr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2. ….</a:t>
            </a:r>
          </a:p>
          <a:p>
            <a:pPr lvl="0" algn="just">
              <a:defRPr/>
            </a:pPr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3. Медицинские критерии рождения, в том числе сроки беременности, масса тела ребенка при рождении и признаки живорождения, а также порядок выдачи документа о рождении и его форма утверждаются уполномоченным федеральным органом исполнительной власти.</a:t>
            </a:r>
            <a:endParaRPr lang="ru-RU" sz="2800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850" y="1412875"/>
            <a:ext cx="8628764" cy="1384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100" b="0" dirty="0">
                <a:solidFill>
                  <a:srgbClr val="002060"/>
                </a:solidFill>
              </a:rPr>
              <a:t>Во Франции жизнь ребенка начинает защищаться государственными законами через 10 недель после зачатия, в Дании - после 12 недель, в Швеции - после 20, во многих странах жизнь юридически защищена только после рождения. </a:t>
            </a:r>
          </a:p>
        </p:txBody>
      </p:sp>
      <p:sp>
        <p:nvSpPr>
          <p:cNvPr id="15363" name="Прямоугольник 3"/>
          <p:cNvSpPr>
            <a:spLocks noChangeArrowheads="1"/>
          </p:cNvSpPr>
          <p:nvPr/>
        </p:nvSpPr>
        <p:spPr bwMode="auto">
          <a:xfrm>
            <a:off x="250825" y="188913"/>
            <a:ext cx="8569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  <a:hlinkClick r:id="rId3"/>
              </a:rPr>
              <a:t>Хрупкая жизнь: репортаж из отделения, где выхаживают недоношенных детей</a:t>
            </a:r>
            <a:endParaRPr lang="ru-RU" sz="2400" dirty="0">
              <a:solidFill>
                <a:srgbClr val="002060"/>
              </a:solidFill>
            </a:endParaRPr>
          </a:p>
          <a:p>
            <a:pPr algn="just"/>
            <a:r>
              <a:rPr lang="ru-RU" sz="2400" b="0" dirty="0">
                <a:solidFill>
                  <a:srgbClr val="002060"/>
                </a:solidFill>
              </a:rPr>
              <a:t> 17.11.2015 / </a:t>
            </a:r>
            <a:r>
              <a:rPr lang="ru-RU" sz="2400" dirty="0">
                <a:solidFill>
                  <a:srgbClr val="002060"/>
                </a:solidFill>
              </a:rPr>
              <a:t>Марина ЛЕПИНА</a:t>
            </a:r>
            <a:endParaRPr lang="ru-RU" sz="2400" b="0" dirty="0">
              <a:solidFill>
                <a:srgbClr val="002060"/>
              </a:solidFill>
            </a:endParaRPr>
          </a:p>
        </p:txBody>
      </p:sp>
      <p:pic>
        <p:nvPicPr>
          <p:cNvPr id="15364" name="Picture 2" descr="4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2924175"/>
            <a:ext cx="5213350" cy="357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6350"/>
            <a:ext cx="91440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7475"/>
            <a:ext cx="9144000" cy="8636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ГОСУДАРСТВО ВСЕОБЩЕГО БЛАГОСОСТОЯНИЯ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388" y="1052513"/>
            <a:ext cx="8569325" cy="5765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Принципы данной модели (смешанная экономика, участие в решении социальных проблем ) были реализованы в большинстве экономически развитых стран мира. </a:t>
            </a:r>
          </a:p>
          <a:p>
            <a:pPr algn="just" eaLnBrk="0" hangingPunct="0"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Государство благосостояния в западных странах достигло своего расцвета после Второй мировой войны, а в конце 1970-х годов столкнулись с серьезными проблемами, так как </a:t>
            </a:r>
          </a:p>
          <a:p>
            <a:pPr algn="just" eaLnBrk="0" hangingPunct="0">
              <a:buFont typeface="Arial" pitchFamily="34" charset="0"/>
              <a:buChar char="•"/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чрезмерно широкие социальные гарантии, предоставленные государством благосостояния своим гражданам, </a:t>
            </a:r>
          </a:p>
          <a:p>
            <a:pPr algn="just" eaLnBrk="0" hangingPunct="0">
              <a:buFont typeface="Arial" pitchFamily="34" charset="0"/>
              <a:buChar char="•"/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высокая безработица, </a:t>
            </a:r>
          </a:p>
          <a:p>
            <a:pPr algn="just" eaLnBrk="0" hangingPunct="0">
              <a:buFont typeface="Arial" pitchFamily="34" charset="0"/>
              <a:buChar char="•"/>
              <a:defRPr/>
            </a:pPr>
            <a:r>
              <a:rPr lang="ru-RU" sz="2600" b="0" dirty="0">
                <a:solidFill>
                  <a:srgbClr val="002060"/>
                </a:solidFill>
                <a:cs typeface="Times New Roman" pitchFamily="18" charset="0"/>
              </a:rPr>
              <a:t>старение населения </a:t>
            </a:r>
          </a:p>
          <a:p>
            <a:pPr algn="just" eaLnBrk="0" hangingPunct="0">
              <a:defRPr/>
            </a:pPr>
            <a:r>
              <a:rPr lang="ru-RU" sz="2600" dirty="0" smtClean="0">
                <a:solidFill>
                  <a:srgbClr val="002060"/>
                </a:solidFill>
                <a:cs typeface="Times New Roman" pitchFamily="18" charset="0"/>
              </a:rPr>
              <a:t>Которые требовали </a:t>
            </a:r>
            <a:r>
              <a:rPr lang="ru-RU" sz="2600" dirty="0">
                <a:solidFill>
                  <a:srgbClr val="002060"/>
                </a:solidFill>
                <a:cs typeface="Times New Roman" pitchFamily="18" charset="0"/>
              </a:rPr>
              <a:t>непрерывного увеличения расходов на государственные социальные программы.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kern="1200" dirty="0" smtClean="0">
                <a:solidFill>
                  <a:srgbClr val="002060"/>
                </a:solidFill>
                <a:cs typeface="+mn-cs"/>
              </a:rPr>
              <a:t>СОЦИАЛЬНОЕ ГОСУДАРСТВО</a:t>
            </a:r>
            <a:endParaRPr lang="ru-RU" b="1" kern="1200" dirty="0">
              <a:solidFill>
                <a:srgbClr val="002060"/>
              </a:solidFill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1125538"/>
            <a:ext cx="8497888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ru-RU" sz="2700" dirty="0">
                <a:solidFill>
                  <a:srgbClr val="002060"/>
                </a:solidFill>
              </a:rPr>
              <a:t>Впервые понятие «социальное государство» было выдвинуто в середине ХIХ века Лоренцем фон Штейном. </a:t>
            </a:r>
          </a:p>
          <a:p>
            <a:pPr algn="just" eaLnBrk="0" hangingPunct="0">
              <a:defRPr/>
            </a:pPr>
            <a:r>
              <a:rPr lang="ru-RU" sz="2700" dirty="0">
                <a:solidFill>
                  <a:srgbClr val="002060"/>
                </a:solidFill>
              </a:rPr>
              <a:t>Он считал, что идея государства заключается в восстановлении равенства и свободы, в поднятии низших, обездоленных классов до уровня богатых и сильных, что государство должно «осуществлять экономический и общественный прогресс всех его членов, так как развитие одного является условием и следствием развития другого».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91547"/>
            <a:ext cx="7886699" cy="707913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СОЦИАЛЬНОЕ  ГОСУДАРСТВО</a:t>
            </a:r>
            <a:endParaRPr lang="ru-RU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55182" y="1148316"/>
            <a:ext cx="8637994" cy="520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Социальное государство не ставит  своей задачей достижение </a:t>
            </a:r>
            <a:r>
              <a:rPr lang="ru-RU" sz="3200" dirty="0">
                <a:solidFill>
                  <a:srgbClr val="002060"/>
                </a:solidFill>
                <a:cs typeface="Times New Roman" pitchFamily="18" charset="0"/>
              </a:rPr>
              <a:t>всеобщей справедливости</a:t>
            </a: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, оно призвано обеспечить такую социальную компенсацию, которая позволила бы исключить возможность социальных конфликтов, вследствие неравномерного распределения ресурсов.</a:t>
            </a:r>
          </a:p>
          <a:p>
            <a:pPr algn="just"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В социальном государстве наблюдается </a:t>
            </a:r>
            <a:r>
              <a:rPr lang="ru-RU" sz="3200" dirty="0">
                <a:solidFill>
                  <a:srgbClr val="002060"/>
                </a:solidFill>
                <a:cs typeface="Times New Roman" pitchFamily="18" charset="0"/>
              </a:rPr>
              <a:t>приоритет исполнения социальной функции</a:t>
            </a: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 в проведении государственной политики.</a:t>
            </a:r>
            <a:endParaRPr lang="ru-RU" sz="3200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7"/>
          <p:cNvSpPr txBox="1">
            <a:spLocks noChangeArrowheads="1"/>
          </p:cNvSpPr>
          <p:nvPr/>
        </p:nvSpPr>
        <p:spPr bwMode="auto">
          <a:xfrm>
            <a:off x="170122" y="871870"/>
            <a:ext cx="8723054" cy="605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600" b="0" dirty="0">
                <a:solidFill>
                  <a:srgbClr val="002060"/>
                </a:solidFill>
              </a:rPr>
              <a:t>- </a:t>
            </a: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распределение доходов, товаров, услуг, материальных и социальных условий воспроизводства </a:t>
            </a:r>
            <a:r>
              <a:rPr lang="ru-RU" sz="3200" b="0" dirty="0" smtClean="0">
                <a:solidFill>
                  <a:srgbClr val="002060"/>
                </a:solidFill>
                <a:cs typeface="Times New Roman" pitchFamily="18" charset="0"/>
              </a:rPr>
              <a:t>населения;</a:t>
            </a:r>
            <a:endParaRPr lang="ru-RU" sz="3200" b="0" dirty="0">
              <a:solidFill>
                <a:srgbClr val="00206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- ограничение масштабности абсолютной бедности и </a:t>
            </a:r>
            <a:r>
              <a:rPr lang="ru-RU" sz="3200" b="0" dirty="0" smtClean="0">
                <a:solidFill>
                  <a:srgbClr val="002060"/>
                </a:solidFill>
                <a:cs typeface="Times New Roman" pitchFamily="18" charset="0"/>
              </a:rPr>
              <a:t>неравенства;</a:t>
            </a:r>
            <a:endParaRPr lang="ru-RU" sz="3200" b="0" dirty="0">
              <a:solidFill>
                <a:srgbClr val="00206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- обеспечение материальных источников существования тем, кто по независящим от них причинам ими не </a:t>
            </a:r>
            <a:r>
              <a:rPr lang="ru-RU" sz="3200" b="0" dirty="0" smtClean="0">
                <a:solidFill>
                  <a:srgbClr val="002060"/>
                </a:solidFill>
                <a:cs typeface="Times New Roman" pitchFamily="18" charset="0"/>
              </a:rPr>
              <a:t>обладает;</a:t>
            </a:r>
            <a:endParaRPr lang="ru-RU" sz="3200" b="0" dirty="0">
              <a:solidFill>
                <a:srgbClr val="00206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- предоставление медицинских и образовательных, транспортных  </a:t>
            </a:r>
            <a:r>
              <a:rPr lang="ru-RU" sz="3200" b="0" dirty="0" smtClean="0">
                <a:solidFill>
                  <a:srgbClr val="002060"/>
                </a:solidFill>
                <a:cs typeface="Times New Roman" pitchFamily="18" charset="0"/>
              </a:rPr>
              <a:t>услуг;</a:t>
            </a:r>
            <a:endParaRPr lang="ru-RU" sz="3200" b="0" dirty="0">
              <a:solidFill>
                <a:srgbClr val="00206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ru-RU" sz="3200" b="0" dirty="0">
                <a:solidFill>
                  <a:srgbClr val="002060"/>
                </a:solidFill>
                <a:cs typeface="Times New Roman" pitchFamily="18" charset="0"/>
              </a:rPr>
              <a:t>- оздоровление окружающей среды.</a:t>
            </a:r>
          </a:p>
          <a:p>
            <a:pPr algn="just"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0243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8893175" cy="83661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 cap="all" dirty="0" smtClean="0">
                <a:solidFill>
                  <a:srgbClr val="002060"/>
                </a:solidFill>
                <a:cs typeface="Times New Roman" pitchFamily="18" charset="0"/>
              </a:rPr>
              <a:t>Задачами социальной политики являются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07554944"/>
              </p:ext>
            </p:extLst>
          </p:nvPr>
        </p:nvGraphicFramePr>
        <p:xfrm>
          <a:off x="0" y="166255"/>
          <a:ext cx="9144000" cy="6406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46FD-18E1-4C4A-92FB-B114EAA7D2F8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484694"/>
              </p:ext>
            </p:extLst>
          </p:nvPr>
        </p:nvGraphicFramePr>
        <p:xfrm>
          <a:off x="38898" y="2"/>
          <a:ext cx="9105101" cy="684685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801332"/>
                <a:gridCol w="3224684"/>
                <a:gridCol w="4079085"/>
              </a:tblGrid>
              <a:tr h="81627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Классификатор мер социальной защиты (поддержки) (утв. Министерством труда и социальной защиты РФ), 2017 год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31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№ раздела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№ подраздела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Характеристика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</a:tr>
              <a:tr h="234541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ОБЯЗАТЕЛЬНОЕ СОЦИАЛЬНОЕ СТРАХОВАНИЕ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 anchor="ctr"/>
                </a:tc>
                <a:tc>
                  <a:txBody>
                    <a:bodyPr/>
                    <a:lstStyle/>
                    <a:p>
                      <a:pPr marL="84138" indent="7938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Обязательное пенсионное страхование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marL="180975" indent="26352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     ежемесячные </a:t>
                      </a:r>
                      <a:r>
                        <a:rPr lang="ru-RU" sz="2000" dirty="0">
                          <a:effectLst/>
                        </a:rPr>
                        <a:t>денежные </a:t>
                      </a:r>
                      <a:r>
                        <a:rPr lang="ru-RU" sz="2000" dirty="0" smtClean="0">
                          <a:effectLst/>
                        </a:rPr>
                        <a:t>выплаты (компенсация </a:t>
                      </a:r>
                      <a:r>
                        <a:rPr lang="ru-RU" sz="2000" dirty="0">
                          <a:effectLst/>
                        </a:rPr>
                        <a:t>заработной </a:t>
                      </a:r>
                      <a:r>
                        <a:rPr lang="ru-RU" sz="2000" dirty="0" smtClean="0">
                          <a:effectLst/>
                        </a:rPr>
                        <a:t>платы, </a:t>
                      </a:r>
                      <a:r>
                        <a:rPr lang="ru-RU" sz="2000" dirty="0">
                          <a:effectLst/>
                        </a:rPr>
                        <a:t>утраченных </a:t>
                      </a:r>
                      <a:r>
                        <a:rPr lang="ru-RU" sz="2000" dirty="0" smtClean="0">
                          <a:effectLst/>
                        </a:rPr>
                        <a:t>в </a:t>
                      </a:r>
                      <a:r>
                        <a:rPr lang="ru-RU" sz="2000" dirty="0">
                          <a:effectLst/>
                        </a:rPr>
                        <a:t>связи с </a:t>
                      </a:r>
                      <a:r>
                        <a:rPr lang="ru-RU" sz="2000" dirty="0" smtClean="0">
                          <a:effectLst/>
                        </a:rPr>
                        <a:t>нетрудоспособностью </a:t>
                      </a:r>
                      <a:r>
                        <a:rPr lang="ru-RU" sz="2000" dirty="0">
                          <a:effectLst/>
                        </a:rPr>
                        <a:t>вследствие старости или </a:t>
                      </a:r>
                      <a:r>
                        <a:rPr lang="ru-RU" sz="2000" dirty="0" smtClean="0">
                          <a:effectLst/>
                        </a:rPr>
                        <a:t>инвалидности), </a:t>
                      </a:r>
                      <a:r>
                        <a:rPr lang="ru-RU" sz="2000" dirty="0">
                          <a:effectLst/>
                        </a:rPr>
                        <a:t>а </a:t>
                      </a:r>
                      <a:r>
                        <a:rPr lang="ru-RU" sz="2000" dirty="0" smtClean="0">
                          <a:effectLst/>
                        </a:rPr>
                        <a:t>также компенсаций членам семьи в следствии потери кормильца. 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</a:tr>
              <a:tr h="33474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4138" indent="360363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300" dirty="0" smtClean="0">
                          <a:effectLst/>
                        </a:rPr>
                        <a:t>Обязательное </a:t>
                      </a:r>
                      <a:r>
                        <a:rPr lang="ru-RU" sz="2300" dirty="0">
                          <a:effectLst/>
                        </a:rPr>
                        <a:t>социальное страхование от несчастных случаев на производстве, профессиональных заболеваний, на случай временной нетрудоспособности и в связи с материнством</a:t>
                      </a:r>
                      <a:endParaRPr lang="ru-RU" sz="2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marL="84138" indent="63817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выплаты </a:t>
                      </a:r>
                      <a:r>
                        <a:rPr lang="ru-RU" sz="2000" dirty="0">
                          <a:effectLst/>
                        </a:rPr>
                        <a:t>или дополнительные расходы в связи с наступлением страхового </a:t>
                      </a:r>
                      <a:r>
                        <a:rPr lang="ru-RU" sz="2000" dirty="0" smtClean="0">
                          <a:effectLst/>
                        </a:rPr>
                        <a:t>случая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4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46FD-18E1-4C4A-92FB-B114EAA7D2F8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822660"/>
              </p:ext>
            </p:extLst>
          </p:nvPr>
        </p:nvGraphicFramePr>
        <p:xfrm>
          <a:off x="0" y="0"/>
          <a:ext cx="9143999" cy="699516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297430"/>
                <a:gridCol w="1977686"/>
                <a:gridCol w="4868883"/>
              </a:tblGrid>
              <a:tr h="4694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ГОСУДАРСТВЕННОЕ ПЕНСИОННОЕ ОБЕСПЕЧЕНИЕ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ежемесячные государственные денежные выплаты в целях компенсации заработка (дохода), утраченного в связи с достижением выслуги при выходе на страховую пенсию по старости (инвалидности); в случае наступления инвалидности или потери кормильца, при достижении установленного законом возраста; либо нетрудоспособным гражданам в целях предоставления им средств к существованию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</a:tr>
              <a:tr h="2300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effectLst/>
                        </a:rPr>
                        <a:t>СОЦИАЛЬНОЕ ОБСЛУЖИВАНИЕ</a:t>
                      </a:r>
                      <a:endParaRPr lang="ru-RU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Социальные услуги</a:t>
                      </a:r>
                      <a:endParaRPr lang="ru-RU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</a:rPr>
                        <a:t>Включают социально-медицинские, социально-бытовые, социально-психологические и др. виды социальных услуг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935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46FD-18E1-4C4A-92FB-B114EAA7D2F8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0732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88820"/>
                <a:gridCol w="2992058"/>
                <a:gridCol w="4163122"/>
              </a:tblGrid>
              <a:tr h="41744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AF47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53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№ раздела</a:t>
                      </a:r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№ подраздела</a:t>
                      </a:r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Характеристика</a:t>
                      </a:r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</a:tr>
              <a:tr h="254801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СОЦИАЛЬНАЯ ПОМОЩЬ</a:t>
                      </a:r>
                      <a:endParaRPr lang="ru-RU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16" marR="3716" marT="3716" marB="3716" anchor="ctr"/>
                </a:tc>
                <a:tc>
                  <a:txBody>
                    <a:bodyPr/>
                    <a:lstStyle/>
                    <a:p>
                      <a:pPr marL="84138" indent="7938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Государственная социальная помощь</a:t>
                      </a:r>
                      <a:endParaRPr lang="ru-RU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marL="84138" indent="360363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effectLst/>
                        </a:rPr>
                        <a:t>набор </a:t>
                      </a:r>
                      <a:r>
                        <a:rPr lang="ru-RU" sz="2000" kern="1200" dirty="0">
                          <a:effectLst/>
                        </a:rPr>
                        <a:t>социальных услуг (или ее денежный эквивалент), социальные доплаты к пенсии, денежные выплаты по социальному контракту, помощь в натуральной форме и т.д.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16" marR="3716" marT="3716" marB="3716"/>
                </a:tc>
              </a:tr>
              <a:tr h="34971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4138" indent="360363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effectLst/>
                        </a:rPr>
                        <a:t>Социальные пособия и другие выплаты, носящие характер дополнительной материальной помощи (доплаты, стипендии и др.)</a:t>
                      </a:r>
                      <a:endParaRPr lang="ru-RU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marL="84138" indent="360363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</a:rPr>
                        <a:t>Включает выплаты за счет средств соответствующих бюджетов бюджетной системы Российской Федерации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16" marR="3716" marT="3716" marB="371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599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46FD-18E1-4C4A-92FB-B114EAA7D2F8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225489"/>
              </p:ext>
            </p:extLst>
          </p:nvPr>
        </p:nvGraphicFramePr>
        <p:xfrm>
          <a:off x="0" y="0"/>
          <a:ext cx="9103995" cy="6938009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57422"/>
                <a:gridCol w="3222964"/>
                <a:gridCol w="3923609"/>
              </a:tblGrid>
              <a:tr h="413723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AF47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81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№ раздела</a:t>
                      </a:r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№ подраздела</a:t>
                      </a:r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Характеристика</a:t>
                      </a:r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/>
                </a:tc>
              </a:tr>
              <a:tr h="228563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effectLst/>
                        </a:rPr>
                        <a:t>СОЦИАЛЬНАЯ ПОМОЩЬ</a:t>
                      </a:r>
                      <a:endParaRPr lang="ru-RU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6" marR="3716" marT="3716" marB="37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Субсидии</a:t>
                      </a:r>
                      <a:endParaRPr lang="ru-RU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</a:rPr>
                        <a:t>Включает предоставление денежных средств на полную или частичную оплату предоставляемых гражданам социальных услуг, имеющие целевое назначение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</a:tr>
              <a:tr h="15310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Компенсации и компенсационные выплаты</a:t>
                      </a:r>
                      <a:endParaRPr lang="ru-RU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</a:rPr>
                        <a:t>Включает выплаты, направленные на полное или частичное возмещение расходов, понесенных гражданами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</a:tr>
              <a:tr h="2359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Льготы</a:t>
                      </a:r>
                      <a:endParaRPr lang="ru-RU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</a:rPr>
                        <a:t>Включает меры, связанные с предоставлением преимущественных прав гражданам или освобождением от исполнения определенных обязанностей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37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288" y="260350"/>
            <a:ext cx="82804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49275" algn="ctr">
              <a:defRPr/>
            </a:pPr>
            <a:r>
              <a:rPr lang="ru-RU" sz="3600" b="1" dirty="0">
                <a:solidFill>
                  <a:srgbClr val="002060"/>
                </a:solidFill>
                <a:latin typeface="+mj-lt"/>
                <a:ea typeface="+mj-ea"/>
                <a:cs typeface="Times New Roman" pitchFamily="18" charset="0"/>
              </a:rPr>
              <a:t>КАЧЕСТВО ЖИЗНИ НАСЕЛЕНИЯ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750" y="1916113"/>
            <a:ext cx="8205788" cy="2862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0" dirty="0">
                <a:solidFill>
                  <a:srgbClr val="002060"/>
                </a:solidFill>
                <a:cs typeface="Times New Roman" pitchFamily="18" charset="0"/>
              </a:rPr>
              <a:t>Качество жизни является наиболее важной социальной категорией, которая характеризует структуру потребностей человека и возможности их удовлетворения.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396413" cy="10080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ОСНОВНЫЕ ПОКАЗАТЕЛИ КАЧЕСТВА ЖИЗНИ</a:t>
            </a:r>
            <a:endParaRPr lang="ru-RU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3284" y="882502"/>
            <a:ext cx="850479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доходы населения 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качество питания(калорийность, состав продуктов);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качество и модность одежды;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комфорт жилища;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качество здравоохранения;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качество социальных услуг;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качество образования;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качество культуры;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качество сферы обслуживания;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качество окружающей среды, структура досуга;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демографические тенденции;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безопасность.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576262"/>
          </a:xfrm>
        </p:spPr>
        <p:txBody>
          <a:bodyPr anchor="t">
            <a:noAutofit/>
          </a:bodyPr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УРОВНИ СОЦИАЛЬНОЙ ПОЛИТИКИ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4294967295"/>
          </p:nvPr>
        </p:nvSpPr>
        <p:spPr>
          <a:xfrm>
            <a:off x="191386" y="882503"/>
            <a:ext cx="8701789" cy="4869711"/>
          </a:xfrm>
        </p:spPr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Федеральный: </a:t>
            </a: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ru-RU" sz="3200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органы исполнительной и законодательной органов власти, регламентирующие социальную работу</a:t>
            </a:r>
          </a:p>
          <a:p>
            <a:pPr marL="0" indent="0" algn="just" eaLnBrk="1" hangingPunct="1">
              <a:buFontTx/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Региональный</a:t>
            </a:r>
            <a:r>
              <a:rPr lang="ru-RU" sz="3200" dirty="0" smtClean="0">
                <a:solidFill>
                  <a:srgbClr val="002060"/>
                </a:solidFill>
                <a:cs typeface="Times New Roman" pitchFamily="18" charset="0"/>
              </a:rPr>
              <a:t>: </a:t>
            </a: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органы исполнительной и законодательной органов власти, регламентирующие социальную работу</a:t>
            </a:r>
          </a:p>
          <a:p>
            <a:pPr marL="0" indent="0" algn="just" eaLnBrk="1" hangingPunct="1">
              <a:buFontTx/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Местный</a:t>
            </a:r>
            <a:r>
              <a:rPr lang="ru-RU" sz="3200" dirty="0" smtClean="0">
                <a:solidFill>
                  <a:srgbClr val="002060"/>
                </a:solidFill>
                <a:cs typeface="Times New Roman" pitchFamily="18" charset="0"/>
              </a:rPr>
              <a:t>: </a:t>
            </a: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Органы местного самоуправления и непосредственно учреждения, в которых осуществляется социальная работа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5060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СУБЪЕКТЫ СОЦИАЛЬНОЙ РАБОТЫ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592" y="850605"/>
            <a:ext cx="8837022" cy="5818483"/>
          </a:xfrm>
        </p:spPr>
        <p:txBody>
          <a:bodyPr/>
          <a:lstStyle/>
          <a:p>
            <a:pPr marL="0" indent="0" algn="just" eaLnBrk="1" hangingPunct="1">
              <a:buFontTx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государство в лице его представительных и исполнительных органов, действующих на федеральном, региональном и местном уровнях. Они формулируют общую концепцию, определяют основные направления социальной политики, ее стратегию, тактику, обеспечивают законодательную, правовую основу, реализуют конкретные положения на местах.</a:t>
            </a:r>
          </a:p>
          <a:p>
            <a:pPr marL="0" indent="0" algn="just" eaLnBrk="1" hangingPunct="1">
              <a:buFontTx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структуры формирующегося гражданского общества (общественные объединения, организации, предприятия, фирмы).</a:t>
            </a:r>
          </a:p>
          <a:p>
            <a:pPr marL="0" indent="0" algn="just" eaLnBrk="1" hangingPunct="1">
              <a:buFontTx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Большое значение в решении социальных проблем отдельных категорий населения приобретают социальная деятельность, осуществляемая в рамках предприятий (стандарт ИСО 26000 «Руководство по социальной ответственности» (раздел Участие в жизни сообществ и их развитие).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</a:rPr>
              <a:t>РЕГИОНЫ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1196975"/>
            <a:ext cx="8642350" cy="397033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42925" algn="just">
              <a:defRPr/>
            </a:pPr>
            <a:r>
              <a:rPr lang="ru-RU" sz="3600" b="0" dirty="0">
                <a:solidFill>
                  <a:srgbClr val="002060"/>
                </a:solidFill>
                <a:cs typeface="Times New Roman" pitchFamily="18" charset="0"/>
              </a:rPr>
              <a:t>Систему приоритетов необходимо выстраивать в зависимости от региональных аспектов и особенностей.</a:t>
            </a:r>
          </a:p>
          <a:p>
            <a:pPr indent="542925" algn="just">
              <a:defRPr/>
            </a:pPr>
            <a:endParaRPr lang="ru-RU" sz="3600" b="0" dirty="0">
              <a:solidFill>
                <a:srgbClr val="002060"/>
              </a:solidFill>
              <a:cs typeface="Times New Roman" pitchFamily="18" charset="0"/>
            </a:endParaRPr>
          </a:p>
          <a:p>
            <a:pPr indent="542925" algn="just">
              <a:defRPr/>
            </a:pPr>
            <a:r>
              <a:rPr lang="ru-RU" sz="3600" b="0" dirty="0">
                <a:solidFill>
                  <a:srgbClr val="002060"/>
                </a:solidFill>
                <a:cs typeface="Times New Roman" pitchFamily="18" charset="0"/>
              </a:rPr>
              <a:t>80% расходов на социальную сферу несут на себе бюджеты субъектов РФ и их муниципальных образований.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0"/>
            <a:ext cx="8401050" cy="1214438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b="1" cap="all" dirty="0" smtClean="0">
                <a:solidFill>
                  <a:srgbClr val="002060"/>
                </a:solidFill>
              </a:rPr>
              <a:t>Структура социальной работы в рамках ведомственного подхода </a:t>
            </a:r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323850" y="4581525"/>
            <a:ext cx="8429625" cy="18573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Государственные  ведомства и учреждения </a:t>
            </a:r>
            <a:endParaRPr lang="ru-RU" sz="3200" b="1" dirty="0" smtClean="0"/>
          </a:p>
          <a:p>
            <a:pPr algn="ctr">
              <a:defRPr/>
            </a:pPr>
            <a:r>
              <a:rPr lang="ru-RU" sz="3200" b="1" dirty="0" smtClean="0"/>
              <a:t>социальной </a:t>
            </a:r>
            <a:r>
              <a:rPr lang="ru-RU" sz="3200" b="1" dirty="0"/>
              <a:t>сферы</a:t>
            </a:r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361507" y="2658140"/>
            <a:ext cx="8387206" cy="1892595"/>
          </a:xfrm>
          <a:prstGeom prst="rect">
            <a:avLst/>
          </a:prstGeom>
          <a:solidFill>
            <a:srgbClr val="7030A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Уполномоченные  по правам детей, </a:t>
            </a:r>
          </a:p>
          <a:p>
            <a:pPr algn="ctr">
              <a:defRPr/>
            </a:pPr>
            <a:r>
              <a:rPr lang="ru-RU" sz="2400" b="1" dirty="0"/>
              <a:t>Уполномоченные по  правам человека</a:t>
            </a:r>
          </a:p>
          <a:p>
            <a:pPr algn="ctr">
              <a:defRPr/>
            </a:pPr>
            <a:r>
              <a:rPr lang="ru-RU" sz="2400" b="1" dirty="0"/>
              <a:t>Общественные  Советы при  Министерствах, учреждениях</a:t>
            </a:r>
          </a:p>
          <a:p>
            <a:pPr algn="ctr">
              <a:defRPr/>
            </a:pPr>
            <a:r>
              <a:rPr lang="ru-RU" sz="2400" b="1" dirty="0"/>
              <a:t>Общественная  </a:t>
            </a:r>
            <a:r>
              <a:rPr lang="ru-RU" sz="2400" b="1" dirty="0" smtClean="0"/>
              <a:t>Палата , </a:t>
            </a:r>
            <a:r>
              <a:rPr lang="ru-RU" sz="2400" b="1" dirty="0" smtClean="0">
                <a:solidFill>
                  <a:schemeClr val="bg1"/>
                </a:solidFill>
              </a:rPr>
              <a:t>Совет при Правительстве РФ 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по вопросам попечительства в социальной сфере</a:t>
            </a:r>
            <a:endParaRPr lang="ru-RU" sz="2400" b="1" dirty="0"/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323850" y="1196975"/>
            <a:ext cx="8462963" cy="13867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Общественный,  «третий» сектор  некоммерческих </a:t>
            </a:r>
          </a:p>
          <a:p>
            <a:pPr algn="ctr">
              <a:defRPr/>
            </a:pPr>
            <a:r>
              <a:rPr lang="ru-RU" sz="2400" b="1" dirty="0"/>
              <a:t>организаций (НКО) и коммерческие структуры, </a:t>
            </a:r>
          </a:p>
          <a:p>
            <a:pPr algn="ctr">
              <a:defRPr/>
            </a:pPr>
            <a:r>
              <a:rPr lang="ru-RU" sz="2400" b="1" dirty="0"/>
              <a:t>вовлеченные в социальную деятельность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075" y="0"/>
            <a:ext cx="6901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04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628650" y="291548"/>
            <a:ext cx="7886699" cy="56969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cap="all" dirty="0" smtClean="0">
                <a:solidFill>
                  <a:srgbClr val="002060"/>
                </a:solidFill>
              </a:rPr>
              <a:t>Региональные органы власти</a:t>
            </a:r>
          </a:p>
        </p:txBody>
      </p:sp>
      <p:pic>
        <p:nvPicPr>
          <p:cNvPr id="40963" name="Picture 2" descr="http://old.kamgov.ru/img/news/s/41514_568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4900"/>
            <a:ext cx="2484438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Прямоугольник 3"/>
          <p:cNvSpPr>
            <a:spLocks noChangeArrowheads="1"/>
          </p:cNvSpPr>
          <p:nvPr/>
        </p:nvSpPr>
        <p:spPr bwMode="auto">
          <a:xfrm>
            <a:off x="2360428" y="903767"/>
            <a:ext cx="6570921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defRPr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Министерство труда и социальной защиты РФ (Федеральный орган власти)</a:t>
            </a:r>
          </a:p>
          <a:p>
            <a:pPr marL="342900" indent="-342900" algn="just">
              <a:defRPr/>
            </a:pPr>
            <a:endParaRPr lang="ru-RU" sz="2600" b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charset="0"/>
              <a:buAutoNum type="arabicPeriod"/>
              <a:defRPr/>
            </a:pPr>
            <a:r>
              <a:rPr lang="ru-RU" sz="2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Министерство труда и  социального развития Республики Саха (Якутия). </a:t>
            </a:r>
          </a:p>
          <a:p>
            <a:pPr marL="342900" indent="-342900" algn="just">
              <a:buFont typeface="Arial" charset="0"/>
              <a:buAutoNum type="arabicPeriod"/>
              <a:defRPr/>
            </a:pPr>
            <a:r>
              <a:rPr lang="ru-RU" sz="2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 труда и социальной защиты 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населения </a:t>
            </a:r>
            <a:r>
              <a:rPr lang="ru-RU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</a:t>
            </a:r>
            <a:r>
              <a:rPr lang="ru-RU" sz="2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Москвы</a:t>
            </a:r>
          </a:p>
          <a:p>
            <a:pPr marL="342900" indent="-342900" algn="just">
              <a:buFont typeface="Arial" charset="0"/>
              <a:buAutoNum type="arabicPeriod"/>
              <a:defRPr/>
            </a:pPr>
            <a:r>
              <a:rPr lang="ru-RU" sz="2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 по социальной защите населения Ленинградской области</a:t>
            </a:r>
          </a:p>
          <a:p>
            <a:pPr marL="342900" indent="-342900" algn="just">
              <a:buFont typeface="Arial" charset="0"/>
              <a:buAutoNum type="arabicPeriod"/>
              <a:defRPr/>
            </a:pPr>
            <a:r>
              <a:rPr lang="ru-RU" sz="2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 по социальной политике </a:t>
            </a:r>
            <a:r>
              <a:rPr lang="ru-RU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мэрии </a:t>
            </a:r>
            <a:r>
              <a:rPr lang="ru-RU" sz="2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Новосибирска</a:t>
            </a:r>
          </a:p>
          <a:p>
            <a:pPr marL="342900" indent="-342900" algn="just">
              <a:buFont typeface="Arial" charset="0"/>
              <a:buAutoNum type="arabicPeriod"/>
              <a:defRPr/>
            </a:pPr>
            <a:r>
              <a:rPr lang="ru-RU" sz="2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 социального обеспечения Курской области</a:t>
            </a:r>
            <a:endParaRPr lang="ru-RU" b="0" dirty="0">
              <a:solidFill>
                <a:srgbClr val="002060"/>
              </a:solidFill>
            </a:endParaRPr>
          </a:p>
        </p:txBody>
      </p:sp>
      <p:pic>
        <p:nvPicPr>
          <p:cNvPr id="40965" name="Picture 4" descr="http://news.astrgorod.ru/sites/default/files/imagecache/lightbox/zagruzhennoe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981075"/>
            <a:ext cx="1981200" cy="23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7752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179388" y="117475"/>
            <a:ext cx="8964612" cy="8636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 cap="all" dirty="0" smtClean="0">
                <a:solidFill>
                  <a:srgbClr val="002060"/>
                </a:solidFill>
                <a:cs typeface="Times New Roman" pitchFamily="18" charset="0"/>
              </a:rPr>
              <a:t>Типовые социальные учреждения</a:t>
            </a:r>
            <a:endParaRPr lang="ru-RU" b="1" dirty="0" smtClean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0242" y="914400"/>
            <a:ext cx="86123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b="1" dirty="0" smtClean="0">
                <a:hlinkClick r:id="rId2"/>
              </a:rPr>
              <a:t>Государственное казенное учреждение города Москвы Центр занятости населения города Москвы</a:t>
            </a:r>
            <a:endParaRPr lang="ru-RU" sz="2400" b="1" dirty="0" smtClean="0"/>
          </a:p>
          <a:p>
            <a:pPr algn="just" fontAlgn="base"/>
            <a:endParaRPr lang="ru-RU" sz="2400" dirty="0" smtClean="0">
              <a:hlinkClick r:id="rId3"/>
            </a:endParaRPr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400" dirty="0" smtClean="0">
                <a:hlinkClick r:id="rId3"/>
              </a:rPr>
              <a:t>Государственное казенное учреждение города Москвы Центр занятости молодежи города Москвы (ГКУ ЦЗМ)</a:t>
            </a:r>
            <a:endParaRPr lang="ru-RU" sz="24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400" dirty="0" smtClean="0">
                <a:hlinkClick r:id="rId4"/>
              </a:rPr>
              <a:t>Государственное казенное учреждение города Москвы Центр занятости населения города Москвы</a:t>
            </a:r>
            <a:endParaRPr lang="ru-RU" sz="24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400" dirty="0" smtClean="0">
                <a:hlinkClick r:id="rId5"/>
              </a:rPr>
              <a:t>Отделы квотирования</a:t>
            </a:r>
            <a:endParaRPr lang="ru-RU" sz="24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400" dirty="0" smtClean="0">
                <a:hlinkClick r:id="rId6"/>
              </a:rPr>
              <a:t>Отделы трудоустройства</a:t>
            </a:r>
            <a:endParaRPr lang="ru-RU" sz="2400" dirty="0" smtClean="0"/>
          </a:p>
          <a:p>
            <a:pPr marL="457200" indent="-457200" fontAlgn="base">
              <a:buFont typeface="+mj-lt"/>
              <a:buAutoNum type="arabicPeriod"/>
            </a:pPr>
            <a:r>
              <a:rPr lang="ru-RU" sz="2400" dirty="0" smtClean="0">
                <a:hlinkClick r:id="rId7"/>
              </a:rPr>
              <a:t>Специализированные отделы</a:t>
            </a:r>
            <a:endParaRPr lang="ru-RU" sz="2400" dirty="0" smtClean="0"/>
          </a:p>
          <a:p>
            <a:pPr marL="627063" fontAlgn="base">
              <a:buFont typeface="Arial" pitchFamily="34" charset="0"/>
              <a:buChar char="•"/>
            </a:pPr>
            <a:r>
              <a:rPr lang="ru-RU" sz="2400" dirty="0" smtClean="0">
                <a:hlinkClick r:id="rId8"/>
              </a:rPr>
              <a:t>Отдел коллективных договоров и соглашений</a:t>
            </a:r>
            <a:endParaRPr lang="ru-RU" sz="2400" dirty="0" smtClean="0"/>
          </a:p>
          <a:p>
            <a:pPr marL="627063" fontAlgn="base">
              <a:buFont typeface="Arial" pitchFamily="34" charset="0"/>
              <a:buChar char="•"/>
            </a:pPr>
            <a:r>
              <a:rPr lang="ru-RU" sz="2400" dirty="0" smtClean="0">
                <a:hlinkClick r:id="rId9"/>
              </a:rPr>
              <a:t>Отдел трудовой миграции</a:t>
            </a:r>
            <a:endParaRPr lang="ru-RU" sz="2400" dirty="0" smtClean="0"/>
          </a:p>
          <a:p>
            <a:pPr marL="627063" fontAlgn="base">
              <a:buFont typeface="Arial" pitchFamily="34" charset="0"/>
              <a:buChar char="•"/>
            </a:pPr>
            <a:r>
              <a:rPr lang="ru-RU" sz="2400" dirty="0" smtClean="0">
                <a:hlinkClick r:id="rId10"/>
              </a:rPr>
              <a:t>Отдел трудоустройства инвалидов</a:t>
            </a:r>
            <a:endParaRPr lang="ru-RU" sz="2400" dirty="0" smtClean="0"/>
          </a:p>
          <a:p>
            <a:pPr algn="just" fontAlgn="base"/>
            <a:endParaRPr lang="ru-RU" sz="2400" dirty="0" smtClean="0"/>
          </a:p>
          <a:p>
            <a:pPr algn="just" fontAlgn="base"/>
            <a:endParaRPr lang="ru-RU" sz="2400" dirty="0" smtClean="0"/>
          </a:p>
          <a:p>
            <a:pPr fontAlgn="base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67660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179388" y="117475"/>
            <a:ext cx="8964612" cy="74376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 cap="all" dirty="0" smtClean="0">
                <a:solidFill>
                  <a:srgbClr val="002060"/>
                </a:solidFill>
                <a:cs typeface="Times New Roman" pitchFamily="18" charset="0"/>
              </a:rPr>
              <a:t>социальные учреждения</a:t>
            </a:r>
            <a:endParaRPr lang="ru-RU" b="1" dirty="0" smtClean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651" y="765545"/>
            <a:ext cx="8739963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200" b="1" dirty="0" smtClean="0">
                <a:hlinkClick r:id="rId2"/>
              </a:rPr>
              <a:t>Департамент труда и социальной защиты населения города Москвы</a:t>
            </a:r>
            <a:endParaRPr lang="ru-RU" sz="2200" b="1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 smtClean="0">
                <a:hlinkClick r:id="rId3"/>
              </a:rPr>
              <a:t>Управления и отделы социальной защиты населения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 smtClean="0">
                <a:hlinkClick r:id="rId4"/>
              </a:rPr>
              <a:t>Территориальные центры социального обслуживания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 smtClean="0">
                <a:hlinkClick r:id="rId5"/>
              </a:rPr>
              <a:t>Стационарные учреждения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 smtClean="0">
                <a:hlinkClick r:id="rId6"/>
              </a:rPr>
              <a:t>Социально-реабилитационные центры для несовершеннолетних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 smtClean="0">
                <a:hlinkClick r:id="rId7"/>
              </a:rPr>
              <a:t>Организации для детей-сирот и детей, оставшихся без попечения родителей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 smtClean="0">
                <a:hlinkClick r:id="rId8"/>
              </a:rPr>
              <a:t>Центры социальной помощи семье и детям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 smtClean="0">
                <a:hlinkClick r:id="rId9"/>
              </a:rPr>
              <a:t>Реабилитационные учреждения для инвалидов государственной системы социальных служб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 err="1" smtClean="0">
                <a:hlinkClick r:id="rId10"/>
              </a:rPr>
              <a:t>Реабилитационно</a:t>
            </a:r>
            <a:r>
              <a:rPr lang="ru-RU" sz="2200" dirty="0" smtClean="0">
                <a:hlinkClick r:id="rId10"/>
              </a:rPr>
              <a:t> - образовательные учреждения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 smtClean="0">
                <a:hlinkClick r:id="rId11"/>
              </a:rPr>
              <a:t>Государственное бюджетное специальное учебно-воспитательное учреждение для обучающихся с </a:t>
            </a:r>
            <a:r>
              <a:rPr lang="ru-RU" sz="2200" dirty="0" err="1" smtClean="0">
                <a:hlinkClick r:id="rId11"/>
              </a:rPr>
              <a:t>девиантным</a:t>
            </a:r>
            <a:r>
              <a:rPr lang="ru-RU" sz="2200" dirty="0" smtClean="0">
                <a:hlinkClick r:id="rId11"/>
              </a:rPr>
              <a:t> (общественно опасным) поведением города Москвы профессиональная образовательная школа "Шанс" ДСЗН города </a:t>
            </a:r>
            <a:r>
              <a:rPr lang="ru-RU" sz="2200" dirty="0" err="1" smtClean="0">
                <a:hlinkClick r:id="rId11"/>
              </a:rPr>
              <a:t>Моквы</a:t>
            </a:r>
            <a:r>
              <a:rPr lang="ru-RU" sz="2200" dirty="0" smtClean="0">
                <a:hlinkClick r:id="rId11"/>
              </a:rPr>
              <a:t> (ГБУ специальная школа "Шанс")</a:t>
            </a:r>
            <a:endParaRPr lang="ru-RU" sz="2200" dirty="0" smtClean="0"/>
          </a:p>
          <a:p>
            <a:pPr fontAlgn="base"/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516470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0122" y="202019"/>
            <a:ext cx="878249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buFont typeface="+mj-lt"/>
              <a:buAutoNum type="arabicPeriod" startAt="10"/>
            </a:pPr>
            <a:r>
              <a:rPr lang="ru-RU" sz="2200" dirty="0" smtClean="0">
                <a:hlinkClick r:id="rId2"/>
              </a:rPr>
              <a:t>ГБУ Центр «Детство»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 startAt="10"/>
            </a:pPr>
            <a:r>
              <a:rPr lang="ru-RU" sz="2200" dirty="0" smtClean="0">
                <a:hlinkClick r:id="rId3"/>
              </a:rPr>
              <a:t>Государственное казенное учреждение города Москвы «Дирекция по обеспечению деятельности организаций труда и социальной защиты населения города Москвы» (ГКУ «Дирекция ОДОТСЗН г. Москвы»)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 startAt="10"/>
            </a:pPr>
            <a:r>
              <a:rPr lang="ru-RU" sz="2200" dirty="0" smtClean="0">
                <a:hlinkClick r:id="rId4"/>
              </a:rPr>
              <a:t>ГБУ «Московская служба психологической помощи населению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 startAt="10"/>
            </a:pPr>
            <a:r>
              <a:rPr lang="ru-RU" sz="2200" dirty="0" smtClean="0">
                <a:hlinkClick r:id="rId5"/>
              </a:rPr>
              <a:t>ГБУ "Кризисный центр помощи женщинам и детям"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 startAt="10"/>
            </a:pPr>
            <a:r>
              <a:rPr lang="ru-RU" sz="2200" dirty="0" smtClean="0">
                <a:hlinkClick r:id="rId6"/>
              </a:rPr>
              <a:t>Государственное казенное учреждение города Москвы Центр социальной адаптации для лиц без определенного места жительства и занятий имени Е.П. Глинки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 startAt="10"/>
            </a:pPr>
            <a:r>
              <a:rPr lang="ru-RU" sz="2200" dirty="0" smtClean="0">
                <a:hlinkClick r:id="rId7"/>
              </a:rPr>
              <a:t>ГУП "</a:t>
            </a:r>
            <a:r>
              <a:rPr lang="ru-RU" sz="2200" dirty="0" err="1" smtClean="0">
                <a:hlinkClick r:id="rId7"/>
              </a:rPr>
              <a:t>Моссоцгарантия</a:t>
            </a:r>
            <a:r>
              <a:rPr lang="ru-RU" sz="2200" dirty="0" smtClean="0">
                <a:hlinkClick r:id="rId7"/>
              </a:rPr>
              <a:t>"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 startAt="10"/>
            </a:pPr>
            <a:r>
              <a:rPr lang="ru-RU" sz="2200" dirty="0" smtClean="0">
                <a:hlinkClick r:id="rId8"/>
              </a:rPr>
              <a:t>Государственное автономное учреждение города Москвы «Институт дополнительного профессионального образования работников социальной сферы»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 startAt="10"/>
            </a:pPr>
            <a:r>
              <a:rPr lang="ru-RU" sz="2200" dirty="0" smtClean="0">
                <a:hlinkClick r:id="rId9"/>
              </a:rPr>
              <a:t>Региональный благотворительный общественный Фонд по поддержке социально незащищенных категорий граждан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 startAt="10"/>
            </a:pPr>
            <a:r>
              <a:rPr lang="ru-RU" sz="2200" dirty="0" smtClean="0">
                <a:hlinkClick r:id="rId10"/>
              </a:rPr>
              <a:t>Ресурсный центр для инвалидов</a:t>
            </a:r>
            <a:endParaRPr lang="ru-RU" sz="2200" dirty="0" smtClean="0"/>
          </a:p>
          <a:p>
            <a:pPr marL="457200" indent="-457200" algn="just" fontAlgn="base">
              <a:buFont typeface="+mj-lt"/>
              <a:buAutoNum type="arabicPeriod" startAt="10"/>
            </a:pPr>
            <a:r>
              <a:rPr lang="ru-RU" sz="2200" dirty="0" smtClean="0">
                <a:hlinkClick r:id="rId11"/>
              </a:rPr>
              <a:t>ОАО "Ветеран"</a:t>
            </a: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val="3505860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508" y="233915"/>
            <a:ext cx="8755576" cy="623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30486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0121" y="148856"/>
            <a:ext cx="878249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buFont typeface="+mj-lt"/>
              <a:buAutoNum type="arabicPeriod" startAt="20"/>
            </a:pPr>
            <a:r>
              <a:rPr lang="ru-RU" sz="2000" dirty="0" smtClean="0">
                <a:hlinkClick r:id="rId2"/>
              </a:rPr>
              <a:t>Государственное автономное учреждение города Москвы Информационно-технологический Центр Департамента труда и социальной защиты населения города Москвы (ГАУ ИТЦ «Соцзащита» Москвы)</a:t>
            </a:r>
            <a:endParaRPr lang="ru-RU" sz="2000" dirty="0" smtClean="0"/>
          </a:p>
          <a:p>
            <a:pPr algn="just" fontAlgn="base">
              <a:buFont typeface="+mj-lt"/>
              <a:buAutoNum type="arabicPeriod" startAt="20"/>
            </a:pPr>
            <a:r>
              <a:rPr lang="ru-RU" sz="2000" dirty="0" smtClean="0">
                <a:hlinkClick r:id="rId3"/>
              </a:rPr>
              <a:t>ГКУ Служба контроля и бухгалтерского учета Департамента труда и социальной защиты населения города Москвы</a:t>
            </a:r>
            <a:endParaRPr lang="ru-RU" sz="2000" dirty="0" smtClean="0"/>
          </a:p>
          <a:p>
            <a:pPr algn="just" fontAlgn="base">
              <a:buFont typeface="+mj-lt"/>
              <a:buAutoNum type="arabicPeriod" startAt="20"/>
            </a:pPr>
            <a:r>
              <a:rPr lang="ru-RU" sz="2000" dirty="0" smtClean="0">
                <a:hlinkClick r:id="rId4"/>
              </a:rPr>
              <a:t>ГБ профессиональное образовательное учреждение города Москвы Колледж по подготовке социальных работников Департамента труда и социальной защиты населения города Москвы</a:t>
            </a:r>
            <a:endParaRPr lang="ru-RU" sz="2000" dirty="0" smtClean="0"/>
          </a:p>
          <a:p>
            <a:pPr algn="just" fontAlgn="base">
              <a:buFont typeface="+mj-lt"/>
              <a:buAutoNum type="arabicPeriod" startAt="20"/>
            </a:pPr>
            <a:r>
              <a:rPr lang="ru-RU" sz="2000" dirty="0" smtClean="0">
                <a:hlinkClick r:id="rId5"/>
              </a:rPr>
              <a:t>ГБУ города Москвы «Женский деловой Центр»</a:t>
            </a:r>
            <a:endParaRPr lang="ru-RU" sz="2000" dirty="0" smtClean="0"/>
          </a:p>
          <a:p>
            <a:pPr algn="just" fontAlgn="base">
              <a:buFont typeface="+mj-lt"/>
              <a:buAutoNum type="arabicPeriod" startAt="20"/>
            </a:pPr>
            <a:r>
              <a:rPr lang="ru-RU" sz="2000" dirty="0" smtClean="0">
                <a:hlinkClick r:id="rId6"/>
              </a:rPr>
              <a:t>Государственное бюджетное учреждение города Москвы «Московский городской центр условий и охраны труда» (ГБУ МГЦУОТ)</a:t>
            </a:r>
            <a:endParaRPr lang="ru-RU" sz="2000" dirty="0" smtClean="0"/>
          </a:p>
          <a:p>
            <a:pPr algn="just" fontAlgn="base">
              <a:buFont typeface="+mj-lt"/>
              <a:buAutoNum type="arabicPeriod" startAt="20"/>
            </a:pPr>
            <a:r>
              <a:rPr lang="ru-RU" sz="2000" dirty="0" smtClean="0">
                <a:hlinkClick r:id="rId7"/>
              </a:rPr>
              <a:t>ГБУ г. Москвы Пансионат «</a:t>
            </a:r>
            <a:r>
              <a:rPr lang="ru-RU" sz="2000" dirty="0" err="1" smtClean="0">
                <a:hlinkClick r:id="rId7"/>
              </a:rPr>
              <a:t>Коньково</a:t>
            </a:r>
            <a:r>
              <a:rPr lang="ru-RU" sz="2000" dirty="0" smtClean="0">
                <a:hlinkClick r:id="rId7"/>
              </a:rPr>
              <a:t>» для ветеранов войны Департамента социальной защиты населения города Москвы (ГБУ ПВВ «</a:t>
            </a:r>
            <a:r>
              <a:rPr lang="ru-RU" sz="2000" dirty="0" err="1" smtClean="0">
                <a:hlinkClick r:id="rId7"/>
              </a:rPr>
              <a:t>Коньково</a:t>
            </a:r>
            <a:r>
              <a:rPr lang="ru-RU" sz="2000" dirty="0" smtClean="0">
                <a:hlinkClick r:id="rId7"/>
              </a:rPr>
              <a:t>»)</a:t>
            </a:r>
            <a:endParaRPr lang="ru-RU" sz="2000" dirty="0" smtClean="0"/>
          </a:p>
          <a:p>
            <a:pPr algn="just" fontAlgn="base">
              <a:buFont typeface="+mj-lt"/>
              <a:buAutoNum type="arabicPeriod" startAt="20"/>
            </a:pPr>
            <a:r>
              <a:rPr lang="ru-RU" sz="2000" dirty="0" smtClean="0">
                <a:hlinkClick r:id="rId8"/>
              </a:rPr>
              <a:t>ГБУ дополнительного образования города Москвы Центр творчества «На </a:t>
            </a:r>
            <a:r>
              <a:rPr lang="ru-RU" sz="2000" dirty="0" err="1" smtClean="0">
                <a:hlinkClick r:id="rId8"/>
              </a:rPr>
              <a:t>Вадковском</a:t>
            </a:r>
            <a:r>
              <a:rPr lang="ru-RU" sz="2000" dirty="0" smtClean="0">
                <a:hlinkClick r:id="rId8"/>
              </a:rPr>
              <a:t>» Департамента социальной защиты населения города Москвы (ГБУ ДО ЦТ «На </a:t>
            </a:r>
            <a:r>
              <a:rPr lang="ru-RU" sz="2000" dirty="0" err="1" smtClean="0">
                <a:hlinkClick r:id="rId8"/>
              </a:rPr>
              <a:t>Вадковском</a:t>
            </a:r>
            <a:r>
              <a:rPr lang="ru-RU" sz="2000" dirty="0" smtClean="0">
                <a:hlinkClick r:id="rId8"/>
              </a:rPr>
              <a:t>»)</a:t>
            </a:r>
            <a:endParaRPr lang="ru-RU" sz="2000" dirty="0" smtClean="0"/>
          </a:p>
          <a:p>
            <a:pPr algn="just" fontAlgn="base">
              <a:buFont typeface="+mj-lt"/>
              <a:buAutoNum type="arabicPeriod" startAt="20"/>
            </a:pPr>
            <a:r>
              <a:rPr lang="ru-RU" sz="2000" dirty="0" smtClean="0">
                <a:hlinkClick r:id="rId9"/>
              </a:rPr>
              <a:t>Государственное автономное образовательное учреждение города Москвы дополнительного профессионального образования Центр профессиональных квалификаций и содействия трудоустройству «Профессионал»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37658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</a:rPr>
              <a:t>ГРАЖДАНСКОЕ ОБЩЕСТВО</a:t>
            </a: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250824" y="1268411"/>
            <a:ext cx="865926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 b="0" dirty="0">
                <a:solidFill>
                  <a:srgbClr val="002060"/>
                </a:solidFill>
              </a:rPr>
              <a:t>Наличие развитого гражданского общества - принципиальное условие эффективности социального государства. </a:t>
            </a:r>
          </a:p>
          <a:p>
            <a:pPr algn="just">
              <a:defRPr/>
            </a:pPr>
            <a:r>
              <a:rPr lang="ru-RU" sz="2800" b="0" dirty="0">
                <a:solidFill>
                  <a:srgbClr val="002060"/>
                </a:solidFill>
              </a:rPr>
              <a:t>Гражданское общество — это тип общественного устройства, отличительный признак которого — </a:t>
            </a:r>
            <a:r>
              <a:rPr lang="ru-RU" sz="2800" b="0" dirty="0" err="1">
                <a:solidFill>
                  <a:srgbClr val="002060"/>
                </a:solidFill>
              </a:rPr>
              <a:t>многосубъектность</a:t>
            </a:r>
            <a:r>
              <a:rPr lang="ru-RU" sz="2800" b="0" dirty="0">
                <a:solidFill>
                  <a:srgbClr val="002060"/>
                </a:solidFill>
              </a:rPr>
              <a:t> общественной, экономической, социальной, культурной, политической жизни. </a:t>
            </a:r>
          </a:p>
          <a:p>
            <a:pPr algn="just">
              <a:defRPr/>
            </a:pPr>
            <a:r>
              <a:rPr lang="ru-RU" sz="2800" b="0" dirty="0">
                <a:solidFill>
                  <a:srgbClr val="002060"/>
                </a:solidFill>
              </a:rPr>
              <a:t>В гражданском обществе действует множество независимых друг от друга субъектов (центров) подготовки, принятия и осуществления решений. Их взаимодействие регулируется законами страны и международными актами.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0" y="117475"/>
            <a:ext cx="9144000" cy="75439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МОЖНО ЛИ ВЛИЯТЬ НА СОЦИАЛЬНУЮ ПОЛИТИКУ?</a:t>
            </a:r>
          </a:p>
        </p:txBody>
      </p:sp>
      <p:sp>
        <p:nvSpPr>
          <p:cNvPr id="23555" name="Прямоугольник 2"/>
          <p:cNvSpPr>
            <a:spLocks noChangeArrowheads="1"/>
          </p:cNvSpPr>
          <p:nvPr/>
        </p:nvSpPr>
        <p:spPr bwMode="auto">
          <a:xfrm>
            <a:off x="212651" y="836613"/>
            <a:ext cx="875196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49275" algn="just">
              <a:defRPr/>
            </a:pPr>
            <a:r>
              <a:rPr lang="ru-RU" sz="2400" b="0" dirty="0">
                <a:solidFill>
                  <a:srgbClr val="002060"/>
                </a:solidFill>
              </a:rPr>
              <a:t>Важно не только знать кто участвует  формировании и реализации социальной политики, но и по возможности самим (непосредственно, а также через свои социальные службы и православные организации), например, принимать участие в обсуждении социальных проблем, предлагать свои решения.</a:t>
            </a:r>
          </a:p>
          <a:p>
            <a:pPr indent="549275" algn="just">
              <a:defRPr/>
            </a:pPr>
            <a:r>
              <a:rPr lang="ru-RU" sz="2400" b="0" dirty="0">
                <a:solidFill>
                  <a:srgbClr val="002060"/>
                </a:solidFill>
              </a:rPr>
              <a:t>Опыт последних лет показывает, что </a:t>
            </a:r>
          </a:p>
          <a:p>
            <a:pPr indent="549275" algn="just">
              <a:buFont typeface="Arial" charset="0"/>
              <a:buAutoNum type="arabicPeriod"/>
              <a:defRPr/>
            </a:pPr>
            <a:r>
              <a:rPr lang="ru-RU" sz="2400" b="0" dirty="0">
                <a:solidFill>
                  <a:srgbClr val="002060"/>
                </a:solidFill>
              </a:rPr>
              <a:t>Есть проблемы, решение которых невозможно без </a:t>
            </a:r>
            <a:r>
              <a:rPr lang="ru-RU" sz="2400" dirty="0">
                <a:solidFill>
                  <a:srgbClr val="002060"/>
                </a:solidFill>
              </a:rPr>
              <a:t>изменения общественного мнения</a:t>
            </a:r>
            <a:r>
              <a:rPr lang="ru-RU" sz="2400" b="0" dirty="0">
                <a:solidFill>
                  <a:srgbClr val="002060"/>
                </a:solidFill>
              </a:rPr>
              <a:t>,  которое формируется достаточно долго, но  в обозримом временном интервале. Например, еще в начале 2000-х волонтеры и представители общественности с трудом могли попасть в социальное учреждение, а сама идея добровольческой деятельности была не очень популярна.</a:t>
            </a:r>
          </a:p>
          <a:p>
            <a:pPr indent="549275" algn="just">
              <a:buFont typeface="Arial" charset="0"/>
              <a:buAutoNum type="arabicPeriod"/>
              <a:defRPr/>
            </a:pPr>
            <a:r>
              <a:rPr lang="ru-RU" sz="2400" b="0" dirty="0">
                <a:solidFill>
                  <a:srgbClr val="002060"/>
                </a:solidFill>
              </a:rPr>
              <a:t>НКО вносит свои </a:t>
            </a:r>
            <a:r>
              <a:rPr lang="ru-RU" sz="2400" dirty="0">
                <a:solidFill>
                  <a:srgbClr val="002060"/>
                </a:solidFill>
              </a:rPr>
              <a:t>поправки в региональное и федеральное законодательство</a:t>
            </a:r>
            <a:r>
              <a:rPr lang="ru-RU" sz="2400" b="0" dirty="0">
                <a:solidFill>
                  <a:srgbClr val="002060"/>
                </a:solidFill>
              </a:rPr>
              <a:t>.</a:t>
            </a:r>
            <a:endParaRPr lang="ru-RU" sz="2000" b="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opkarelia.ru/_data/files.thumb/1/c/1c63012ec6ab247_1545.ceb0a1ff46_g-midd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23013"/>
            <a:ext cx="5632705" cy="3742661"/>
          </a:xfrm>
          <a:prstGeom prst="rect">
            <a:avLst/>
          </a:prstGeom>
          <a:noFill/>
        </p:spPr>
      </p:pic>
      <p:pic>
        <p:nvPicPr>
          <p:cNvPr id="37890" name="Picture 2" descr="C:\Users\Таня\Downloads\4324_69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99075" y="2099929"/>
            <a:ext cx="3844925" cy="4525963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5709684" y="212651"/>
            <a:ext cx="32429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Создание Общественных Советов при государственных учреждениях и органах исполнительной власти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964612" cy="72072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ТЕНДЕНЦИИ РАЗВИТИЯ СОЦИАЛЬНОЙ СФЕРЫ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073889"/>
            <a:ext cx="8640762" cy="4837813"/>
          </a:xfrm>
        </p:spPr>
        <p:txBody>
          <a:bodyPr>
            <a:normAutofit fontScale="85000" lnSpcReduction="20000"/>
          </a:bodyPr>
          <a:lstStyle/>
          <a:p>
            <a:pPr marL="457200" indent="-457200" algn="just" eaLnBrk="1" hangingPunct="1">
              <a:buFontTx/>
              <a:buAutoNum type="arabicPeriod"/>
              <a:defRPr/>
            </a:pPr>
            <a:r>
              <a:rPr lang="ru-RU" sz="3300" dirty="0" smtClean="0">
                <a:solidFill>
                  <a:srgbClr val="002060"/>
                </a:solidFill>
              </a:rPr>
              <a:t>рост числа социально ориентированных НКО (поставщиков социальных услуг)</a:t>
            </a:r>
          </a:p>
          <a:p>
            <a:pPr marL="457200" indent="-457200" algn="just" eaLnBrk="1" hangingPunct="1">
              <a:buFontTx/>
              <a:buAutoNum type="arabicPeriod"/>
              <a:defRPr/>
            </a:pPr>
            <a:r>
              <a:rPr lang="ru-RU" sz="3300" dirty="0" smtClean="0">
                <a:solidFill>
                  <a:srgbClr val="002060"/>
                </a:solidFill>
              </a:rPr>
              <a:t>делегирование части государственных функций НКО, которые теперь могут оказывать социальные услуги, получая за это государственное финансирование.</a:t>
            </a:r>
          </a:p>
          <a:p>
            <a:pPr marL="514350" indent="-514350" algn="just">
              <a:buFontTx/>
              <a:buAutoNum type="arabicPeriod" startAt="4"/>
            </a:pPr>
            <a:r>
              <a:rPr lang="ru-RU" sz="3300" dirty="0" smtClean="0">
                <a:solidFill>
                  <a:srgbClr val="002060"/>
                </a:solidFill>
              </a:rPr>
              <a:t>Повышается требование к информационной открытости НКО. </a:t>
            </a:r>
          </a:p>
          <a:p>
            <a:pPr marL="514350" indent="-514350" algn="just">
              <a:buFontTx/>
              <a:buAutoNum type="arabicPeriod" startAt="4"/>
            </a:pPr>
            <a:r>
              <a:rPr lang="ru-RU" sz="3300" dirty="0" smtClean="0">
                <a:solidFill>
                  <a:srgbClr val="002060"/>
                </a:solidFill>
              </a:rPr>
              <a:t>повышение эффективности, специалистов, работающих в данной сфере (введение закона о профессиональных стандартах)</a:t>
            </a:r>
          </a:p>
          <a:p>
            <a:pPr marL="514350" indent="-514350" algn="just">
              <a:buFontTx/>
              <a:buAutoNum type="arabicPeriod" startAt="4"/>
            </a:pPr>
            <a:r>
              <a:rPr lang="ru-RU" sz="3300" dirty="0" smtClean="0">
                <a:solidFill>
                  <a:srgbClr val="002060"/>
                </a:solidFill>
              </a:rPr>
              <a:t>Сокращение административных барьеров при получении документов и оформлении социальных льгот, выплат, получении справок.</a:t>
            </a:r>
          </a:p>
          <a:p>
            <a:pPr marL="457200" indent="-457200" algn="just" eaLnBrk="1" hangingPunct="1">
              <a:buFontTx/>
              <a:buAutoNum type="arabicPeriod"/>
              <a:defRPr/>
            </a:pPr>
            <a:endParaRPr lang="ru-RU" dirty="0" smtClean="0">
              <a:solidFill>
                <a:srgbClr val="002060"/>
              </a:solidFill>
            </a:endParaRPr>
          </a:p>
          <a:p>
            <a:pPr marL="457200" indent="-457200" algn="just" eaLnBrk="1" hangingPunct="1">
              <a:buFontTx/>
              <a:buAutoNum type="arabicPeriod"/>
              <a:defRPr/>
            </a:pPr>
            <a:endParaRPr lang="ru-RU" sz="2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255182" y="291547"/>
            <a:ext cx="8601740" cy="101625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b="1" cap="all" dirty="0" smtClean="0">
                <a:solidFill>
                  <a:srgbClr val="002060"/>
                </a:solidFill>
                <a:cs typeface="Times New Roman" pitchFamily="18" charset="0"/>
              </a:rPr>
              <a:t>Проблемы некоммерческого сектора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244549" y="1531088"/>
            <a:ext cx="8729330" cy="4221126"/>
          </a:xfrm>
        </p:spPr>
        <p:txBody>
          <a:bodyPr/>
          <a:lstStyle/>
          <a:p>
            <a:pPr marL="514350" indent="-514350" algn="just">
              <a:buFontTx/>
              <a:buAutoNum type="arabicPeriod"/>
              <a:defRPr/>
            </a:pPr>
            <a:r>
              <a:rPr lang="ru-RU" sz="3000" dirty="0" smtClean="0">
                <a:solidFill>
                  <a:srgbClr val="002060"/>
                </a:solidFill>
                <a:cs typeface="Times New Roman" pitchFamily="18" charset="0"/>
              </a:rPr>
              <a:t>Сложности при выстраивании партнерских отношений с органами исполнительной власти;</a:t>
            </a:r>
          </a:p>
          <a:p>
            <a:pPr marL="514350" indent="-514350" algn="just">
              <a:buFontTx/>
              <a:buAutoNum type="arabicPeriod"/>
              <a:defRPr/>
            </a:pPr>
            <a:r>
              <a:rPr lang="ru-RU" sz="3000" dirty="0" smtClean="0">
                <a:solidFill>
                  <a:srgbClr val="002060"/>
                </a:solidFill>
                <a:cs typeface="Times New Roman" pitchFamily="18" charset="0"/>
              </a:rPr>
              <a:t>Отсутствие финансовой устойчивости;</a:t>
            </a:r>
          </a:p>
          <a:p>
            <a:pPr marL="514350" indent="-514350" algn="just">
              <a:buFontTx/>
              <a:buAutoNum type="arabicPeriod"/>
              <a:defRPr/>
            </a:pPr>
            <a:r>
              <a:rPr lang="ru-RU" sz="3000" dirty="0" smtClean="0">
                <a:solidFill>
                  <a:srgbClr val="002060"/>
                </a:solidFill>
                <a:cs typeface="Times New Roman" pitchFamily="18" charset="0"/>
              </a:rPr>
              <a:t>Отсутствие серьезной кадровой политики: фрагментарность профессиональной деятельности, низкий уровень профессиональной подготовки, у руководителя нет инструментов воздействия на сотрудников.</a:t>
            </a:r>
            <a:endParaRPr lang="ru-RU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A216-013D-4D50-95FE-72D363296103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48680"/>
            <a:ext cx="84969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Указ Президента Российской Федерации от 8 августа 2016 г. № 398 "</a:t>
            </a:r>
            <a:r>
              <a:rPr lang="ru-RU" sz="3200" dirty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Об утверждении приоритетных направлений деятельности в сфере оказания общественно полезных услуг</a:t>
            </a:r>
            <a:r>
              <a:rPr lang="ru-RU" sz="3200" dirty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" </a:t>
            </a:r>
          </a:p>
          <a:p>
            <a:pPr algn="just"/>
            <a:endParaRPr lang="ru-RU" sz="3200" dirty="0">
              <a:solidFill>
                <a:srgbClr val="B5D5FE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Постановление правительства РФ  от 27 октября 2016 г. № 1096 «</a:t>
            </a:r>
            <a:r>
              <a:rPr lang="ru-RU" sz="3200" dirty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Об утверждении перечня общественно полезных услуг и критериев оценки качества их оказания</a:t>
            </a:r>
            <a:r>
              <a:rPr lang="ru-RU" sz="3200" dirty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/>
            <a:endParaRPr lang="ru-RU" sz="3200" dirty="0">
              <a:solidFill>
                <a:srgbClr val="B5D5FE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Вступили в силу с 1 января 2017 г. </a:t>
            </a:r>
          </a:p>
        </p:txBody>
      </p:sp>
    </p:spTree>
    <p:extLst>
      <p:ext uri="{BB962C8B-B14F-4D97-AF65-F5344CB8AC3E}">
        <p14:creationId xmlns:p14="http://schemas.microsoft.com/office/powerpoint/2010/main" val="242268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"/>
            <a:ext cx="7886699" cy="90376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ОБЩЕСТВЕННО ПОЛЕЗНЫЕ УСЛУГИ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76177"/>
            <a:ext cx="9144000" cy="6174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Постановление от 27 октября 2016 года №1096 предусматривает услуги по: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оказанию содействия в трудоустройстве несовершеннолетних граждан;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социальной адаптации безработных граждан на рынке труда;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содействию занятости и </a:t>
            </a:r>
            <a:r>
              <a:rPr lang="ru-RU" sz="2000" dirty="0" err="1" smtClean="0">
                <a:solidFill>
                  <a:srgbClr val="002060"/>
                </a:solidFill>
              </a:rPr>
              <a:t>самозанятости</a:t>
            </a:r>
            <a:r>
              <a:rPr lang="ru-RU" sz="2000" dirty="0" smtClean="0">
                <a:solidFill>
                  <a:srgbClr val="002060"/>
                </a:solidFill>
              </a:rPr>
              <a:t> инвалидов;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социальному сопровождению семей, воспитывающих детей с ограниченными возможностями здоровья;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социально-бытовой адаптации инвалидов;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оказанию социальной помощи детям, инвалидам, гражданам пожилого возраста;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профилактике безнадзорности и правонарушений несовершеннолетних;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профилактике социального сиротства;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содействию устройству детей на воспитание в семью;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err="1" smtClean="0">
                <a:solidFill>
                  <a:srgbClr val="002060"/>
                </a:solidFill>
              </a:rPr>
              <a:t>психолого-медико-педагогической</a:t>
            </a:r>
            <a:r>
              <a:rPr lang="ru-RU" sz="2000" dirty="0" smtClean="0">
                <a:solidFill>
                  <a:srgbClr val="002060"/>
                </a:solidFill>
              </a:rPr>
              <a:t> реабилитации детей;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санаторно-курортному лечению детей и молодёжи;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присмотру и уходу за детьми;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дополнительному образованию граждан пожилого возраста и инвалидов;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профилактике социально значимых заболеваний;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патронажу семей, имеющих лиц, страдающих тяжёлыми заболеваниями;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паллиативной медицинской помощи.</a:t>
            </a:r>
          </a:p>
        </p:txBody>
      </p:sp>
    </p:spTree>
    <p:extLst>
      <p:ext uri="{BB962C8B-B14F-4D97-AF65-F5344CB8AC3E}">
        <p14:creationId xmlns:p14="http://schemas.microsoft.com/office/powerpoint/2010/main" val="9459653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82772"/>
            <a:ext cx="7886699" cy="69111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ОБЩЕСТВЕННО ПОЛЕЗНЫЕ УСЛУГИ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5814" y="1190848"/>
            <a:ext cx="861237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Июль 2017 год – внесены дополнения, что общественно полезными услугами, в частности, теперь будут считаться: 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организация и проведение культурно-массовых мероприятий;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создание экспозиций музеев, спектаклей, концертов, телепрограмм;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консультирование мигрантов в целях социальной и культурной адаптации и интеграции и обучение русскому языку;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услуги в сфере дополнительного образования; 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содействие в охране и реставрации объектов культурного наследия;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 осуществление издательской деятельности;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производство и распространение теле- и радиопрограмм; 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организация экскурсионных программ и оказание туристско-информационных услуг.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5223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A216-013D-4D50-95FE-72D363296103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6632"/>
            <a:ext cx="8784976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КРИТЕРИИ ОЦЕНКИ КАЧЕСТВА ОКАЗАНИЯ ОБЩЕСТВЕННО ПОЛЕЗНЫХ УСЛУГ</a:t>
            </a:r>
            <a:r>
              <a:rPr lang="en-US" sz="3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 от 26 января 2017 г. N 89 "О реестре некоммерческих организаций - исполнителей общественно полезных услуг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500" b="1" dirty="0" smtClean="0">
              <a:solidFill>
                <a:srgbClr val="B5D5FE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FontTx/>
              <a:buAutoNum type="arabicPeriod"/>
            </a:pPr>
            <a:r>
              <a:rPr lang="ru-RU" sz="2500" dirty="0" smtClean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Соответствие общественно полезной услуги установленным нормативными правовыми актами РФ требованиям к ее содержанию (объем, сроки, качество предоставления). </a:t>
            </a:r>
          </a:p>
          <a:p>
            <a:pPr marL="342900" lvl="0" indent="-342900" algn="just">
              <a:buFontTx/>
              <a:buAutoNum type="arabicPeriod"/>
            </a:pPr>
            <a:r>
              <a:rPr lang="ru-RU" sz="2500" dirty="0" smtClean="0">
                <a:solidFill>
                  <a:srgbClr val="000066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Наличие</a:t>
            </a:r>
            <a:r>
              <a:rPr lang="ru-RU" sz="2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smtClean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у лиц, непосредственно задействованных в исполнении общественно полезной услуги (в том числе работников НКО - исполнителя общественно полезных услуг и работников, привлеченных по договорам гражданско-правового характера), </a:t>
            </a:r>
            <a:r>
              <a:rPr lang="ru-RU" sz="2500" dirty="0" smtClean="0">
                <a:solidFill>
                  <a:srgbClr val="000066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необходимой квалификации (в том числе профессионального образования, опыта работы в соответствующей сфере), </a:t>
            </a:r>
            <a:r>
              <a:rPr lang="ru-RU" sz="2500" dirty="0" smtClean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достаточность количества таких лиц. </a:t>
            </a:r>
          </a:p>
        </p:txBody>
      </p:sp>
    </p:spTree>
    <p:extLst>
      <p:ext uri="{BB962C8B-B14F-4D97-AF65-F5344CB8AC3E}">
        <p14:creationId xmlns:p14="http://schemas.microsoft.com/office/powerpoint/2010/main" val="405758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A216-013D-4D50-95FE-72D363296103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274320" y="194310"/>
            <a:ext cx="861816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/>
            <a:r>
              <a:rPr lang="ru-RU" sz="3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КРИТЕРИИ ОЦЕНКИ КАЧЕСТВА ОКАЗАНИЯ ОБЩЕСТВЕННО ПОЛЕЗНЫХ УСЛУГ </a:t>
            </a:r>
          </a:p>
          <a:p>
            <a:pPr marL="342900" lvl="0" indent="-342900" algn="ctr"/>
            <a:endParaRPr lang="ru-RU" sz="2500" b="1" dirty="0" smtClean="0">
              <a:solidFill>
                <a:srgbClr val="B5D5FE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/>
            <a:r>
              <a:rPr lang="ru-RU" sz="2500" dirty="0" smtClean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3. Удовлетворенность получателей общественно полезных услуг качеством их оказания (отсутствие жалоб на действия (бездействие) и (или) решения некоммерческой организации, связанные с оказанием ею общественно полезных услуг, признанных обоснованными судом, органами государственного контроля (надзора) и муниципального надзора, иными государственными органами в соответствии с их компетенцией в течение 2 лет, предшествующих подаче заявления о включении в формируемый реестр некоммерческих организаций). </a:t>
            </a:r>
          </a:p>
          <a:p>
            <a:pPr marL="342900" lvl="0" indent="-342900"/>
            <a:endParaRPr lang="ru-RU" sz="2500" dirty="0" smtClean="0">
              <a:solidFill>
                <a:srgbClr val="B5D5FE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43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A216-013D-4D50-95FE-72D363296103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320040" y="0"/>
            <a:ext cx="857244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/>
            <a:r>
              <a:rPr lang="ru-RU" sz="3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КРИТЕРИИ ОЦЕНКИ КАЧЕСТВА ОКАЗАНИЯ ОБЩЕСТВЕННО ПОЛЕЗНЫХ УСЛУГ</a:t>
            </a:r>
          </a:p>
          <a:p>
            <a:pPr marL="342900" lvl="0" indent="-342900" algn="ctr"/>
            <a:r>
              <a:rPr lang="ru-RU" sz="2500" b="1" dirty="0" smtClean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lvl="0" indent="-342900" algn="just"/>
            <a:r>
              <a:rPr lang="ru-RU" sz="2500" dirty="0" smtClean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4. Открытость и доступность информации о некоммерческой организации. </a:t>
            </a:r>
          </a:p>
          <a:p>
            <a:pPr marL="342900" lvl="0" indent="-342900" algn="just"/>
            <a:r>
              <a:rPr lang="ru-RU" sz="2500" dirty="0" smtClean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5. Отсутствие некоммерческой организации в реестре недобросовестных поставщиков по результатам оказания услуги в рамках исполнения контрактов, заключенных в соответствии с Федеральным законом </a:t>
            </a:r>
            <a:r>
              <a:rPr lang="ru-RU" sz="2500" dirty="0" smtClean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"О контрактной системе в сфере закупок товаров, работ, услуг для обеспечения государственных и муниципальных нужд"</a:t>
            </a:r>
            <a:r>
              <a:rPr lang="ru-RU" sz="2500" dirty="0" smtClean="0">
                <a:solidFill>
                  <a:srgbClr val="B5D5F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в течение 2 лет, предшествующих подаче заявления о включении в формируемый реестр некоммерческих организаций. </a:t>
            </a:r>
          </a:p>
        </p:txBody>
      </p:sp>
    </p:spTree>
    <p:extLst>
      <p:ext uri="{BB962C8B-B14F-4D97-AF65-F5344CB8AC3E}">
        <p14:creationId xmlns:p14="http://schemas.microsoft.com/office/powerpoint/2010/main" val="394977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РАЗВИТИЕ СО НКО и СОЦИАЛЬНОГО ПРЕДПРИНИМАТЕЛЬСТВА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4549" y="1435395"/>
            <a:ext cx="866553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002060"/>
                </a:solidFill>
              </a:rPr>
              <a:t>Включены показатели (Распоряжение от 19 июня 2017 года №1284-р):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темпы роста количества СОНО на территории субъекта Федерации;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увеличение доли муниципальных районов и городских округов, реализующих муниципальные программы по поддержке СОНО и социального предпринимательства, в общем количестве муниципальных районов и городских округов в субъекте Федерации;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доля работников в негосударственных организациях в общей численности работников, занятых в социальной сфере;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доля НГО в общем количестве организаций, оказывающих услуги в социальной сфере;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</a:rPr>
              <a:t>доля средств бюджета субъекта Федерации, выделяемых НГО на предоставление услуг, в общем объёме средств бюджета, выделяемых на предоставление услуг в социальной сфере.</a:t>
            </a:r>
            <a:endParaRPr lang="ru-RU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6205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95424"/>
            <a:ext cx="7886699" cy="251991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Изменения в социальной политике в 2019 году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973" y="432392"/>
            <a:ext cx="8761228" cy="5103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ИЗМЕНЕНИЯ РАЗМЕРА МРОТ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7927" y="1593273"/>
            <a:ext cx="85753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МРОТ- минимальный размер заработной платы установленный Минтруда при полной занятости. Работодатель не имеет права платить сотруднику жалованье ниже, чем установленная величина МРОТ. </a:t>
            </a:r>
          </a:p>
          <a:p>
            <a:pPr algn="just"/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В зависимости от региона, этот показатель может отличаться, т. к. прожиточный минимум варьируется в нашей стране от 11.160 руб. до 18.750 руб.</a:t>
            </a:r>
          </a:p>
          <a:p>
            <a:pPr algn="just"/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От установленной величины МРОТ зависит: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Размер жалованья сотрудникам.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Социальные пособия.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973" y="432392"/>
            <a:ext cx="8761228" cy="5103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ИЗМЕНЕНИЯ ПЕНСИОННОГО ЗАКОНОДАТЕЛЬСТВА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4973" y="1330037"/>
            <a:ext cx="866827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В </a:t>
            </a:r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законе РФ, одобренном Государственной Думой под № 204 от 7.05.18 года, предусмотрено реформирование действующей пенсионной системы. Планируется увеличить: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Пенсионный возраст.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Необходимый трудовой стаж.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Минимальное количество пенсионных баллов (ИПК).</a:t>
            </a:r>
          </a:p>
          <a:p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Кроме этого, предоставить возможность служащим, уже сейчас формировать размер будущих пенсий. А также провести индексацию действующих пенсий.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0295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973" y="432392"/>
            <a:ext cx="8761228" cy="5103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ТРУДОУСТРОЙСТВО ЛЮДЕЙ С ИНВАЛИДНОСТЬЮ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4973" y="942754"/>
            <a:ext cx="866827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С 1 января 2019 года вступает в силу Федеральный закон от 29 декабря 2017 года № 476-ФЗ, которым установлена новая государственная услуга – сопровождение при содействии занятости инвалидов, а также определен механизм ее реализации.</a:t>
            </a:r>
          </a:p>
          <a:p>
            <a:pPr algn="just"/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При этом предусмотрено функциональное взаимодействие органов занятости, учреждений медико-социальной экспертизы, волонтерских организаций, работодателей и наставников. </a:t>
            </a:r>
            <a:endParaRPr lang="ru-RU" sz="2800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  <a:p>
            <a:pPr algn="just"/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На </a:t>
            </a:r>
            <a:r>
              <a:rPr lang="ru-RU" sz="2800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консолидацию усилий всего общества в содействии трудоустройству инвалидов направлена ведущаяся сейчас подготовка предложений по преобразованию механизма квотирования для них рабочих мест. </a:t>
            </a:r>
          </a:p>
        </p:txBody>
      </p:sp>
    </p:spTree>
    <p:extLst>
      <p:ext uri="{BB962C8B-B14F-4D97-AF65-F5344CB8AC3E}">
        <p14:creationId xmlns:p14="http://schemas.microsoft.com/office/powerpoint/2010/main" val="24980715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813" y="212651"/>
            <a:ext cx="8504113" cy="160551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ФОРМИРОВАНИЕ СИСТЕМЫ КОМПЛЕКСНОГО ДОЛГОВРЕМЕННОГО УХОДА ЗА ПОЖИЛЫМИ И ИНВАЛИДАМИ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5813" y="1818167"/>
            <a:ext cx="860173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Концепция долговременного ухода за людьми пожилого возраста и инвалидами, которая  включит в себя как </a:t>
            </a:r>
            <a:r>
              <a:rPr lang="ru-RU" sz="2800" i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медицинскую помощ</a:t>
            </a: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ь, так и </a:t>
            </a:r>
            <a:r>
              <a:rPr lang="ru-RU" sz="2800" i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социальное сопровождение</a:t>
            </a: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. 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Внедрение стандартов помощи.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Пилотные регионы по внедрение новой системы: Новгородская, Костромская, Тверская, Псковская, Волгоградская и Рязанская области (2018) + 12 регионов в 2019 году</a:t>
            </a:r>
            <a:r>
              <a:rPr lang="ru-RU" sz="2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.</a:t>
            </a:r>
            <a:r>
              <a:rPr lang="ru-RU" sz="2400" dirty="0" smtClean="0"/>
              <a:t>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079" y="170121"/>
            <a:ext cx="8495413" cy="978195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БОРЬБА ПРОТИВ МОШЕННИКОВ В БЛАГОТВОРИТЕЛЬНОСТИ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7712" y="1329070"/>
            <a:ext cx="8559209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5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Сначала сами НКО в 2018  году активно начали борьбу с этим явлением, а потом глава Комитета Госдумы по развитию гражданского общества, вопросам религиозных и общественных объединений Сергей Гаврилов сообщил, что идет  работа над законопроектом, где будет предусмотрена ответственность над фондами-двойниками, </a:t>
            </a:r>
            <a:r>
              <a:rPr lang="ru-RU" sz="2500" dirty="0" err="1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псевдопосредниками</a:t>
            </a:r>
            <a:r>
              <a:rPr lang="ru-RU" sz="25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5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Речь идёт о поправках в Кодекс об административных нарушениях и в Уголовный кодекс РФ. </a:t>
            </a:r>
            <a:endParaRPr lang="ru-RU" sz="2500" b="1" dirty="0" smtClean="0">
              <a:solidFill>
                <a:srgbClr val="002060"/>
              </a:solidFill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5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Кампаниям упростят участие в благотворительности и предоставят льготы, чтобы благотворительность стала </a:t>
            </a:r>
            <a:r>
              <a:rPr lang="ru-RU" sz="25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«максимально простым, доступным и прозрачным видом деятельности для юридических лиц».</a:t>
            </a:r>
            <a:endParaRPr lang="ru-RU" sz="2500" dirty="0" smtClean="0">
              <a:solidFill>
                <a:srgbClr val="002060"/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91547"/>
            <a:ext cx="8302699" cy="1037523"/>
          </a:xfrm>
        </p:spPr>
        <p:txBody>
          <a:bodyPr>
            <a:no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ea typeface="Times New Roman" pitchFamily="18" charset="0"/>
                <a:cs typeface="Consolas" pitchFamily="49" charset="0"/>
              </a:rPr>
              <a:t>БОРЬБА  С НАРУШЕНИЕМ ПРАВ ЛЮДЕЙ, ПРОЖИВАЮЩИХ в ПНИ</a:t>
            </a:r>
            <a:endParaRPr lang="ru-RU" b="1" dirty="0">
              <a:solidFill>
                <a:srgbClr val="002060"/>
              </a:solidFill>
              <a:cs typeface="Consolas" pitchFamily="49" charset="0"/>
            </a:endParaRPr>
          </a:p>
        </p:txBody>
      </p:sp>
      <p:sp>
        <p:nvSpPr>
          <p:cNvPr id="99329" name="Rectangle 1"/>
          <p:cNvSpPr>
            <a:spLocks noChangeArrowheads="1"/>
          </p:cNvSpPr>
          <p:nvPr/>
        </p:nvSpPr>
        <p:spPr bwMode="auto">
          <a:xfrm>
            <a:off x="212651" y="1837683"/>
            <a:ext cx="8739963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Разрабатываются</a:t>
            </a:r>
            <a:r>
              <a:rPr kumimoji="0" lang="ru-RU" sz="280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 п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редложения по обеспечению регулярного контроля за соблюдением прав обитателей стационарных социальных организаций.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Разрабатывается порядок отбора организаций, которые оказывают социальные услуги.</a:t>
            </a:r>
          </a:p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Создается система сопровождаемого проживания.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18" y="240031"/>
            <a:ext cx="8729329" cy="11780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РАЗВИТИЕ СИСТЕМЫ ПАЛЛИАТИВНОЙ ПОМОЩИ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3918" y="1804877"/>
            <a:ext cx="87293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Согласно поручению президента РФ Владимира Путина, в 1 чтении Государственная Дума в январе 2019 года приняла законопроект, касающийся оказанию паллиативной помощи тяжелобольным гражданам России. 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</a:rPr>
              <a:t>Речь идет об облегчении болезненного состояния наркотическими препаратами людям, имеющим онкологию последней степени и о дальнейшем усовершенствования уже имеющегося </a:t>
            </a:r>
            <a:r>
              <a:rPr lang="ru-RU" sz="2400" dirty="0" smtClean="0">
                <a:solidFill>
                  <a:srgbClr val="002060"/>
                </a:solidFill>
              </a:rPr>
              <a:t>законодательства.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936" y="291548"/>
            <a:ext cx="8079414" cy="569689"/>
          </a:xfrm>
        </p:spPr>
        <p:txBody>
          <a:bodyPr>
            <a:noAutofit/>
          </a:bodyPr>
          <a:lstStyle/>
          <a:p>
            <a:pPr algn="ctr"/>
            <a:r>
              <a:rPr lang="ru-RU" sz="3600" b="1" cap="all" dirty="0" smtClean="0">
                <a:solidFill>
                  <a:srgbClr val="002060"/>
                </a:solidFill>
                <a:cs typeface="Times New Roman" pitchFamily="18" charset="0"/>
              </a:rPr>
              <a:t>Десятилетие детства: 2018-2027 гг.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1507" y="935665"/>
            <a:ext cx="856984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600" dirty="0" smtClean="0">
                <a:solidFill>
                  <a:srgbClr val="002060"/>
                </a:solidFill>
              </a:rPr>
              <a:t>Указ Президента РФ от 29 мая 2017 года № 240:</a:t>
            </a:r>
          </a:p>
          <a:p>
            <a:pPr algn="just" fontAlgn="base"/>
            <a:r>
              <a:rPr lang="ru-RU" sz="2600" i="1" dirty="0" smtClean="0">
                <a:solidFill>
                  <a:srgbClr val="002060"/>
                </a:solidFill>
              </a:rPr>
              <a:t>«В целях совершенствования государственной политики в сфере защиты детства, учитывая результаты, достигнутые в ходе реализации Национальной стратегии действий в интересах детей на 2012-2017 годы, постановляю объявить 2018-2027 годы в РФ Десятилетием детства».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228600" y="799742"/>
            <a:ext cx="8664575" cy="5693866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0" hangingPunct="0">
              <a:defRPr/>
            </a:pP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В 2016 году Министерство труда и социальной защиты совместно с экспертным сообществом </a:t>
            </a: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  <a:hlinkClick r:id="rId2"/>
              </a:rPr>
              <a:t>разработало концепцию развития ранней помощи детям</a:t>
            </a:r>
            <a:r>
              <a:rPr lang="ru-RU" sz="2800" b="0" dirty="0">
                <a:solidFill>
                  <a:srgbClr val="002060"/>
                </a:solidFill>
                <a:cs typeface="Times New Roman" pitchFamily="18" charset="0"/>
              </a:rPr>
              <a:t> группы риска, детям с инвалидностью или генетическими нарушениями. Концепция, у истоков создания которой стояли некоммерческие организации, обеспечит реализацию комплекса услуг по ранней помощи с помощью межведомственного взаимодействия органов государственной власти субъектов РФ, органов местного самоуправления, медицинских, образовательных организаций и организаций социального обслуживания, а также негосударственных организаций, в том числе СО НКО.</a:t>
            </a:r>
            <a:endParaRPr lang="ru-RU" sz="3600" b="0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31470" y="1"/>
            <a:ext cx="8599879" cy="799741"/>
          </a:xfrm>
        </p:spPr>
        <p:txBody>
          <a:bodyPr>
            <a:no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ea typeface="Times New Roman" pitchFamily="18" charset="0"/>
                <a:cs typeface="Consolas" pitchFamily="49" charset="0"/>
              </a:rPr>
              <a:t>РАННЯЯ ПОМОЩЬ</a:t>
            </a:r>
            <a:endParaRPr lang="ru-RU" b="1" dirty="0">
              <a:solidFill>
                <a:srgbClr val="002060"/>
              </a:solidFill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8165"/>
            <a:ext cx="9158409" cy="64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940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РЕФОРМА СИСТЕМЫ ФСИН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В 2019 ГОДУ ПРИОСТАНОВЛЕНА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8610" y="1508760"/>
            <a:ext cx="859084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26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С 2016 года реализован  ряд мероприятий по организации совместного проживания осужденных матерей с детьми в домах ребенка исправительных учреждений (там могут жить дети до трех лет).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6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Дома ребенка стали закупать больше </a:t>
            </a:r>
            <a:r>
              <a:rPr lang="ru-RU" sz="2600" dirty="0" err="1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памперсов</a:t>
            </a:r>
            <a:r>
              <a:rPr lang="ru-RU" sz="26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6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Были изменены нормативы питания;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6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Проведен капитальный ремонт ряда объектов;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6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Переоборудованы гинекологические кабинеты и выделены средства на работу врачей.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6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Сейчас предлагается  заменить  наказание  женщинам с детьми, осужденным по  нетяжким статьям.  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712" y="291547"/>
            <a:ext cx="8718697" cy="1303337"/>
          </a:xfrm>
        </p:spPr>
        <p:txBody>
          <a:bodyPr>
            <a:norm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2018 – ГОД ДОБРОВОЛЬЦА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168" y="102871"/>
            <a:ext cx="8767343" cy="15770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СИТУАЦИЯ В РФ ПО ДАННЫМ МИРОВОГО РЕТИНГА БЛАГОТВОРИТЕЛЬНОСТИ </a:t>
            </a:r>
            <a:br>
              <a:rPr lang="ru-RU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ЗА  2010-2018 ГГ. 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202848"/>
              </p:ext>
            </p:extLst>
          </p:nvPr>
        </p:nvGraphicFramePr>
        <p:xfrm>
          <a:off x="217169" y="1965958"/>
          <a:ext cx="8709661" cy="4251961"/>
        </p:xfrm>
        <a:graphic>
          <a:graphicData uri="http://schemas.openxmlformats.org/drawingml/2006/table">
            <a:tbl>
              <a:tblPr/>
              <a:tblGrid>
                <a:gridCol w="820580"/>
                <a:gridCol w="1918827"/>
                <a:gridCol w="1806446"/>
                <a:gridCol w="1924553"/>
                <a:gridCol w="2239255"/>
              </a:tblGrid>
              <a:tr h="11209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Общее место в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рейтинге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Помощь нуждающимся</a:t>
                      </a:r>
                      <a:endParaRPr lang="ru-RU" sz="18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Пожертвования</a:t>
                      </a:r>
                      <a:endParaRPr lang="ru-RU" sz="18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Добровольчество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84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2018</a:t>
                      </a:r>
                      <a:endParaRPr lang="ru-RU" sz="2400" kern="1200" dirty="0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110/144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101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86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118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124/139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127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104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106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126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121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104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113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129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130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133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126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122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131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2013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123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120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130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2012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127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129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130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67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2011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130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126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152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58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1278</TotalTime>
  <Words>3768</Words>
  <Application>Microsoft Office PowerPoint</Application>
  <PresentationFormat>Экран (4:3)</PresentationFormat>
  <Paragraphs>424</Paragraphs>
  <Slides>60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8" baseType="lpstr">
      <vt:lpstr>Microsoft YaHei</vt:lpstr>
      <vt:lpstr>Arial</vt:lpstr>
      <vt:lpstr>Calibri</vt:lpstr>
      <vt:lpstr>Calibri Light</vt:lpstr>
      <vt:lpstr>Consolas</vt:lpstr>
      <vt:lpstr>Times New Roman</vt:lpstr>
      <vt:lpstr>Wingdings</vt:lpstr>
      <vt:lpstr>Office Theme</vt:lpstr>
      <vt:lpstr>СОЦИАЛЬНАЯ ПОЛИТИКА И ГОСУДАРСТВЕННАЯ СИСТЕМА СОЦИАЛЬНОЙ ЗАЩИТЫ </vt:lpstr>
      <vt:lpstr>ПОЧЕМУ НУЖНО ЗНАТЬ ГОСУДАРСТВЕННУЮ  СИСТЕМУ?</vt:lpstr>
      <vt:lpstr>Что надо знать перед началом своей социальной деятельности</vt:lpstr>
      <vt:lpstr>Кто собирает информацию?</vt:lpstr>
      <vt:lpstr>ИСТОЧНИКИ ИНФОРМАЦИИ</vt:lpstr>
      <vt:lpstr>Общение с государственными социальными службами и органами исполнительной власти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ГОСУДАРСТВО ВСЕОБЩЕГО БЛАГОСОСТОЯНИЯ</vt:lpstr>
      <vt:lpstr>СОЦИАЛЬНОЕ ГОСУДАРСТВО</vt:lpstr>
      <vt:lpstr>СОЦИАЛЬНОЕ  ГОСУДАРСТВО</vt:lpstr>
      <vt:lpstr>Задачами социальной политики являются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ПОКАЗАТЕЛИ КАЧЕСТВА ЖИЗНИ</vt:lpstr>
      <vt:lpstr>УРОВНИ СОЦИАЛЬНОЙ ПОЛИТИКИ</vt:lpstr>
      <vt:lpstr>СУБЪЕКТЫ СОЦИАЛЬНОЙ РАБОТЫ</vt:lpstr>
      <vt:lpstr>РЕГИОНЫ</vt:lpstr>
      <vt:lpstr>Структура социальной работы в рамках ведомственного подхода </vt:lpstr>
      <vt:lpstr>Презентация PowerPoint</vt:lpstr>
      <vt:lpstr>Региональные органы власти</vt:lpstr>
      <vt:lpstr>Типовые социальные учреждения</vt:lpstr>
      <vt:lpstr>социальные учреждения</vt:lpstr>
      <vt:lpstr>Презентация PowerPoint</vt:lpstr>
      <vt:lpstr>Презентация PowerPoint</vt:lpstr>
      <vt:lpstr>Презентация PowerPoint</vt:lpstr>
      <vt:lpstr>ГРАЖДАНСКОЕ ОБЩЕСТВО</vt:lpstr>
      <vt:lpstr>МОЖНО ЛИ ВЛИЯТЬ НА СОЦИАЛЬНУЮ ПОЛИТИКУ?</vt:lpstr>
      <vt:lpstr>Презентация PowerPoint</vt:lpstr>
      <vt:lpstr>ТЕНДЕНЦИИ РАЗВИТИЯ СОЦИАЛЬНОЙ СФЕРЫ</vt:lpstr>
      <vt:lpstr>Проблемы некоммерческого сектора</vt:lpstr>
      <vt:lpstr>Презентация PowerPoint</vt:lpstr>
      <vt:lpstr>ОБЩЕСТВЕННО ПОЛЕЗНЫЕ УСЛУГИ</vt:lpstr>
      <vt:lpstr>ОБЩЕСТВЕННО ПОЛЕЗНЫЕ УСЛУГИ</vt:lpstr>
      <vt:lpstr>Презентация PowerPoint</vt:lpstr>
      <vt:lpstr>Презентация PowerPoint</vt:lpstr>
      <vt:lpstr>Презентация PowerPoint</vt:lpstr>
      <vt:lpstr>РАЗВИТИЕ СО НКО и СОЦИАЛЬНОГО ПРЕДПРИНИМАТЕЛЬСТВА </vt:lpstr>
      <vt:lpstr>Изменения в социальной политике в 2019 году</vt:lpstr>
      <vt:lpstr>ИЗМЕНЕНИЯ РАЗМЕРА МРОТ</vt:lpstr>
      <vt:lpstr>ИЗМЕНЕНИЯ ПЕНСИОННОГО ЗАКОНОДАТЕЛЬСТВА</vt:lpstr>
      <vt:lpstr>ТРУДОУСТРОЙСТВО ЛЮДЕЙ С ИНВАЛИДНОСТЬЮ </vt:lpstr>
      <vt:lpstr>ФОРМИРОВАНИЕ СИСТЕМЫ КОМПЛЕКСНОГО ДОЛГОВРЕМЕННОГО УХОДА ЗА ПОЖИЛЫМИ И ИНВАЛИДАМИ</vt:lpstr>
      <vt:lpstr>БОРЬБА ПРОТИВ МОШЕННИКОВ В БЛАГОТВОРИТЕЛЬНОСТИ</vt:lpstr>
      <vt:lpstr>БОРЬБА  С НАРУШЕНИЕМ ПРАВ ЛЮДЕЙ, ПРОЖИВАЮЩИХ в ПНИ</vt:lpstr>
      <vt:lpstr>РАЗВИТИЕ СИСТЕМЫ ПАЛЛИАТИВНОЙ ПОМОЩИ</vt:lpstr>
      <vt:lpstr>Десятилетие детства: 2018-2027 гг.</vt:lpstr>
      <vt:lpstr>РАННЯЯ ПОМОЩЬ</vt:lpstr>
      <vt:lpstr>Презентация PowerPoint</vt:lpstr>
      <vt:lpstr>РЕФОРМА СИСТЕМЫ ФСИН В 2019 ГОДУ ПРИОСТАНОВЛЕНА</vt:lpstr>
      <vt:lpstr>2018 – ГОД ДОБРОВОЛЬЦА</vt:lpstr>
      <vt:lpstr>СИТУАЦИЯ В РФ ПО ДАННЫМ МИРОВОГО РЕТИНГА БЛАГОТВОРИТЕЛЬНОСТИ  ЗА  2010-2018 ГГ. </vt:lpstr>
    </vt:vector>
  </TitlesOfParts>
  <Company>PJSC "New Engineering Technologies"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Tutor</cp:lastModifiedBy>
  <cp:revision>181</cp:revision>
  <dcterms:created xsi:type="dcterms:W3CDTF">2016-11-18T14:12:19Z</dcterms:created>
  <dcterms:modified xsi:type="dcterms:W3CDTF">2019-02-28T21:56:52Z</dcterms:modified>
</cp:coreProperties>
</file>