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notesMasterIdLst>
    <p:notesMasterId r:id="rId34"/>
  </p:notesMasterIdLst>
  <p:handoutMasterIdLst>
    <p:handoutMasterId r:id="rId35"/>
  </p:handoutMasterIdLst>
  <p:sldIdLst>
    <p:sldId id="353" r:id="rId2"/>
    <p:sldId id="405" r:id="rId3"/>
    <p:sldId id="406" r:id="rId4"/>
    <p:sldId id="447" r:id="rId5"/>
    <p:sldId id="407" r:id="rId6"/>
    <p:sldId id="409" r:id="rId7"/>
    <p:sldId id="424" r:id="rId8"/>
    <p:sldId id="462" r:id="rId9"/>
    <p:sldId id="408" r:id="rId10"/>
    <p:sldId id="414" r:id="rId11"/>
    <p:sldId id="412" r:id="rId12"/>
    <p:sldId id="413" r:id="rId13"/>
    <p:sldId id="455" r:id="rId14"/>
    <p:sldId id="423" r:id="rId15"/>
    <p:sldId id="459" r:id="rId16"/>
    <p:sldId id="460" r:id="rId17"/>
    <p:sldId id="461" r:id="rId18"/>
    <p:sldId id="457" r:id="rId19"/>
    <p:sldId id="442" r:id="rId20"/>
    <p:sldId id="443" r:id="rId21"/>
    <p:sldId id="337" r:id="rId22"/>
    <p:sldId id="350" r:id="rId23"/>
    <p:sldId id="400" r:id="rId24"/>
    <p:sldId id="354" r:id="rId25"/>
    <p:sldId id="399" r:id="rId26"/>
    <p:sldId id="456" r:id="rId27"/>
    <p:sldId id="430" r:id="rId28"/>
    <p:sldId id="428" r:id="rId29"/>
    <p:sldId id="402" r:id="rId30"/>
    <p:sldId id="458" r:id="rId31"/>
    <p:sldId id="377" r:id="rId32"/>
    <p:sldId id="285"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4727"/>
    <a:srgbClr val="FCFCFC"/>
    <a:srgbClr val="FFC319"/>
    <a:srgbClr val="800080"/>
    <a:srgbClr val="FDF58D"/>
    <a:srgbClr val="808080"/>
    <a:srgbClr val="E8E8E8"/>
    <a:srgbClr val="FFD84B"/>
    <a:srgbClr val="FFFF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24" autoAdjust="0"/>
    <p:restoredTop sz="76208" autoAdjust="0"/>
  </p:normalViewPr>
  <p:slideViewPr>
    <p:cSldViewPr>
      <p:cViewPr varScale="1">
        <p:scale>
          <a:sx n="64" d="100"/>
          <a:sy n="64" d="100"/>
        </p:scale>
        <p:origin x="155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5" d="100"/>
          <a:sy n="65" d="100"/>
        </p:scale>
        <p:origin x="3082"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700D0E-26B8-4B10-BFB3-0733EE8768A0}"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ru-RU"/>
        </a:p>
      </dgm:t>
    </dgm:pt>
    <dgm:pt modelId="{9632B38B-621B-4CC9-949B-F8C91D6A5B37}">
      <dgm:prSet phldrT="[Текст]"/>
      <dgm:spPr/>
      <dgm:t>
        <a:bodyPr/>
        <a:lstStyle/>
        <a:p>
          <a:r>
            <a:rPr lang="ru-RU" dirty="0" smtClean="0"/>
            <a:t>Собственные представления специалиста</a:t>
          </a:r>
          <a:endParaRPr lang="ru-RU" dirty="0"/>
        </a:p>
      </dgm:t>
    </dgm:pt>
    <dgm:pt modelId="{4DDED43A-8967-4BAC-B1ED-5592CA93786D}" type="parTrans" cxnId="{36951F95-DCD6-4100-AC74-E6810D8606D9}">
      <dgm:prSet/>
      <dgm:spPr/>
      <dgm:t>
        <a:bodyPr/>
        <a:lstStyle/>
        <a:p>
          <a:endParaRPr lang="ru-RU"/>
        </a:p>
      </dgm:t>
    </dgm:pt>
    <dgm:pt modelId="{BC1F89A5-80EC-4ADB-AA1D-1395FB971465}" type="sibTrans" cxnId="{36951F95-DCD6-4100-AC74-E6810D8606D9}">
      <dgm:prSet/>
      <dgm:spPr/>
      <dgm:t>
        <a:bodyPr/>
        <a:lstStyle/>
        <a:p>
          <a:endParaRPr lang="ru-RU" dirty="0"/>
        </a:p>
      </dgm:t>
    </dgm:pt>
    <dgm:pt modelId="{BE5EFDE9-C9DB-426D-9FE4-9BCBB117492C}">
      <dgm:prSet phldrT="[Текст]"/>
      <dgm:spPr/>
      <dgm:t>
        <a:bodyPr/>
        <a:lstStyle/>
        <a:p>
          <a:r>
            <a:rPr lang="ru-RU" dirty="0" smtClean="0"/>
            <a:t>Социальные и политические процессы </a:t>
          </a:r>
          <a:endParaRPr lang="ru-RU" dirty="0"/>
        </a:p>
      </dgm:t>
    </dgm:pt>
    <dgm:pt modelId="{48B8354F-BBCE-4537-9FC4-2341AEFB45B4}" type="parTrans" cxnId="{310DA340-DD98-4D82-9D6E-E2333E0210CE}">
      <dgm:prSet/>
      <dgm:spPr/>
      <dgm:t>
        <a:bodyPr/>
        <a:lstStyle/>
        <a:p>
          <a:endParaRPr lang="ru-RU"/>
        </a:p>
      </dgm:t>
    </dgm:pt>
    <dgm:pt modelId="{CC6DA99D-F0E1-4EFC-8302-6B8EA4A1905C}" type="sibTrans" cxnId="{310DA340-DD98-4D82-9D6E-E2333E0210CE}">
      <dgm:prSet/>
      <dgm:spPr/>
      <dgm:t>
        <a:bodyPr/>
        <a:lstStyle/>
        <a:p>
          <a:pPr lvl="0" defTabSz="1600200">
            <a:lnSpc>
              <a:spcPct val="90000"/>
            </a:lnSpc>
            <a:spcBef>
              <a:spcPct val="0"/>
            </a:spcBef>
            <a:spcAft>
              <a:spcPct val="35000"/>
            </a:spcAft>
          </a:pPr>
          <a:endParaRPr lang="ru-RU" dirty="0"/>
        </a:p>
      </dgm:t>
    </dgm:pt>
    <dgm:pt modelId="{6D0FD482-6856-47F7-9E7A-87429C3D620A}">
      <dgm:prSet/>
      <dgm:spPr/>
      <dgm:t>
        <a:bodyPr/>
        <a:lstStyle/>
        <a:p>
          <a:r>
            <a:rPr lang="ru-RU" dirty="0" smtClean="0"/>
            <a:t>Требования / ожидания общества</a:t>
          </a:r>
          <a:endParaRPr lang="ru-RU" dirty="0"/>
        </a:p>
      </dgm:t>
    </dgm:pt>
    <dgm:pt modelId="{C65E715C-F6D4-4037-8719-DAA8E47548C2}" type="parTrans" cxnId="{A44A40E4-752F-478C-9C8D-1BDED90F3600}">
      <dgm:prSet/>
      <dgm:spPr/>
      <dgm:t>
        <a:bodyPr/>
        <a:lstStyle/>
        <a:p>
          <a:endParaRPr lang="ru-RU"/>
        </a:p>
      </dgm:t>
    </dgm:pt>
    <dgm:pt modelId="{4915A702-A441-4823-8751-9A2CF0ECC389}" type="sibTrans" cxnId="{A44A40E4-752F-478C-9C8D-1BDED90F3600}">
      <dgm:prSet/>
      <dgm:spPr/>
      <dgm:t>
        <a:bodyPr/>
        <a:lstStyle/>
        <a:p>
          <a:endParaRPr lang="ru-RU"/>
        </a:p>
      </dgm:t>
    </dgm:pt>
    <dgm:pt modelId="{F6EC5DA5-AF33-4A68-8DD5-AE1D360D3385}">
      <dgm:prSet/>
      <dgm:spPr/>
      <dgm:t>
        <a:bodyPr/>
        <a:lstStyle/>
        <a:p>
          <a:r>
            <a:rPr lang="ru-RU" dirty="0" smtClean="0"/>
            <a:t>Формы и методы работы</a:t>
          </a:r>
          <a:endParaRPr lang="ru-RU" dirty="0"/>
        </a:p>
      </dgm:t>
    </dgm:pt>
    <dgm:pt modelId="{C02E6CE0-40C5-4D63-B0C7-B875A5966461}" type="parTrans" cxnId="{28598912-0BC0-4B73-8549-BFF651E40B91}">
      <dgm:prSet/>
      <dgm:spPr/>
      <dgm:t>
        <a:bodyPr/>
        <a:lstStyle/>
        <a:p>
          <a:endParaRPr lang="ru-RU"/>
        </a:p>
      </dgm:t>
    </dgm:pt>
    <dgm:pt modelId="{85F237F7-419D-4341-8B4C-EC9ECFB45F8B}" type="sibTrans" cxnId="{28598912-0BC0-4B73-8549-BFF651E40B91}">
      <dgm:prSet/>
      <dgm:spPr/>
      <dgm:t>
        <a:bodyPr/>
        <a:lstStyle/>
        <a:p>
          <a:endParaRPr lang="ru-RU"/>
        </a:p>
      </dgm:t>
    </dgm:pt>
    <dgm:pt modelId="{C812C2D5-98C4-4E51-A817-52818126991A}" type="pres">
      <dgm:prSet presAssocID="{94700D0E-26B8-4B10-BFB3-0733EE8768A0}" presName="diagram" presStyleCnt="0">
        <dgm:presLayoutVars>
          <dgm:dir/>
          <dgm:resizeHandles val="exact"/>
        </dgm:presLayoutVars>
      </dgm:prSet>
      <dgm:spPr/>
      <dgm:t>
        <a:bodyPr/>
        <a:lstStyle/>
        <a:p>
          <a:endParaRPr lang="ru-RU"/>
        </a:p>
      </dgm:t>
    </dgm:pt>
    <dgm:pt modelId="{941D0A24-D381-4887-9014-AEA934CB618E}" type="pres">
      <dgm:prSet presAssocID="{9632B38B-621B-4CC9-949B-F8C91D6A5B37}" presName="node" presStyleLbl="node1" presStyleIdx="0" presStyleCnt="4">
        <dgm:presLayoutVars>
          <dgm:bulletEnabled val="1"/>
        </dgm:presLayoutVars>
      </dgm:prSet>
      <dgm:spPr/>
      <dgm:t>
        <a:bodyPr/>
        <a:lstStyle/>
        <a:p>
          <a:endParaRPr lang="ru-RU"/>
        </a:p>
      </dgm:t>
    </dgm:pt>
    <dgm:pt modelId="{D0F6164A-83C5-4D5A-A9E2-409563089B00}" type="pres">
      <dgm:prSet presAssocID="{BC1F89A5-80EC-4ADB-AA1D-1395FB971465}" presName="sibTrans" presStyleCnt="0"/>
      <dgm:spPr/>
    </dgm:pt>
    <dgm:pt modelId="{A167933E-6BC8-4C3E-AE70-93C396E016E6}" type="pres">
      <dgm:prSet presAssocID="{BE5EFDE9-C9DB-426D-9FE4-9BCBB117492C}" presName="node" presStyleLbl="node1" presStyleIdx="1" presStyleCnt="4">
        <dgm:presLayoutVars>
          <dgm:bulletEnabled val="1"/>
        </dgm:presLayoutVars>
      </dgm:prSet>
      <dgm:spPr/>
      <dgm:t>
        <a:bodyPr/>
        <a:lstStyle/>
        <a:p>
          <a:endParaRPr lang="ru-RU"/>
        </a:p>
      </dgm:t>
    </dgm:pt>
    <dgm:pt modelId="{5498D022-E949-49B8-BF8E-01CDBDFACAF2}" type="pres">
      <dgm:prSet presAssocID="{CC6DA99D-F0E1-4EFC-8302-6B8EA4A1905C}" presName="sibTrans" presStyleCnt="0"/>
      <dgm:spPr/>
    </dgm:pt>
    <dgm:pt modelId="{76ACEE92-00B4-461B-B61F-DF595AAC5354}" type="pres">
      <dgm:prSet presAssocID="{F6EC5DA5-AF33-4A68-8DD5-AE1D360D3385}" presName="node" presStyleLbl="node1" presStyleIdx="2" presStyleCnt="4" custLinFactNeighborX="-26" custLinFactNeighborY="-549">
        <dgm:presLayoutVars>
          <dgm:bulletEnabled val="1"/>
        </dgm:presLayoutVars>
      </dgm:prSet>
      <dgm:spPr/>
      <dgm:t>
        <a:bodyPr/>
        <a:lstStyle/>
        <a:p>
          <a:endParaRPr lang="ru-RU"/>
        </a:p>
      </dgm:t>
    </dgm:pt>
    <dgm:pt modelId="{F08A5CD7-5445-40B9-BFCF-97DB2836667A}" type="pres">
      <dgm:prSet presAssocID="{85F237F7-419D-4341-8B4C-EC9ECFB45F8B}" presName="sibTrans" presStyleCnt="0"/>
      <dgm:spPr/>
    </dgm:pt>
    <dgm:pt modelId="{610FFB06-B1FE-4DA0-957F-2D8159F44C15}" type="pres">
      <dgm:prSet presAssocID="{6D0FD482-6856-47F7-9E7A-87429C3D620A}" presName="node" presStyleLbl="node1" presStyleIdx="3" presStyleCnt="4">
        <dgm:presLayoutVars>
          <dgm:bulletEnabled val="1"/>
        </dgm:presLayoutVars>
      </dgm:prSet>
      <dgm:spPr/>
      <dgm:t>
        <a:bodyPr/>
        <a:lstStyle/>
        <a:p>
          <a:endParaRPr lang="ru-RU"/>
        </a:p>
      </dgm:t>
    </dgm:pt>
  </dgm:ptLst>
  <dgm:cxnLst>
    <dgm:cxn modelId="{310DA340-DD98-4D82-9D6E-E2333E0210CE}" srcId="{94700D0E-26B8-4B10-BFB3-0733EE8768A0}" destId="{BE5EFDE9-C9DB-426D-9FE4-9BCBB117492C}" srcOrd="1" destOrd="0" parTransId="{48B8354F-BBCE-4537-9FC4-2341AEFB45B4}" sibTransId="{CC6DA99D-F0E1-4EFC-8302-6B8EA4A1905C}"/>
    <dgm:cxn modelId="{FB86C651-B19C-4C63-9992-BB73388C9998}" type="presOf" srcId="{6D0FD482-6856-47F7-9E7A-87429C3D620A}" destId="{610FFB06-B1FE-4DA0-957F-2D8159F44C15}" srcOrd="0" destOrd="0" presId="urn:microsoft.com/office/officeart/2005/8/layout/default"/>
    <dgm:cxn modelId="{28598912-0BC0-4B73-8549-BFF651E40B91}" srcId="{94700D0E-26B8-4B10-BFB3-0733EE8768A0}" destId="{F6EC5DA5-AF33-4A68-8DD5-AE1D360D3385}" srcOrd="2" destOrd="0" parTransId="{C02E6CE0-40C5-4D63-B0C7-B875A5966461}" sibTransId="{85F237F7-419D-4341-8B4C-EC9ECFB45F8B}"/>
    <dgm:cxn modelId="{F610937B-A8BA-491C-B51E-04DFF95BC9D6}" type="presOf" srcId="{9632B38B-621B-4CC9-949B-F8C91D6A5B37}" destId="{941D0A24-D381-4887-9014-AEA934CB618E}" srcOrd="0" destOrd="0" presId="urn:microsoft.com/office/officeart/2005/8/layout/default"/>
    <dgm:cxn modelId="{36951F95-DCD6-4100-AC74-E6810D8606D9}" srcId="{94700D0E-26B8-4B10-BFB3-0733EE8768A0}" destId="{9632B38B-621B-4CC9-949B-F8C91D6A5B37}" srcOrd="0" destOrd="0" parTransId="{4DDED43A-8967-4BAC-B1ED-5592CA93786D}" sibTransId="{BC1F89A5-80EC-4ADB-AA1D-1395FB971465}"/>
    <dgm:cxn modelId="{14760984-F0BE-4F23-93B0-61568EEDA98E}" type="presOf" srcId="{BE5EFDE9-C9DB-426D-9FE4-9BCBB117492C}" destId="{A167933E-6BC8-4C3E-AE70-93C396E016E6}" srcOrd="0" destOrd="0" presId="urn:microsoft.com/office/officeart/2005/8/layout/default"/>
    <dgm:cxn modelId="{571CFAFA-6B04-4300-9276-9EB3813651CA}" type="presOf" srcId="{94700D0E-26B8-4B10-BFB3-0733EE8768A0}" destId="{C812C2D5-98C4-4E51-A817-52818126991A}" srcOrd="0" destOrd="0" presId="urn:microsoft.com/office/officeart/2005/8/layout/default"/>
    <dgm:cxn modelId="{C0C88209-D382-43E1-80CB-E534B607A2DE}" type="presOf" srcId="{F6EC5DA5-AF33-4A68-8DD5-AE1D360D3385}" destId="{76ACEE92-00B4-461B-B61F-DF595AAC5354}" srcOrd="0" destOrd="0" presId="urn:microsoft.com/office/officeart/2005/8/layout/default"/>
    <dgm:cxn modelId="{A44A40E4-752F-478C-9C8D-1BDED90F3600}" srcId="{94700D0E-26B8-4B10-BFB3-0733EE8768A0}" destId="{6D0FD482-6856-47F7-9E7A-87429C3D620A}" srcOrd="3" destOrd="0" parTransId="{C65E715C-F6D4-4037-8719-DAA8E47548C2}" sibTransId="{4915A702-A441-4823-8751-9A2CF0ECC389}"/>
    <dgm:cxn modelId="{0070010B-E72B-4A03-BEFC-C884A0E44E0E}" type="presParOf" srcId="{C812C2D5-98C4-4E51-A817-52818126991A}" destId="{941D0A24-D381-4887-9014-AEA934CB618E}" srcOrd="0" destOrd="0" presId="urn:microsoft.com/office/officeart/2005/8/layout/default"/>
    <dgm:cxn modelId="{4A398627-9122-4028-9BAB-72F91FB15CB1}" type="presParOf" srcId="{C812C2D5-98C4-4E51-A817-52818126991A}" destId="{D0F6164A-83C5-4D5A-A9E2-409563089B00}" srcOrd="1" destOrd="0" presId="urn:microsoft.com/office/officeart/2005/8/layout/default"/>
    <dgm:cxn modelId="{BB92DE51-4D05-4B9F-9038-A176965BACDE}" type="presParOf" srcId="{C812C2D5-98C4-4E51-A817-52818126991A}" destId="{A167933E-6BC8-4C3E-AE70-93C396E016E6}" srcOrd="2" destOrd="0" presId="urn:microsoft.com/office/officeart/2005/8/layout/default"/>
    <dgm:cxn modelId="{07B1EC99-20EB-4565-843A-CD70B8DA4258}" type="presParOf" srcId="{C812C2D5-98C4-4E51-A817-52818126991A}" destId="{5498D022-E949-49B8-BF8E-01CDBDFACAF2}" srcOrd="3" destOrd="0" presId="urn:microsoft.com/office/officeart/2005/8/layout/default"/>
    <dgm:cxn modelId="{E439B06A-04C7-4F2A-ADB2-33695A6CCD9F}" type="presParOf" srcId="{C812C2D5-98C4-4E51-A817-52818126991A}" destId="{76ACEE92-00B4-461B-B61F-DF595AAC5354}" srcOrd="4" destOrd="0" presId="urn:microsoft.com/office/officeart/2005/8/layout/default"/>
    <dgm:cxn modelId="{9DC02569-F2ED-4A7D-96A4-A12027F6A8A9}" type="presParOf" srcId="{C812C2D5-98C4-4E51-A817-52818126991A}" destId="{F08A5CD7-5445-40B9-BFCF-97DB2836667A}" srcOrd="5" destOrd="0" presId="urn:microsoft.com/office/officeart/2005/8/layout/default"/>
    <dgm:cxn modelId="{23AB9FFF-167B-4849-9EC4-0D55B966FE5E}" type="presParOf" srcId="{C812C2D5-98C4-4E51-A817-52818126991A}" destId="{610FFB06-B1FE-4DA0-957F-2D8159F44C15}"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10D20C-0C87-4527-9B84-650641E4985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F5931B50-5703-474D-AF0C-5B2B84905B55}">
      <dgm:prSet phldrT="[Текст]" custT="1"/>
      <dgm:spPr/>
      <dgm:t>
        <a:bodyPr/>
        <a:lstStyle/>
        <a:p>
          <a:r>
            <a:rPr lang="ru-RU" sz="3200" b="1" dirty="0" smtClean="0"/>
            <a:t>СОЦИОНОМИЧЕСКИЙ</a:t>
          </a:r>
          <a:endParaRPr lang="ru-RU" sz="3200" b="1" dirty="0"/>
        </a:p>
      </dgm:t>
    </dgm:pt>
    <dgm:pt modelId="{958D16B7-8897-4D3A-BBD6-00CD2A9B024D}" type="parTrans" cxnId="{344F6DB4-51EF-4B9D-B6C3-AC1CBAAE8A1C}">
      <dgm:prSet/>
      <dgm:spPr/>
      <dgm:t>
        <a:bodyPr/>
        <a:lstStyle/>
        <a:p>
          <a:endParaRPr lang="ru-RU"/>
        </a:p>
      </dgm:t>
    </dgm:pt>
    <dgm:pt modelId="{672E4967-D15C-4F94-A096-B3B1CD9B95B6}" type="sibTrans" cxnId="{344F6DB4-51EF-4B9D-B6C3-AC1CBAAE8A1C}">
      <dgm:prSet/>
      <dgm:spPr/>
      <dgm:t>
        <a:bodyPr/>
        <a:lstStyle/>
        <a:p>
          <a:endParaRPr lang="ru-RU"/>
        </a:p>
      </dgm:t>
    </dgm:pt>
    <dgm:pt modelId="{D37AFEB7-359C-4833-B5B1-AEE232BC185E}">
      <dgm:prSet phldrT="[Текст]" custT="1"/>
      <dgm:spPr/>
      <dgm:t>
        <a:bodyPr/>
        <a:lstStyle/>
        <a:p>
          <a:r>
            <a:rPr lang="ru-RU" sz="3200" b="1" dirty="0" smtClean="0"/>
            <a:t>СОЦИОСФЕРНЫЙ</a:t>
          </a:r>
          <a:endParaRPr lang="ru-RU" sz="3200" b="1" dirty="0"/>
        </a:p>
      </dgm:t>
    </dgm:pt>
    <dgm:pt modelId="{82429E05-068B-40D7-9123-C6ACBE84FC9F}" type="parTrans" cxnId="{5AD26B9C-9673-4D7C-89C8-52B40FA7C407}">
      <dgm:prSet/>
      <dgm:spPr/>
      <dgm:t>
        <a:bodyPr/>
        <a:lstStyle/>
        <a:p>
          <a:endParaRPr lang="ru-RU"/>
        </a:p>
      </dgm:t>
    </dgm:pt>
    <dgm:pt modelId="{2393B2DC-68AF-45B6-8780-1D247FC76ACD}" type="sibTrans" cxnId="{5AD26B9C-9673-4D7C-89C8-52B40FA7C407}">
      <dgm:prSet/>
      <dgm:spPr/>
      <dgm:t>
        <a:bodyPr/>
        <a:lstStyle/>
        <a:p>
          <a:endParaRPr lang="ru-RU"/>
        </a:p>
      </dgm:t>
    </dgm:pt>
    <dgm:pt modelId="{342849ED-91E7-4DBC-944A-045A6A989368}">
      <dgm:prSet phldrT="[Текст]" custT="1"/>
      <dgm:spPr/>
      <dgm:t>
        <a:bodyPr/>
        <a:lstStyle/>
        <a:p>
          <a:r>
            <a:rPr lang="ru-RU" sz="3200" b="1" dirty="0" smtClean="0"/>
            <a:t>СОЦИЕНТАЛЬНЫЙ</a:t>
          </a:r>
          <a:endParaRPr lang="ru-RU" sz="3200" b="1" dirty="0"/>
        </a:p>
      </dgm:t>
    </dgm:pt>
    <dgm:pt modelId="{83011A99-C79F-402A-86D8-E828B3255C34}" type="parTrans" cxnId="{BCD493F1-1758-4656-8CDC-7E8AF996494F}">
      <dgm:prSet/>
      <dgm:spPr/>
      <dgm:t>
        <a:bodyPr/>
        <a:lstStyle/>
        <a:p>
          <a:endParaRPr lang="ru-RU"/>
        </a:p>
      </dgm:t>
    </dgm:pt>
    <dgm:pt modelId="{85655D3D-54E9-493A-8C4A-294C9602AA7D}" type="sibTrans" cxnId="{BCD493F1-1758-4656-8CDC-7E8AF996494F}">
      <dgm:prSet/>
      <dgm:spPr/>
      <dgm:t>
        <a:bodyPr/>
        <a:lstStyle/>
        <a:p>
          <a:endParaRPr lang="ru-RU"/>
        </a:p>
      </dgm:t>
    </dgm:pt>
    <dgm:pt modelId="{E8B97DC9-8395-4023-ADD7-E1A9F87457E4}">
      <dgm:prSet custT="1"/>
      <dgm:spPr/>
      <dgm:t>
        <a:bodyPr/>
        <a:lstStyle/>
        <a:p>
          <a:pPr algn="just"/>
          <a:r>
            <a:rPr lang="ru-RU" sz="2000" b="1" dirty="0" smtClean="0">
              <a:solidFill>
                <a:srgbClr val="AF4727"/>
              </a:solidFill>
            </a:rPr>
            <a:t>ПРОФЕССИОНАЛЬНАЯ ДЕЯТЕЛЬНОСТЬ СОЦИАЛЬНЫХ РАБОТНИКОВ</a:t>
          </a:r>
          <a:endParaRPr lang="ru-RU" sz="2000" b="1" dirty="0">
            <a:solidFill>
              <a:srgbClr val="AF4727"/>
            </a:solidFill>
          </a:endParaRPr>
        </a:p>
      </dgm:t>
    </dgm:pt>
    <dgm:pt modelId="{4C8FA189-F07C-465F-A3AE-426E7D6C16D3}" type="parTrans" cxnId="{0E2415A4-5575-46B4-9695-F74777379921}">
      <dgm:prSet/>
      <dgm:spPr/>
      <dgm:t>
        <a:bodyPr/>
        <a:lstStyle/>
        <a:p>
          <a:endParaRPr lang="ru-RU"/>
        </a:p>
      </dgm:t>
    </dgm:pt>
    <dgm:pt modelId="{EA0B68EE-61D4-4C6F-9C53-153843A4E4D2}" type="sibTrans" cxnId="{0E2415A4-5575-46B4-9695-F74777379921}">
      <dgm:prSet/>
      <dgm:spPr/>
      <dgm:t>
        <a:bodyPr/>
        <a:lstStyle/>
        <a:p>
          <a:endParaRPr lang="ru-RU"/>
        </a:p>
      </dgm:t>
    </dgm:pt>
    <dgm:pt modelId="{543CE7D6-BD73-4D49-901B-00CF50D37371}">
      <dgm:prSet custT="1"/>
      <dgm:spPr/>
      <dgm:t>
        <a:bodyPr/>
        <a:lstStyle/>
        <a:p>
          <a:pPr algn="just"/>
          <a:r>
            <a:rPr lang="ru-RU" sz="2000" b="1" dirty="0" smtClean="0">
              <a:solidFill>
                <a:srgbClr val="AF4727"/>
              </a:solidFill>
            </a:rPr>
            <a:t>СОЦИАЛЬНАЯ ДЕЯТЕЛЬНОСТЬ ПОМОГАЮЩИХ ПРОФЕССИЙ</a:t>
          </a:r>
          <a:endParaRPr lang="ru-RU" sz="2000" b="1" dirty="0">
            <a:solidFill>
              <a:srgbClr val="AF4727"/>
            </a:solidFill>
          </a:endParaRPr>
        </a:p>
      </dgm:t>
    </dgm:pt>
    <dgm:pt modelId="{EB2AC60B-1492-4C74-AE0F-89557F57FCCA}" type="parTrans" cxnId="{8EBC1385-7827-4AA5-A3B1-4EC29F6DFC5E}">
      <dgm:prSet/>
      <dgm:spPr/>
      <dgm:t>
        <a:bodyPr/>
        <a:lstStyle/>
        <a:p>
          <a:endParaRPr lang="ru-RU"/>
        </a:p>
      </dgm:t>
    </dgm:pt>
    <dgm:pt modelId="{5815FC76-DC66-407E-9397-EFC168FACBC8}" type="sibTrans" cxnId="{8EBC1385-7827-4AA5-A3B1-4EC29F6DFC5E}">
      <dgm:prSet/>
      <dgm:spPr/>
      <dgm:t>
        <a:bodyPr/>
        <a:lstStyle/>
        <a:p>
          <a:endParaRPr lang="ru-RU"/>
        </a:p>
      </dgm:t>
    </dgm:pt>
    <dgm:pt modelId="{0FB206F8-F21D-4C3B-9008-401A38320796}">
      <dgm:prSet custT="1"/>
      <dgm:spPr/>
      <dgm:t>
        <a:bodyPr/>
        <a:lstStyle/>
        <a:p>
          <a:pPr algn="just"/>
          <a:r>
            <a:rPr lang="ru-RU" sz="2000" b="1" dirty="0" smtClean="0">
              <a:solidFill>
                <a:srgbClr val="AF4727"/>
              </a:solidFill>
            </a:rPr>
            <a:t>СОЦИАЛЬНАЯ ДЕЯТЕЛЬНОСТЬ КАЖДОГО ЧЛЕНА ОБЩЕСТВА</a:t>
          </a:r>
          <a:endParaRPr lang="ru-RU" sz="2000" b="1" dirty="0">
            <a:solidFill>
              <a:srgbClr val="AF4727"/>
            </a:solidFill>
          </a:endParaRPr>
        </a:p>
      </dgm:t>
    </dgm:pt>
    <dgm:pt modelId="{E43711CF-4F09-49E4-A75F-93F8ECF2B06D}" type="parTrans" cxnId="{006C6823-6652-4DA2-9851-E6202041EEE7}">
      <dgm:prSet/>
      <dgm:spPr/>
      <dgm:t>
        <a:bodyPr/>
        <a:lstStyle/>
        <a:p>
          <a:endParaRPr lang="ru-RU"/>
        </a:p>
      </dgm:t>
    </dgm:pt>
    <dgm:pt modelId="{AE9BE4AE-EE75-4DB5-9C90-3E4B77A2B5AE}" type="sibTrans" cxnId="{006C6823-6652-4DA2-9851-E6202041EEE7}">
      <dgm:prSet/>
      <dgm:spPr/>
      <dgm:t>
        <a:bodyPr/>
        <a:lstStyle/>
        <a:p>
          <a:endParaRPr lang="ru-RU"/>
        </a:p>
      </dgm:t>
    </dgm:pt>
    <dgm:pt modelId="{204262DE-BB3E-4D66-ADA9-300137396F09}" type="pres">
      <dgm:prSet presAssocID="{DD10D20C-0C87-4527-9B84-650641E49855}" presName="linear" presStyleCnt="0">
        <dgm:presLayoutVars>
          <dgm:dir/>
          <dgm:animLvl val="lvl"/>
          <dgm:resizeHandles val="exact"/>
        </dgm:presLayoutVars>
      </dgm:prSet>
      <dgm:spPr/>
      <dgm:t>
        <a:bodyPr/>
        <a:lstStyle/>
        <a:p>
          <a:endParaRPr lang="ru-RU"/>
        </a:p>
      </dgm:t>
    </dgm:pt>
    <dgm:pt modelId="{19B559A0-A5AB-425F-83C7-E8E8581BEAE7}" type="pres">
      <dgm:prSet presAssocID="{F5931B50-5703-474D-AF0C-5B2B84905B55}" presName="parentLin" presStyleCnt="0"/>
      <dgm:spPr/>
    </dgm:pt>
    <dgm:pt modelId="{481D5EBC-C30C-4470-81D4-2205AA08E348}" type="pres">
      <dgm:prSet presAssocID="{F5931B50-5703-474D-AF0C-5B2B84905B55}" presName="parentLeftMargin" presStyleLbl="node1" presStyleIdx="0" presStyleCnt="3"/>
      <dgm:spPr/>
      <dgm:t>
        <a:bodyPr/>
        <a:lstStyle/>
        <a:p>
          <a:endParaRPr lang="ru-RU"/>
        </a:p>
      </dgm:t>
    </dgm:pt>
    <dgm:pt modelId="{11C6DA6E-9C40-4719-B2A5-A5BC8A205126}" type="pres">
      <dgm:prSet presAssocID="{F5931B50-5703-474D-AF0C-5B2B84905B55}" presName="parentText" presStyleLbl="node1" presStyleIdx="0" presStyleCnt="3">
        <dgm:presLayoutVars>
          <dgm:chMax val="0"/>
          <dgm:bulletEnabled val="1"/>
        </dgm:presLayoutVars>
      </dgm:prSet>
      <dgm:spPr/>
      <dgm:t>
        <a:bodyPr/>
        <a:lstStyle/>
        <a:p>
          <a:endParaRPr lang="ru-RU"/>
        </a:p>
      </dgm:t>
    </dgm:pt>
    <dgm:pt modelId="{46BE9766-AA5D-452F-8D90-A956CBA7BEF4}" type="pres">
      <dgm:prSet presAssocID="{F5931B50-5703-474D-AF0C-5B2B84905B55}" presName="negativeSpace" presStyleCnt="0"/>
      <dgm:spPr/>
    </dgm:pt>
    <dgm:pt modelId="{7AA9BF6F-B365-461D-8D45-4771C5CDE3B9}" type="pres">
      <dgm:prSet presAssocID="{F5931B50-5703-474D-AF0C-5B2B84905B55}" presName="childText" presStyleLbl="conFgAcc1" presStyleIdx="0" presStyleCnt="3">
        <dgm:presLayoutVars>
          <dgm:bulletEnabled val="1"/>
        </dgm:presLayoutVars>
      </dgm:prSet>
      <dgm:spPr/>
      <dgm:t>
        <a:bodyPr/>
        <a:lstStyle/>
        <a:p>
          <a:endParaRPr lang="ru-RU"/>
        </a:p>
      </dgm:t>
    </dgm:pt>
    <dgm:pt modelId="{C586A7D4-C4C2-430C-A653-31E155C10BA5}" type="pres">
      <dgm:prSet presAssocID="{672E4967-D15C-4F94-A096-B3B1CD9B95B6}" presName="spaceBetweenRectangles" presStyleCnt="0"/>
      <dgm:spPr/>
    </dgm:pt>
    <dgm:pt modelId="{CCFBDAE7-647D-4DC6-AC59-E8EFF4EED0C0}" type="pres">
      <dgm:prSet presAssocID="{D37AFEB7-359C-4833-B5B1-AEE232BC185E}" presName="parentLin" presStyleCnt="0"/>
      <dgm:spPr/>
    </dgm:pt>
    <dgm:pt modelId="{BB26F4BF-C8BF-4784-8FB5-96D5AEDBEA15}" type="pres">
      <dgm:prSet presAssocID="{D37AFEB7-359C-4833-B5B1-AEE232BC185E}" presName="parentLeftMargin" presStyleLbl="node1" presStyleIdx="0" presStyleCnt="3"/>
      <dgm:spPr/>
      <dgm:t>
        <a:bodyPr/>
        <a:lstStyle/>
        <a:p>
          <a:endParaRPr lang="ru-RU"/>
        </a:p>
      </dgm:t>
    </dgm:pt>
    <dgm:pt modelId="{28C1BAF5-B595-4593-9E33-25F02E8A81EA}" type="pres">
      <dgm:prSet presAssocID="{D37AFEB7-359C-4833-B5B1-AEE232BC185E}" presName="parentText" presStyleLbl="node1" presStyleIdx="1" presStyleCnt="3">
        <dgm:presLayoutVars>
          <dgm:chMax val="0"/>
          <dgm:bulletEnabled val="1"/>
        </dgm:presLayoutVars>
      </dgm:prSet>
      <dgm:spPr/>
      <dgm:t>
        <a:bodyPr/>
        <a:lstStyle/>
        <a:p>
          <a:endParaRPr lang="ru-RU"/>
        </a:p>
      </dgm:t>
    </dgm:pt>
    <dgm:pt modelId="{2E43C051-D658-405E-ABE7-33E9DD255D1A}" type="pres">
      <dgm:prSet presAssocID="{D37AFEB7-359C-4833-B5B1-AEE232BC185E}" presName="negativeSpace" presStyleCnt="0"/>
      <dgm:spPr/>
    </dgm:pt>
    <dgm:pt modelId="{D80EDFAB-E5A0-4C26-AE90-B28758BCE5E4}" type="pres">
      <dgm:prSet presAssocID="{D37AFEB7-359C-4833-B5B1-AEE232BC185E}" presName="childText" presStyleLbl="conFgAcc1" presStyleIdx="1" presStyleCnt="3" custLinFactNeighborX="351" custLinFactNeighborY="-54843">
        <dgm:presLayoutVars>
          <dgm:bulletEnabled val="1"/>
        </dgm:presLayoutVars>
      </dgm:prSet>
      <dgm:spPr/>
      <dgm:t>
        <a:bodyPr/>
        <a:lstStyle/>
        <a:p>
          <a:endParaRPr lang="ru-RU"/>
        </a:p>
      </dgm:t>
    </dgm:pt>
    <dgm:pt modelId="{04448AD8-283E-4E26-80A8-D307784817BC}" type="pres">
      <dgm:prSet presAssocID="{2393B2DC-68AF-45B6-8780-1D247FC76ACD}" presName="spaceBetweenRectangles" presStyleCnt="0"/>
      <dgm:spPr/>
    </dgm:pt>
    <dgm:pt modelId="{6EA295E8-E08A-43A0-A271-5974612D7C69}" type="pres">
      <dgm:prSet presAssocID="{342849ED-91E7-4DBC-944A-045A6A989368}" presName="parentLin" presStyleCnt="0"/>
      <dgm:spPr/>
    </dgm:pt>
    <dgm:pt modelId="{75908904-BD71-40DA-B338-9EC43399406D}" type="pres">
      <dgm:prSet presAssocID="{342849ED-91E7-4DBC-944A-045A6A989368}" presName="parentLeftMargin" presStyleLbl="node1" presStyleIdx="1" presStyleCnt="3"/>
      <dgm:spPr/>
      <dgm:t>
        <a:bodyPr/>
        <a:lstStyle/>
        <a:p>
          <a:endParaRPr lang="ru-RU"/>
        </a:p>
      </dgm:t>
    </dgm:pt>
    <dgm:pt modelId="{3909C7A6-82FA-4975-ABE5-4492C09217B3}" type="pres">
      <dgm:prSet presAssocID="{342849ED-91E7-4DBC-944A-045A6A989368}" presName="parentText" presStyleLbl="node1" presStyleIdx="2" presStyleCnt="3">
        <dgm:presLayoutVars>
          <dgm:chMax val="0"/>
          <dgm:bulletEnabled val="1"/>
        </dgm:presLayoutVars>
      </dgm:prSet>
      <dgm:spPr/>
      <dgm:t>
        <a:bodyPr/>
        <a:lstStyle/>
        <a:p>
          <a:endParaRPr lang="ru-RU"/>
        </a:p>
      </dgm:t>
    </dgm:pt>
    <dgm:pt modelId="{8D3682A8-60EA-44A1-9352-B7DF42A86E95}" type="pres">
      <dgm:prSet presAssocID="{342849ED-91E7-4DBC-944A-045A6A989368}" presName="negativeSpace" presStyleCnt="0"/>
      <dgm:spPr/>
    </dgm:pt>
    <dgm:pt modelId="{6D05AFDA-2123-438F-998F-CB01B8210B35}" type="pres">
      <dgm:prSet presAssocID="{342849ED-91E7-4DBC-944A-045A6A989368}" presName="childText" presStyleLbl="conFgAcc1" presStyleIdx="2" presStyleCnt="3">
        <dgm:presLayoutVars>
          <dgm:bulletEnabled val="1"/>
        </dgm:presLayoutVars>
      </dgm:prSet>
      <dgm:spPr/>
      <dgm:t>
        <a:bodyPr/>
        <a:lstStyle/>
        <a:p>
          <a:endParaRPr lang="ru-RU"/>
        </a:p>
      </dgm:t>
    </dgm:pt>
  </dgm:ptLst>
  <dgm:cxnLst>
    <dgm:cxn modelId="{006C6823-6652-4DA2-9851-E6202041EEE7}" srcId="{342849ED-91E7-4DBC-944A-045A6A989368}" destId="{0FB206F8-F21D-4C3B-9008-401A38320796}" srcOrd="0" destOrd="0" parTransId="{E43711CF-4F09-49E4-A75F-93F8ECF2B06D}" sibTransId="{AE9BE4AE-EE75-4DB5-9C90-3E4B77A2B5AE}"/>
    <dgm:cxn modelId="{86A30024-6A38-4FDC-B0A3-65BCAE1C9FF9}" type="presOf" srcId="{0FB206F8-F21D-4C3B-9008-401A38320796}" destId="{6D05AFDA-2123-438F-998F-CB01B8210B35}" srcOrd="0" destOrd="0" presId="urn:microsoft.com/office/officeart/2005/8/layout/list1"/>
    <dgm:cxn modelId="{581319AB-06E2-4F42-BCA7-00ED337DF207}" type="presOf" srcId="{DD10D20C-0C87-4527-9B84-650641E49855}" destId="{204262DE-BB3E-4D66-ADA9-300137396F09}" srcOrd="0" destOrd="0" presId="urn:microsoft.com/office/officeart/2005/8/layout/list1"/>
    <dgm:cxn modelId="{21C6CCEB-A697-4018-B549-F9C0C5BDA46A}" type="presOf" srcId="{E8B97DC9-8395-4023-ADD7-E1A9F87457E4}" destId="{7AA9BF6F-B365-461D-8D45-4771C5CDE3B9}" srcOrd="0" destOrd="0" presId="urn:microsoft.com/office/officeart/2005/8/layout/list1"/>
    <dgm:cxn modelId="{AD62D7E5-65BA-4E75-A709-7F42B782994B}" type="presOf" srcId="{342849ED-91E7-4DBC-944A-045A6A989368}" destId="{3909C7A6-82FA-4975-ABE5-4492C09217B3}" srcOrd="1" destOrd="0" presId="urn:microsoft.com/office/officeart/2005/8/layout/list1"/>
    <dgm:cxn modelId="{8EBC1385-7827-4AA5-A3B1-4EC29F6DFC5E}" srcId="{D37AFEB7-359C-4833-B5B1-AEE232BC185E}" destId="{543CE7D6-BD73-4D49-901B-00CF50D37371}" srcOrd="0" destOrd="0" parTransId="{EB2AC60B-1492-4C74-AE0F-89557F57FCCA}" sibTransId="{5815FC76-DC66-407E-9397-EFC168FACBC8}"/>
    <dgm:cxn modelId="{5AD26B9C-9673-4D7C-89C8-52B40FA7C407}" srcId="{DD10D20C-0C87-4527-9B84-650641E49855}" destId="{D37AFEB7-359C-4833-B5B1-AEE232BC185E}" srcOrd="1" destOrd="0" parTransId="{82429E05-068B-40D7-9123-C6ACBE84FC9F}" sibTransId="{2393B2DC-68AF-45B6-8780-1D247FC76ACD}"/>
    <dgm:cxn modelId="{BCD493F1-1758-4656-8CDC-7E8AF996494F}" srcId="{DD10D20C-0C87-4527-9B84-650641E49855}" destId="{342849ED-91E7-4DBC-944A-045A6A989368}" srcOrd="2" destOrd="0" parTransId="{83011A99-C79F-402A-86D8-E828B3255C34}" sibTransId="{85655D3D-54E9-493A-8C4A-294C9602AA7D}"/>
    <dgm:cxn modelId="{86F2AD83-F609-445A-BFEC-68F8B105D110}" type="presOf" srcId="{D37AFEB7-359C-4833-B5B1-AEE232BC185E}" destId="{28C1BAF5-B595-4593-9E33-25F02E8A81EA}" srcOrd="1" destOrd="0" presId="urn:microsoft.com/office/officeart/2005/8/layout/list1"/>
    <dgm:cxn modelId="{0E2415A4-5575-46B4-9695-F74777379921}" srcId="{F5931B50-5703-474D-AF0C-5B2B84905B55}" destId="{E8B97DC9-8395-4023-ADD7-E1A9F87457E4}" srcOrd="0" destOrd="0" parTransId="{4C8FA189-F07C-465F-A3AE-426E7D6C16D3}" sibTransId="{EA0B68EE-61D4-4C6F-9C53-153843A4E4D2}"/>
    <dgm:cxn modelId="{378A4A3E-C63C-42C3-B06E-B1CAF92D58A2}" type="presOf" srcId="{F5931B50-5703-474D-AF0C-5B2B84905B55}" destId="{11C6DA6E-9C40-4719-B2A5-A5BC8A205126}" srcOrd="1" destOrd="0" presId="urn:microsoft.com/office/officeart/2005/8/layout/list1"/>
    <dgm:cxn modelId="{43E90E5F-CD4B-492B-BE34-21D57B46EB8E}" type="presOf" srcId="{342849ED-91E7-4DBC-944A-045A6A989368}" destId="{75908904-BD71-40DA-B338-9EC43399406D}" srcOrd="0" destOrd="0" presId="urn:microsoft.com/office/officeart/2005/8/layout/list1"/>
    <dgm:cxn modelId="{344F6DB4-51EF-4B9D-B6C3-AC1CBAAE8A1C}" srcId="{DD10D20C-0C87-4527-9B84-650641E49855}" destId="{F5931B50-5703-474D-AF0C-5B2B84905B55}" srcOrd="0" destOrd="0" parTransId="{958D16B7-8897-4D3A-BBD6-00CD2A9B024D}" sibTransId="{672E4967-D15C-4F94-A096-B3B1CD9B95B6}"/>
    <dgm:cxn modelId="{9963361A-364F-45BC-9046-65557C52A91B}" type="presOf" srcId="{F5931B50-5703-474D-AF0C-5B2B84905B55}" destId="{481D5EBC-C30C-4470-81D4-2205AA08E348}" srcOrd="0" destOrd="0" presId="urn:microsoft.com/office/officeart/2005/8/layout/list1"/>
    <dgm:cxn modelId="{77F02AF3-4022-4B46-B9FA-6EA76246A5BC}" type="presOf" srcId="{D37AFEB7-359C-4833-B5B1-AEE232BC185E}" destId="{BB26F4BF-C8BF-4784-8FB5-96D5AEDBEA15}" srcOrd="0" destOrd="0" presId="urn:microsoft.com/office/officeart/2005/8/layout/list1"/>
    <dgm:cxn modelId="{88CA9B73-CF7E-434B-8AA9-8F3A1EF9AEA9}" type="presOf" srcId="{543CE7D6-BD73-4D49-901B-00CF50D37371}" destId="{D80EDFAB-E5A0-4C26-AE90-B28758BCE5E4}" srcOrd="0" destOrd="0" presId="urn:microsoft.com/office/officeart/2005/8/layout/list1"/>
    <dgm:cxn modelId="{4467FAEB-EE7B-4427-A5C9-A2AADFA3DEC7}" type="presParOf" srcId="{204262DE-BB3E-4D66-ADA9-300137396F09}" destId="{19B559A0-A5AB-425F-83C7-E8E8581BEAE7}" srcOrd="0" destOrd="0" presId="urn:microsoft.com/office/officeart/2005/8/layout/list1"/>
    <dgm:cxn modelId="{EEFF2D71-E20D-4681-B692-DEA214226FDC}" type="presParOf" srcId="{19B559A0-A5AB-425F-83C7-E8E8581BEAE7}" destId="{481D5EBC-C30C-4470-81D4-2205AA08E348}" srcOrd="0" destOrd="0" presId="urn:microsoft.com/office/officeart/2005/8/layout/list1"/>
    <dgm:cxn modelId="{5D39EEF8-3FEB-407E-97A0-819157CFE8F4}" type="presParOf" srcId="{19B559A0-A5AB-425F-83C7-E8E8581BEAE7}" destId="{11C6DA6E-9C40-4719-B2A5-A5BC8A205126}" srcOrd="1" destOrd="0" presId="urn:microsoft.com/office/officeart/2005/8/layout/list1"/>
    <dgm:cxn modelId="{C10C968B-C5F2-40A2-AD48-6F66E6E8C588}" type="presParOf" srcId="{204262DE-BB3E-4D66-ADA9-300137396F09}" destId="{46BE9766-AA5D-452F-8D90-A956CBA7BEF4}" srcOrd="1" destOrd="0" presId="urn:microsoft.com/office/officeart/2005/8/layout/list1"/>
    <dgm:cxn modelId="{F43F4A18-CBFC-48BF-A5EB-2AE2AB3BEB73}" type="presParOf" srcId="{204262DE-BB3E-4D66-ADA9-300137396F09}" destId="{7AA9BF6F-B365-461D-8D45-4771C5CDE3B9}" srcOrd="2" destOrd="0" presId="urn:microsoft.com/office/officeart/2005/8/layout/list1"/>
    <dgm:cxn modelId="{A165AE72-B3A0-41AB-B62A-E8BB092E0820}" type="presParOf" srcId="{204262DE-BB3E-4D66-ADA9-300137396F09}" destId="{C586A7D4-C4C2-430C-A653-31E155C10BA5}" srcOrd="3" destOrd="0" presId="urn:microsoft.com/office/officeart/2005/8/layout/list1"/>
    <dgm:cxn modelId="{BB2E302D-134E-4306-9659-A53419FA9F60}" type="presParOf" srcId="{204262DE-BB3E-4D66-ADA9-300137396F09}" destId="{CCFBDAE7-647D-4DC6-AC59-E8EFF4EED0C0}" srcOrd="4" destOrd="0" presId="urn:microsoft.com/office/officeart/2005/8/layout/list1"/>
    <dgm:cxn modelId="{C174E6F5-28BC-4A41-8FFC-99C2E5185D5A}" type="presParOf" srcId="{CCFBDAE7-647D-4DC6-AC59-E8EFF4EED0C0}" destId="{BB26F4BF-C8BF-4784-8FB5-96D5AEDBEA15}" srcOrd="0" destOrd="0" presId="urn:microsoft.com/office/officeart/2005/8/layout/list1"/>
    <dgm:cxn modelId="{C221998E-1CE7-4D1C-BBCF-03DC19BE8E5F}" type="presParOf" srcId="{CCFBDAE7-647D-4DC6-AC59-E8EFF4EED0C0}" destId="{28C1BAF5-B595-4593-9E33-25F02E8A81EA}" srcOrd="1" destOrd="0" presId="urn:microsoft.com/office/officeart/2005/8/layout/list1"/>
    <dgm:cxn modelId="{53E3130B-2562-4C7B-932B-B938DD05E729}" type="presParOf" srcId="{204262DE-BB3E-4D66-ADA9-300137396F09}" destId="{2E43C051-D658-405E-ABE7-33E9DD255D1A}" srcOrd="5" destOrd="0" presId="urn:microsoft.com/office/officeart/2005/8/layout/list1"/>
    <dgm:cxn modelId="{80DC6CAD-D154-4970-9D58-47F9C02F636B}" type="presParOf" srcId="{204262DE-BB3E-4D66-ADA9-300137396F09}" destId="{D80EDFAB-E5A0-4C26-AE90-B28758BCE5E4}" srcOrd="6" destOrd="0" presId="urn:microsoft.com/office/officeart/2005/8/layout/list1"/>
    <dgm:cxn modelId="{D86A48B2-9479-46DE-8DA8-480F15297CA2}" type="presParOf" srcId="{204262DE-BB3E-4D66-ADA9-300137396F09}" destId="{04448AD8-283E-4E26-80A8-D307784817BC}" srcOrd="7" destOrd="0" presId="urn:microsoft.com/office/officeart/2005/8/layout/list1"/>
    <dgm:cxn modelId="{971FF0E3-70AB-44E3-877A-53AF05E1692D}" type="presParOf" srcId="{204262DE-BB3E-4D66-ADA9-300137396F09}" destId="{6EA295E8-E08A-43A0-A271-5974612D7C69}" srcOrd="8" destOrd="0" presId="urn:microsoft.com/office/officeart/2005/8/layout/list1"/>
    <dgm:cxn modelId="{595ABBC6-59CF-4E94-92E1-5480541F3106}" type="presParOf" srcId="{6EA295E8-E08A-43A0-A271-5974612D7C69}" destId="{75908904-BD71-40DA-B338-9EC43399406D}" srcOrd="0" destOrd="0" presId="urn:microsoft.com/office/officeart/2005/8/layout/list1"/>
    <dgm:cxn modelId="{0B7A1E67-ED51-41B7-96EB-F2CA3E9785D5}" type="presParOf" srcId="{6EA295E8-E08A-43A0-A271-5974612D7C69}" destId="{3909C7A6-82FA-4975-ABE5-4492C09217B3}" srcOrd="1" destOrd="0" presId="urn:microsoft.com/office/officeart/2005/8/layout/list1"/>
    <dgm:cxn modelId="{9D3A226E-7EC4-45A9-BE5E-A9F750106EB5}" type="presParOf" srcId="{204262DE-BB3E-4D66-ADA9-300137396F09}" destId="{8D3682A8-60EA-44A1-9352-B7DF42A86E95}" srcOrd="9" destOrd="0" presId="urn:microsoft.com/office/officeart/2005/8/layout/list1"/>
    <dgm:cxn modelId="{FB25C7E3-A411-42AB-8E54-30811767E934}" type="presParOf" srcId="{204262DE-BB3E-4D66-ADA9-300137396F09}" destId="{6D05AFDA-2123-438F-998F-CB01B8210B3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D0A24-D381-4887-9014-AEA934CB618E}">
      <dsp:nvSpPr>
        <dsp:cNvPr id="0" name=""/>
        <dsp:cNvSpPr/>
      </dsp:nvSpPr>
      <dsp:spPr>
        <a:xfrm>
          <a:off x="896" y="139427"/>
          <a:ext cx="3496677" cy="2098006"/>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ru-RU" sz="3900" kern="1200" dirty="0" smtClean="0"/>
            <a:t>Собственные представления специалиста</a:t>
          </a:r>
          <a:endParaRPr lang="ru-RU" sz="3900" kern="1200" dirty="0"/>
        </a:p>
      </dsp:txBody>
      <dsp:txXfrm>
        <a:off x="896" y="139427"/>
        <a:ext cx="3496677" cy="2098006"/>
      </dsp:txXfrm>
    </dsp:sp>
    <dsp:sp modelId="{A167933E-6BC8-4C3E-AE70-93C396E016E6}">
      <dsp:nvSpPr>
        <dsp:cNvPr id="0" name=""/>
        <dsp:cNvSpPr/>
      </dsp:nvSpPr>
      <dsp:spPr>
        <a:xfrm>
          <a:off x="3847241" y="139427"/>
          <a:ext cx="3496677" cy="2098006"/>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ru-RU" sz="3900" kern="1200" dirty="0" smtClean="0"/>
            <a:t>Социальные и политические процессы </a:t>
          </a:r>
          <a:endParaRPr lang="ru-RU" sz="3900" kern="1200" dirty="0"/>
        </a:p>
      </dsp:txBody>
      <dsp:txXfrm>
        <a:off x="3847241" y="139427"/>
        <a:ext cx="3496677" cy="2098006"/>
      </dsp:txXfrm>
    </dsp:sp>
    <dsp:sp modelId="{76ACEE92-00B4-461B-B61F-DF595AAC5354}">
      <dsp:nvSpPr>
        <dsp:cNvPr id="0" name=""/>
        <dsp:cNvSpPr/>
      </dsp:nvSpPr>
      <dsp:spPr>
        <a:xfrm>
          <a:off x="0" y="2575583"/>
          <a:ext cx="3496677" cy="2098006"/>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ru-RU" sz="3900" kern="1200" dirty="0" smtClean="0"/>
            <a:t>Формы и методы работы</a:t>
          </a:r>
          <a:endParaRPr lang="ru-RU" sz="3900" kern="1200" dirty="0"/>
        </a:p>
      </dsp:txBody>
      <dsp:txXfrm>
        <a:off x="0" y="2575583"/>
        <a:ext cx="3496677" cy="2098006"/>
      </dsp:txXfrm>
    </dsp:sp>
    <dsp:sp modelId="{610FFB06-B1FE-4DA0-957F-2D8159F44C15}">
      <dsp:nvSpPr>
        <dsp:cNvPr id="0" name=""/>
        <dsp:cNvSpPr/>
      </dsp:nvSpPr>
      <dsp:spPr>
        <a:xfrm>
          <a:off x="3847241" y="2587101"/>
          <a:ext cx="3496677" cy="2098006"/>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ru-RU" sz="3900" kern="1200" dirty="0" smtClean="0"/>
            <a:t>Требования / ожидания общества</a:t>
          </a:r>
          <a:endParaRPr lang="ru-RU" sz="3900" kern="1200" dirty="0"/>
        </a:p>
      </dsp:txBody>
      <dsp:txXfrm>
        <a:off x="3847241" y="2587101"/>
        <a:ext cx="3496677" cy="20980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6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6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6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37233FD-43DD-47A0-A3BD-11F70300370E}" type="slidenum">
              <a:rPr lang="en-US"/>
              <a:pPr/>
              <a:t>‹#›</a:t>
            </a:fld>
            <a:endParaRPr lang="en-US"/>
          </a:p>
        </p:txBody>
      </p:sp>
    </p:spTree>
    <p:extLst>
      <p:ext uri="{BB962C8B-B14F-4D97-AF65-F5344CB8AC3E}">
        <p14:creationId xmlns:p14="http://schemas.microsoft.com/office/powerpoint/2010/main" val="776772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AF3B69C-ADF1-45E0-8F27-2CE3F6E67E18}" type="slidenum">
              <a:rPr lang="en-US"/>
              <a:pPr/>
              <a:t>‹#›</a:t>
            </a:fld>
            <a:endParaRPr lang="en-US"/>
          </a:p>
        </p:txBody>
      </p:sp>
    </p:spTree>
    <p:extLst>
      <p:ext uri="{BB962C8B-B14F-4D97-AF65-F5344CB8AC3E}">
        <p14:creationId xmlns:p14="http://schemas.microsoft.com/office/powerpoint/2010/main" val="32492932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base.garant.ru/71598866/"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4</a:t>
            </a:fld>
            <a:endParaRPr lang="en-US"/>
          </a:p>
        </p:txBody>
      </p:sp>
    </p:spTree>
    <p:extLst>
      <p:ext uri="{BB962C8B-B14F-4D97-AF65-F5344CB8AC3E}">
        <p14:creationId xmlns:p14="http://schemas.microsoft.com/office/powerpoint/2010/main" val="2770184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ТЕРМИН СОЦИАЛЬНАЯ РАБОТА В ОФИЦАЛЬНЫХ</a:t>
            </a:r>
            <a:r>
              <a:rPr lang="ru-RU" baseline="0" dirty="0" smtClean="0"/>
              <a:t> ДОКУМЕНТАХ ПРАКТИЧЕСКИ НЕ ВСТРЕЧАЕТСЯ.</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6</a:t>
            </a:fld>
            <a:endParaRPr lang="en-US"/>
          </a:p>
        </p:txBody>
      </p:sp>
    </p:spTree>
    <p:extLst>
      <p:ext uri="{BB962C8B-B14F-4D97-AF65-F5344CB8AC3E}">
        <p14:creationId xmlns:p14="http://schemas.microsoft.com/office/powerpoint/2010/main" val="3037425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hlinkClick r:id="rId3"/>
              </a:rPr>
              <a:t>http://base.garant.ru/71598866/#ixzz4zz8Lsbhs</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17</a:t>
            </a:fld>
            <a:endParaRPr lang="en-US"/>
          </a:p>
        </p:txBody>
      </p:sp>
    </p:spTree>
    <p:extLst>
      <p:ext uri="{BB962C8B-B14F-4D97-AF65-F5344CB8AC3E}">
        <p14:creationId xmlns:p14="http://schemas.microsoft.com/office/powerpoint/2010/main" val="1107079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3. Патриарх Кирилл призвал готовить приходских молодежных лидеров в системе духовного образования [Электронный документ] [2012] // Патриархия. Официальный сайт Русской Православной Церкви. URL: http://www.pravoslavie.ru/news/58312.htm (дата доступа 9.01.2013). 4. </a:t>
            </a:r>
            <a:r>
              <a:rPr lang="ru-RU" dirty="0" err="1" smtClean="0"/>
              <a:t>Лыгина</a:t>
            </a:r>
            <a:r>
              <a:rPr lang="ru-RU" dirty="0" smtClean="0"/>
              <a:t> М.А. К осмыслению концептуальных основ философии социальной работы // Общество. Среда. Развитие. Научно-теоретический журнал. – 2010. – № 4(17). – С. 92–95</a:t>
            </a:r>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18</a:t>
            </a:fld>
            <a:endParaRPr lang="en-US"/>
          </a:p>
        </p:txBody>
      </p:sp>
    </p:spTree>
    <p:extLst>
      <p:ext uri="{BB962C8B-B14F-4D97-AF65-F5344CB8AC3E}">
        <p14:creationId xmlns:p14="http://schemas.microsoft.com/office/powerpoint/2010/main" val="207558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ru-RU" sz="1200" dirty="0" smtClean="0">
                <a:solidFill>
                  <a:srgbClr val="AF4727"/>
                </a:solidFill>
                <a:latin typeface="Times New Roman" pitchFamily="18" charset="0"/>
                <a:cs typeface="Times New Roman" pitchFamily="18" charset="0"/>
              </a:rPr>
              <a:t>деятельность, которая является  неотъемлемой стороной жизни Церкви, в которой непостижимым образом сочетаются человеческие усилия верующих с действием Бога. </a:t>
            </a:r>
          </a:p>
          <a:p>
            <a:endParaRPr lang="ru-RU" dirty="0"/>
          </a:p>
        </p:txBody>
      </p:sp>
      <p:sp>
        <p:nvSpPr>
          <p:cNvPr id="4" name="Номер слайда 3"/>
          <p:cNvSpPr>
            <a:spLocks noGrp="1"/>
          </p:cNvSpPr>
          <p:nvPr>
            <p:ph type="sldNum" sz="quarter" idx="10"/>
          </p:nvPr>
        </p:nvSpPr>
        <p:spPr/>
        <p:txBody>
          <a:bodyPr/>
          <a:lstStyle/>
          <a:p>
            <a:fld id="{2AF3B69C-ADF1-45E0-8F27-2CE3F6E67E18}" type="slidenum">
              <a:rPr lang="en-US" smtClean="0"/>
              <a:pPr/>
              <a:t>19</a:t>
            </a:fld>
            <a:endParaRPr lang="en-US"/>
          </a:p>
        </p:txBody>
      </p:sp>
    </p:spTree>
    <p:extLst>
      <p:ext uri="{BB962C8B-B14F-4D97-AF65-F5344CB8AC3E}">
        <p14:creationId xmlns:p14="http://schemas.microsoft.com/office/powerpoint/2010/main" val="1258457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E46FD-18E1-4C4A-92FB-B114EAA7D2F8}"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23052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E46FD-18E1-4C4A-92FB-B114EAA7D2F8}" type="slidenum">
              <a:rPr lang="en-US" smtClean="0"/>
              <a:pPr/>
              <a:t>‹#›</a:t>
            </a:fld>
            <a:endParaRPr lang="en-US"/>
          </a:p>
        </p:txBody>
      </p:sp>
    </p:spTree>
    <p:extLst>
      <p:ext uri="{BB962C8B-B14F-4D97-AF65-F5344CB8AC3E}">
        <p14:creationId xmlns:p14="http://schemas.microsoft.com/office/powerpoint/2010/main" val="259215657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E46FD-18E1-4C4A-92FB-B114EAA7D2F8}"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95749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E46FD-18E1-4C4A-92FB-B114EAA7D2F8}" type="slidenum">
              <a:rPr lang="en-US" smtClean="0"/>
              <a:pPr/>
              <a:t>‹#›</a:t>
            </a:fld>
            <a:endParaRPr lang="en-US"/>
          </a:p>
        </p:txBody>
      </p:sp>
    </p:spTree>
    <p:extLst>
      <p:ext uri="{BB962C8B-B14F-4D97-AF65-F5344CB8AC3E}">
        <p14:creationId xmlns:p14="http://schemas.microsoft.com/office/powerpoint/2010/main" val="126323240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296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44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EE46FD-18E1-4C4A-92FB-B114EAA7D2F8}" type="slidenum">
              <a:rPr lang="en-US" smtClean="0"/>
              <a:pPr/>
              <a:t>‹#›</a:t>
            </a:fld>
            <a:endParaRPr lang="en-US"/>
          </a:p>
        </p:txBody>
      </p:sp>
    </p:spTree>
    <p:extLst>
      <p:ext uri="{BB962C8B-B14F-4D97-AF65-F5344CB8AC3E}">
        <p14:creationId xmlns:p14="http://schemas.microsoft.com/office/powerpoint/2010/main" val="403085469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EE46FD-18E1-4C4A-92FB-B114EAA7D2F8}" type="slidenum">
              <a:rPr lang="en-US" smtClean="0"/>
              <a:pPr/>
              <a:t>‹#›</a:t>
            </a:fld>
            <a:endParaRPr lang="en-US"/>
          </a:p>
        </p:txBody>
      </p:sp>
    </p:spTree>
    <p:extLst>
      <p:ext uri="{BB962C8B-B14F-4D97-AF65-F5344CB8AC3E}">
        <p14:creationId xmlns:p14="http://schemas.microsoft.com/office/powerpoint/2010/main" val="52630511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CEE46FD-18E1-4C4A-92FB-B114EAA7D2F8}" type="slidenum">
              <a:rPr lang="en-US" smtClean="0"/>
              <a:pPr/>
              <a:t>‹#›</a:t>
            </a:fld>
            <a:endParaRPr lang="en-US"/>
          </a:p>
        </p:txBody>
      </p:sp>
    </p:spTree>
    <p:extLst>
      <p:ext uri="{BB962C8B-B14F-4D97-AF65-F5344CB8AC3E}">
        <p14:creationId xmlns:p14="http://schemas.microsoft.com/office/powerpoint/2010/main" val="298613843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EE46FD-18E1-4C4A-92FB-B114EAA7D2F8}" type="slidenum">
              <a:rPr lang="en-US" smtClean="0"/>
              <a:pPr/>
              <a:t>‹#›</a:t>
            </a:fld>
            <a:endParaRPr lang="en-US"/>
          </a:p>
        </p:txBody>
      </p:sp>
    </p:spTree>
    <p:extLst>
      <p:ext uri="{BB962C8B-B14F-4D97-AF65-F5344CB8AC3E}">
        <p14:creationId xmlns:p14="http://schemas.microsoft.com/office/powerpoint/2010/main" val="49834962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E46FD-18E1-4C4A-92FB-B114EAA7D2F8}" type="slidenum">
              <a:rPr lang="en-US" smtClean="0"/>
              <a:pPr/>
              <a:t>‹#›</a:t>
            </a:fld>
            <a:endParaRPr lang="en-US"/>
          </a:p>
        </p:txBody>
      </p:sp>
    </p:spTree>
    <p:extLst>
      <p:ext uri="{BB962C8B-B14F-4D97-AF65-F5344CB8AC3E}">
        <p14:creationId xmlns:p14="http://schemas.microsoft.com/office/powerpoint/2010/main" val="69466079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E46FD-18E1-4C4A-92FB-B114EAA7D2F8}" type="slidenum">
              <a:rPr lang="en-US" smtClean="0"/>
              <a:pPr/>
              <a:t>‹#›</a:t>
            </a:fld>
            <a:endParaRPr lang="en-US"/>
          </a:p>
        </p:txBody>
      </p:sp>
    </p:spTree>
    <p:extLst>
      <p:ext uri="{BB962C8B-B14F-4D97-AF65-F5344CB8AC3E}">
        <p14:creationId xmlns:p14="http://schemas.microsoft.com/office/powerpoint/2010/main" val="49502435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E46FD-18E1-4C4A-92FB-B114EAA7D2F8}" type="slidenum">
              <a:rPr lang="en-US" smtClean="0"/>
              <a:pPr/>
              <a:t>‹#›</a:t>
            </a:fld>
            <a:endParaRPr lang="en-US"/>
          </a:p>
        </p:txBody>
      </p:sp>
    </p:spTree>
    <p:extLst>
      <p:ext uri="{BB962C8B-B14F-4D97-AF65-F5344CB8AC3E}">
        <p14:creationId xmlns:p14="http://schemas.microsoft.com/office/powerpoint/2010/main" val="219943201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2CEE46FD-18E1-4C4A-92FB-B114EAA7D2F8}"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3750677"/>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docs.google.com/viewerng/viewer?url=http://www.donorsforum.ru/wp-content/uploads/2017/11/Standart-inf-otkrytosti.pdf" TargetMode="External"/><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luzhenie.tomsk.ru/?p=2608"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tvzaj@yandex.r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ctrTitle"/>
          </p:nvPr>
        </p:nvSpPr>
        <p:spPr>
          <a:xfrm>
            <a:off x="251520" y="332656"/>
            <a:ext cx="8640960" cy="2448272"/>
          </a:xfrm>
        </p:spPr>
        <p:txBody>
          <a:bodyPr>
            <a:normAutofit fontScale="90000"/>
          </a:bodyPr>
          <a:lstStyle/>
          <a:p>
            <a:pPr algn="ctr"/>
            <a:r>
              <a:rPr lang="ru-RU" sz="6600" b="1" dirty="0" smtClean="0">
                <a:solidFill>
                  <a:schemeClr val="accent2">
                    <a:lumMod val="50000"/>
                  </a:schemeClr>
                </a:solidFill>
              </a:rPr>
              <a:t>Социальное служение и социальна</a:t>
            </a:r>
            <a:r>
              <a:rPr lang="ru-RU" sz="6600" b="1" dirty="0">
                <a:solidFill>
                  <a:schemeClr val="accent2">
                    <a:lumMod val="50000"/>
                  </a:schemeClr>
                </a:solidFill>
              </a:rPr>
              <a:t>я</a:t>
            </a:r>
            <a:r>
              <a:rPr lang="ru-RU" sz="6600" b="1" dirty="0" smtClean="0">
                <a:solidFill>
                  <a:schemeClr val="accent2">
                    <a:lumMod val="50000"/>
                  </a:schemeClr>
                </a:solidFill>
              </a:rPr>
              <a:t> работа в жизни общества</a:t>
            </a:r>
            <a:endParaRPr lang="ru-RU" sz="6600" b="1" dirty="0" smtClean="0">
              <a:solidFill>
                <a:schemeClr val="accent2">
                  <a:lumMod val="50000"/>
                </a:schemeClr>
              </a:solidFill>
              <a:latin typeface="Times New Roman" pitchFamily="18" charset="0"/>
            </a:endParaRPr>
          </a:p>
        </p:txBody>
      </p:sp>
      <p:sp>
        <p:nvSpPr>
          <p:cNvPr id="2" name="Подзаголовок 1"/>
          <p:cNvSpPr>
            <a:spLocks noGrp="1"/>
          </p:cNvSpPr>
          <p:nvPr>
            <p:ph type="subTitle" idx="1"/>
          </p:nvPr>
        </p:nvSpPr>
        <p:spPr>
          <a:xfrm>
            <a:off x="384470" y="4365104"/>
            <a:ext cx="8652026" cy="1872207"/>
          </a:xfrm>
        </p:spPr>
        <p:txBody>
          <a:bodyPr>
            <a:noAutofit/>
          </a:bodyPr>
          <a:lstStyle/>
          <a:p>
            <a:pPr algn="ctr">
              <a:lnSpc>
                <a:spcPct val="120000"/>
              </a:lnSpc>
              <a:spcBef>
                <a:spcPts val="0"/>
              </a:spcBef>
              <a:spcAft>
                <a:spcPts val="0"/>
              </a:spcAft>
            </a:pPr>
            <a:r>
              <a:rPr lang="ru-RU" b="1" spc="-50" dirty="0" err="1" smtClean="0">
                <a:solidFill>
                  <a:schemeClr val="accent2">
                    <a:lumMod val="50000"/>
                  </a:schemeClr>
                </a:solidFill>
                <a:ea typeface="+mj-ea"/>
                <a:cs typeface="+mj-cs"/>
              </a:rPr>
              <a:t>Зальцман</a:t>
            </a:r>
            <a:r>
              <a:rPr lang="ru-RU" b="1" spc="-50" dirty="0" smtClean="0">
                <a:solidFill>
                  <a:schemeClr val="accent2">
                    <a:lumMod val="50000"/>
                  </a:schemeClr>
                </a:solidFill>
                <a:ea typeface="+mj-ea"/>
                <a:cs typeface="+mj-cs"/>
              </a:rPr>
              <a:t> </a:t>
            </a:r>
            <a:r>
              <a:rPr lang="ru-RU" b="1" spc="-50" dirty="0" err="1">
                <a:solidFill>
                  <a:schemeClr val="accent2">
                    <a:lumMod val="50000"/>
                  </a:schemeClr>
                </a:solidFill>
                <a:ea typeface="+mj-ea"/>
                <a:cs typeface="+mj-cs"/>
              </a:rPr>
              <a:t>ТатьянА</a:t>
            </a:r>
            <a:r>
              <a:rPr lang="ru-RU" b="1" spc="-50" dirty="0">
                <a:solidFill>
                  <a:schemeClr val="accent2">
                    <a:lumMod val="50000"/>
                  </a:schemeClr>
                </a:solidFill>
                <a:ea typeface="+mj-ea"/>
                <a:cs typeface="+mj-cs"/>
              </a:rPr>
              <a:t> </a:t>
            </a:r>
            <a:r>
              <a:rPr lang="ru-RU" b="1" spc="-50" dirty="0" err="1">
                <a:solidFill>
                  <a:schemeClr val="accent2">
                    <a:lumMod val="50000"/>
                  </a:schemeClr>
                </a:solidFill>
                <a:ea typeface="+mj-ea"/>
                <a:cs typeface="+mj-cs"/>
              </a:rPr>
              <a:t>ВалерьевнА</a:t>
            </a:r>
            <a:r>
              <a:rPr lang="ru-RU" b="1" spc="-50" dirty="0">
                <a:solidFill>
                  <a:schemeClr val="accent2">
                    <a:lumMod val="50000"/>
                  </a:schemeClr>
                </a:solidFill>
                <a:ea typeface="+mj-ea"/>
                <a:cs typeface="+mj-cs"/>
              </a:rPr>
              <a:t>, </a:t>
            </a:r>
            <a:r>
              <a:rPr lang="ru-RU" b="1" spc="-50" dirty="0" err="1">
                <a:solidFill>
                  <a:schemeClr val="accent2">
                    <a:lumMod val="50000"/>
                  </a:schemeClr>
                </a:solidFill>
                <a:ea typeface="+mj-ea"/>
                <a:cs typeface="+mj-cs"/>
              </a:rPr>
              <a:t>к.и.н</a:t>
            </a:r>
            <a:r>
              <a:rPr lang="ru-RU" b="1" spc="-50" dirty="0">
                <a:solidFill>
                  <a:schemeClr val="accent2">
                    <a:lumMod val="50000"/>
                  </a:schemeClr>
                </a:solidFill>
                <a:ea typeface="+mj-ea"/>
                <a:cs typeface="+mj-cs"/>
              </a:rPr>
              <a:t>., доцент</a:t>
            </a:r>
          </a:p>
          <a:p>
            <a:pPr algn="ctr">
              <a:lnSpc>
                <a:spcPct val="120000"/>
              </a:lnSpc>
              <a:spcBef>
                <a:spcPts val="0"/>
              </a:spcBef>
              <a:spcAft>
                <a:spcPts val="0"/>
              </a:spcAft>
            </a:pPr>
            <a:r>
              <a:rPr lang="ru-RU" b="1" spc="-50" dirty="0" err="1">
                <a:solidFill>
                  <a:schemeClr val="accent2">
                    <a:lumMod val="50000"/>
                  </a:schemeClr>
                </a:solidFill>
                <a:ea typeface="+mj-ea"/>
                <a:cs typeface="+mj-cs"/>
              </a:rPr>
              <a:t>зав.кафедрой</a:t>
            </a:r>
            <a:r>
              <a:rPr lang="ru-RU" b="1" spc="-50" dirty="0">
                <a:solidFill>
                  <a:schemeClr val="accent2">
                    <a:lumMod val="50000"/>
                  </a:schemeClr>
                </a:solidFill>
                <a:ea typeface="+mj-ea"/>
                <a:cs typeface="+mj-cs"/>
              </a:rPr>
              <a:t> социальной работы </a:t>
            </a:r>
          </a:p>
          <a:p>
            <a:pPr algn="ctr">
              <a:lnSpc>
                <a:spcPct val="120000"/>
              </a:lnSpc>
              <a:spcBef>
                <a:spcPts val="0"/>
              </a:spcBef>
              <a:spcAft>
                <a:spcPts val="0"/>
              </a:spcAft>
            </a:pPr>
            <a:r>
              <a:rPr lang="ru-RU" b="1" spc="-50" dirty="0">
                <a:solidFill>
                  <a:schemeClr val="accent2">
                    <a:lumMod val="50000"/>
                  </a:schemeClr>
                </a:solidFill>
                <a:ea typeface="+mj-ea"/>
                <a:cs typeface="+mj-cs"/>
              </a:rPr>
              <a:t>Православного Свято-</a:t>
            </a:r>
            <a:r>
              <a:rPr lang="ru-RU" b="1" spc="-50" dirty="0" err="1">
                <a:solidFill>
                  <a:schemeClr val="accent2">
                    <a:lumMod val="50000"/>
                  </a:schemeClr>
                </a:solidFill>
                <a:ea typeface="+mj-ea"/>
                <a:cs typeface="+mj-cs"/>
              </a:rPr>
              <a:t>Тихоновского</a:t>
            </a:r>
            <a:r>
              <a:rPr lang="ru-RU" b="1" spc="-50" dirty="0">
                <a:solidFill>
                  <a:schemeClr val="accent2">
                    <a:lumMod val="50000"/>
                  </a:schemeClr>
                </a:solidFill>
                <a:ea typeface="+mj-ea"/>
                <a:cs typeface="+mj-cs"/>
              </a:rPr>
              <a:t> гуманитарного университета</a:t>
            </a:r>
          </a:p>
          <a:p>
            <a:pPr algn="ctr">
              <a:lnSpc>
                <a:spcPct val="120000"/>
              </a:lnSpc>
              <a:spcBef>
                <a:spcPts val="0"/>
              </a:spcBef>
              <a:spcAft>
                <a:spcPts val="0"/>
              </a:spcAft>
            </a:pPr>
            <a:endParaRPr lang="ru-RU" b="1" spc="-50" dirty="0">
              <a:solidFill>
                <a:schemeClr val="accent2">
                  <a:lumMod val="50000"/>
                </a:schemeClr>
              </a:solidFill>
              <a:ea typeface="+mj-ea"/>
              <a:cs typeface="+mj-cs"/>
            </a:endParaRPr>
          </a:p>
        </p:txBody>
      </p:sp>
      <p:sp>
        <p:nvSpPr>
          <p:cNvPr id="6" name="Прямоугольник 5"/>
          <p:cNvSpPr/>
          <p:nvPr/>
        </p:nvSpPr>
        <p:spPr>
          <a:xfrm>
            <a:off x="3203848" y="6440453"/>
            <a:ext cx="4752528" cy="461665"/>
          </a:xfrm>
          <a:prstGeom prst="rect">
            <a:avLst/>
          </a:prstGeom>
        </p:spPr>
        <p:txBody>
          <a:bodyPr wrap="square">
            <a:spAutoFit/>
          </a:bodyPr>
          <a:lstStyle/>
          <a:p>
            <a:pPr algn="just">
              <a:lnSpc>
                <a:spcPct val="120000"/>
              </a:lnSpc>
              <a:spcBef>
                <a:spcPts val="0"/>
              </a:spcBef>
              <a:spcAft>
                <a:spcPts val="0"/>
              </a:spcAft>
            </a:pPr>
            <a:r>
              <a:rPr lang="en-US" sz="2000" b="1" dirty="0">
                <a:solidFill>
                  <a:schemeClr val="bg1"/>
                </a:solidFill>
              </a:rPr>
              <a:t>22 </a:t>
            </a:r>
            <a:r>
              <a:rPr lang="ru-RU" sz="2000" b="1" dirty="0">
                <a:solidFill>
                  <a:schemeClr val="bg1"/>
                </a:solidFill>
              </a:rPr>
              <a:t>февраля 2019 </a:t>
            </a:r>
            <a:r>
              <a:rPr lang="ru-RU" sz="2000" b="1" dirty="0" smtClean="0">
                <a:solidFill>
                  <a:schemeClr val="bg1"/>
                </a:solidFill>
              </a:rPr>
              <a:t>года</a:t>
            </a:r>
            <a:endParaRPr lang="ru-RU" sz="2000" dirty="0">
              <a:solidFill>
                <a:schemeClr val="bg1"/>
              </a:solidFill>
            </a:endParaRPr>
          </a:p>
        </p:txBody>
      </p:sp>
      <p:pic>
        <p:nvPicPr>
          <p:cNvPr id="7" name="Рисунок 6"/>
          <p:cNvPicPr>
            <a:picLocks noChangeAspect="1"/>
          </p:cNvPicPr>
          <p:nvPr/>
        </p:nvPicPr>
        <p:blipFill>
          <a:blip r:embed="rId2"/>
          <a:stretch>
            <a:fillRect/>
          </a:stretch>
        </p:blipFill>
        <p:spPr>
          <a:xfrm>
            <a:off x="4128927" y="3250255"/>
            <a:ext cx="918919" cy="91891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2</a:t>
            </a:fld>
            <a:endParaRPr lang="en-US"/>
          </a:p>
        </p:txBody>
      </p:sp>
      <p:sp>
        <p:nvSpPr>
          <p:cNvPr id="3" name="Прямоугольник 2"/>
          <p:cNvSpPr/>
          <p:nvPr/>
        </p:nvSpPr>
        <p:spPr>
          <a:xfrm>
            <a:off x="323528" y="1340768"/>
            <a:ext cx="8496944" cy="3847207"/>
          </a:xfrm>
          <a:prstGeom prst="rect">
            <a:avLst/>
          </a:prstGeom>
        </p:spPr>
        <p:txBody>
          <a:bodyPr wrap="square">
            <a:spAutoFit/>
          </a:bodyPr>
          <a:lstStyle/>
          <a:p>
            <a:r>
              <a:rPr lang="ru-RU" sz="2800" b="1" dirty="0" smtClean="0">
                <a:solidFill>
                  <a:srgbClr val="C00000"/>
                </a:solidFill>
                <a:latin typeface="Times New Roman" pitchFamily="18" charset="0"/>
              </a:rPr>
              <a:t>ВОПРОСЫ ЛЕКЦИИ:</a:t>
            </a:r>
          </a:p>
          <a:p>
            <a:endParaRPr lang="en-US" sz="2400" b="1" i="1" dirty="0" smtClean="0">
              <a:solidFill>
                <a:srgbClr val="3333FF"/>
              </a:solidFill>
              <a:latin typeface="Times New Roman" pitchFamily="18" charset="0"/>
            </a:endParaRPr>
          </a:p>
          <a:p>
            <a:pPr algn="just">
              <a:buFontTx/>
              <a:buChar char="-"/>
            </a:pPr>
            <a:r>
              <a:rPr lang="ru-RU" sz="2400" b="1" i="1" dirty="0" smtClean="0">
                <a:solidFill>
                  <a:schemeClr val="accent1">
                    <a:lumMod val="75000"/>
                  </a:schemeClr>
                </a:solidFill>
                <a:latin typeface="Times New Roman" pitchFamily="18" charset="0"/>
              </a:rPr>
              <a:t>Зачем нужна теория для практических социальных работников</a:t>
            </a:r>
          </a:p>
          <a:p>
            <a:pPr algn="just"/>
            <a:r>
              <a:rPr lang="ru-RU" sz="2400" b="1" i="1" dirty="0" smtClean="0">
                <a:solidFill>
                  <a:schemeClr val="accent1">
                    <a:lumMod val="75000"/>
                  </a:schemeClr>
                </a:solidFill>
                <a:latin typeface="Times New Roman" pitchFamily="18" charset="0"/>
              </a:rPr>
              <a:t/>
            </a:r>
            <a:br>
              <a:rPr lang="ru-RU" sz="2400" b="1" i="1" dirty="0" smtClean="0">
                <a:solidFill>
                  <a:schemeClr val="accent1">
                    <a:lumMod val="75000"/>
                  </a:schemeClr>
                </a:solidFill>
                <a:latin typeface="Times New Roman" pitchFamily="18" charset="0"/>
              </a:rPr>
            </a:br>
            <a:r>
              <a:rPr lang="ru-RU" sz="2400" b="1" i="1" dirty="0" smtClean="0">
                <a:solidFill>
                  <a:schemeClr val="accent1">
                    <a:lumMod val="75000"/>
                  </a:schemeClr>
                </a:solidFill>
                <a:latin typeface="Times New Roman" pitchFamily="18" charset="0"/>
              </a:rPr>
              <a:t>- Как отличить социальную работу от социального служения</a:t>
            </a:r>
          </a:p>
          <a:p>
            <a:pPr algn="just"/>
            <a:r>
              <a:rPr lang="ru-RU" sz="2400" b="1" i="1" dirty="0" smtClean="0">
                <a:solidFill>
                  <a:schemeClr val="accent1">
                    <a:lumMod val="75000"/>
                  </a:schemeClr>
                </a:solidFill>
                <a:latin typeface="Times New Roman" pitchFamily="18" charset="0"/>
              </a:rPr>
              <a:t/>
            </a:r>
            <a:br>
              <a:rPr lang="ru-RU" sz="2400" b="1" i="1" dirty="0" smtClean="0">
                <a:solidFill>
                  <a:schemeClr val="accent1">
                    <a:lumMod val="75000"/>
                  </a:schemeClr>
                </a:solidFill>
                <a:latin typeface="Times New Roman" pitchFamily="18" charset="0"/>
              </a:rPr>
            </a:br>
            <a:r>
              <a:rPr lang="ru-RU" sz="2400" b="1" i="1" dirty="0" smtClean="0">
                <a:solidFill>
                  <a:schemeClr val="accent1">
                    <a:lumMod val="75000"/>
                  </a:schemeClr>
                </a:solidFill>
                <a:latin typeface="Times New Roman" pitchFamily="18" charset="0"/>
              </a:rPr>
              <a:t>- Правильно ли мы говорим и понимаем друг друга: зачем нужна профессиональная терминология</a:t>
            </a:r>
          </a:p>
        </p:txBody>
      </p:sp>
      <p:pic>
        <p:nvPicPr>
          <p:cNvPr id="4" name="Рисунок 3"/>
          <p:cNvPicPr>
            <a:picLocks noChangeAspect="1"/>
          </p:cNvPicPr>
          <p:nvPr/>
        </p:nvPicPr>
        <p:blipFill>
          <a:blip r:embed="rId2"/>
          <a:stretch>
            <a:fillRect/>
          </a:stretch>
        </p:blipFill>
        <p:spPr>
          <a:xfrm>
            <a:off x="4112540" y="260648"/>
            <a:ext cx="918919" cy="91891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idx="4294967295"/>
          </p:nvPr>
        </p:nvSpPr>
        <p:spPr>
          <a:xfrm>
            <a:off x="251520" y="274638"/>
            <a:ext cx="7978080" cy="633412"/>
          </a:xfrm>
        </p:spPr>
        <p:txBody>
          <a:bodyPr>
            <a:normAutofit/>
          </a:bodyPr>
          <a:lstStyle/>
          <a:p>
            <a:r>
              <a:rPr lang="ru-RU" sz="4000" b="1" dirty="0" smtClean="0">
                <a:solidFill>
                  <a:srgbClr val="C00000"/>
                </a:solidFill>
                <a:latin typeface="Times New Roman" pitchFamily="18" charset="0"/>
              </a:rPr>
              <a:t>Значение теории</a:t>
            </a:r>
          </a:p>
        </p:txBody>
      </p:sp>
      <p:sp>
        <p:nvSpPr>
          <p:cNvPr id="40963" name="Содержимое 3"/>
          <p:cNvSpPr>
            <a:spLocks noGrp="1"/>
          </p:cNvSpPr>
          <p:nvPr>
            <p:ph idx="4294967295"/>
          </p:nvPr>
        </p:nvSpPr>
        <p:spPr>
          <a:xfrm>
            <a:off x="251520" y="908050"/>
            <a:ext cx="8712968" cy="5329262"/>
          </a:xfrm>
        </p:spPr>
        <p:txBody>
          <a:bodyPr>
            <a:normAutofit fontScale="92500" lnSpcReduction="10000"/>
          </a:bodyPr>
          <a:lstStyle/>
          <a:p>
            <a:pPr marL="0" indent="0" algn="just">
              <a:buNone/>
            </a:pPr>
            <a:r>
              <a:rPr lang="ru-RU" sz="2800" b="1" dirty="0">
                <a:solidFill>
                  <a:schemeClr val="accent1">
                    <a:lumMod val="75000"/>
                  </a:schemeClr>
                </a:solidFill>
                <a:latin typeface="Times New Roman" pitchFamily="18" charset="0"/>
              </a:rPr>
              <a:t>Теория – это рассуждение и размышление, основанное как на объективных данных, так и на наших собственных ощущениях и мыслях. </a:t>
            </a:r>
          </a:p>
          <a:p>
            <a:pPr marL="0" indent="0" algn="just">
              <a:buNone/>
            </a:pPr>
            <a:r>
              <a:rPr lang="ru-RU" sz="2800" b="1" dirty="0">
                <a:solidFill>
                  <a:schemeClr val="accent1">
                    <a:lumMod val="75000"/>
                  </a:schemeClr>
                </a:solidFill>
                <a:latin typeface="Times New Roman" pitchFamily="18" charset="0"/>
              </a:rPr>
              <a:t>Теория согласует и примиряет личный опыт человека с опытом других людей, помогает преодолевать противоречия, обосновывает практическую деятельность, поддерживает практиков и дает возможность увидеть новые перспективы</a:t>
            </a:r>
            <a:r>
              <a:rPr lang="ru-RU" sz="2800" b="1" dirty="0" smtClean="0">
                <a:solidFill>
                  <a:schemeClr val="accent1">
                    <a:lumMod val="75000"/>
                  </a:schemeClr>
                </a:solidFill>
                <a:latin typeface="Times New Roman" pitchFamily="18" charset="0"/>
              </a:rPr>
              <a:t>.</a:t>
            </a:r>
          </a:p>
          <a:p>
            <a:pPr marL="0" indent="0" algn="just">
              <a:buNone/>
            </a:pPr>
            <a:endParaRPr lang="ru-RU" sz="2800" b="1" dirty="0">
              <a:solidFill>
                <a:schemeClr val="accent1">
                  <a:lumMod val="75000"/>
                </a:schemeClr>
              </a:solidFill>
              <a:latin typeface="Times New Roman" pitchFamily="18" charset="0"/>
            </a:endParaRPr>
          </a:p>
          <a:p>
            <a:pPr marL="0" indent="0" algn="just">
              <a:lnSpc>
                <a:spcPct val="100000"/>
              </a:lnSpc>
              <a:buNone/>
            </a:pPr>
            <a:r>
              <a:rPr lang="ru-RU" sz="2400" b="1" i="1" dirty="0" smtClean="0">
                <a:solidFill>
                  <a:schemeClr val="accent2">
                    <a:lumMod val="75000"/>
                  </a:schemeClr>
                </a:solidFill>
                <a:latin typeface="Times New Roman" pitchFamily="18" charset="0"/>
              </a:rPr>
              <a:t>«Практика без теории слепа, теория без практики мертва»</a:t>
            </a:r>
            <a:r>
              <a:rPr lang="ru-RU" sz="2400" dirty="0" smtClean="0">
                <a:solidFill>
                  <a:schemeClr val="accent2">
                    <a:lumMod val="75000"/>
                  </a:schemeClr>
                </a:solidFill>
                <a:latin typeface="Times New Roman" pitchFamily="18" charset="0"/>
              </a:rPr>
              <a:t>.</a:t>
            </a:r>
          </a:p>
          <a:p>
            <a:pPr marL="0" indent="0" algn="just">
              <a:lnSpc>
                <a:spcPct val="100000"/>
              </a:lnSpc>
              <a:buNone/>
            </a:pPr>
            <a:r>
              <a:rPr lang="ru-RU" sz="2400" b="1" i="1" dirty="0" smtClean="0">
                <a:solidFill>
                  <a:schemeClr val="accent2">
                    <a:lumMod val="75000"/>
                  </a:schemeClr>
                </a:solidFill>
                <a:latin typeface="Times New Roman" pitchFamily="18" charset="0"/>
              </a:rPr>
              <a:t>«Увлекающийся практикой без науки словно кормчий, ступающий на корабль без руля или компаса, он никогда не уверен, куда плывет» (Леонардо да Винчи)</a:t>
            </a:r>
            <a:endParaRPr lang="ru-RU" sz="2800" dirty="0" smtClean="0">
              <a:latin typeface="Times New Roman" pitchFamily="18" charset="0"/>
            </a:endParaRPr>
          </a:p>
        </p:txBody>
      </p:sp>
      <p:pic>
        <p:nvPicPr>
          <p:cNvPr id="4" name="Рисунок 3"/>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2265254576"/>
              </p:ext>
            </p:extLst>
          </p:nvPr>
        </p:nvGraphicFramePr>
        <p:xfrm>
          <a:off x="1331640" y="1340768"/>
          <a:ext cx="7344816"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Прямоугольник 6"/>
          <p:cNvSpPr/>
          <p:nvPr/>
        </p:nvSpPr>
        <p:spPr>
          <a:xfrm>
            <a:off x="316636" y="201995"/>
            <a:ext cx="8510727" cy="1138773"/>
          </a:xfrm>
          <a:prstGeom prst="rect">
            <a:avLst/>
          </a:prstGeom>
        </p:spPr>
        <p:txBody>
          <a:bodyPr wrap="square">
            <a:spAutoFit/>
          </a:bodyPr>
          <a:lstStyle/>
          <a:p>
            <a:r>
              <a:rPr lang="ru-RU" sz="3400" b="1" spc="-50" dirty="0" smtClean="0">
                <a:solidFill>
                  <a:srgbClr val="C00000"/>
                </a:solidFill>
                <a:latin typeface="Times New Roman" pitchFamily="18" charset="0"/>
              </a:rPr>
              <a:t>ФАКТОРЫ, ВЛИЯЮЩИЕ НА РАЗВИТИЕ СОЦИАЛЬНОЙ РАБОТЫ</a:t>
            </a:r>
            <a:endParaRPr lang="ru-RU" sz="3400" dirty="0"/>
          </a:p>
        </p:txBody>
      </p:sp>
      <p:pic>
        <p:nvPicPr>
          <p:cNvPr id="5" name="Рисунок 4"/>
          <p:cNvPicPr>
            <a:picLocks noChangeAspect="1"/>
          </p:cNvPicPr>
          <p:nvPr/>
        </p:nvPicPr>
        <p:blipFill>
          <a:blip r:embed="rId8"/>
          <a:stretch>
            <a:fillRect/>
          </a:stretch>
        </p:blipFill>
        <p:spPr>
          <a:xfrm>
            <a:off x="38898" y="6371129"/>
            <a:ext cx="486871" cy="486871"/>
          </a:xfrm>
          <a:prstGeom prst="rect">
            <a:avLst/>
          </a:prstGeom>
        </p:spPr>
      </p:pic>
    </p:spTree>
    <p:extLst>
      <p:ext uri="{BB962C8B-B14F-4D97-AF65-F5344CB8AC3E}">
        <p14:creationId xmlns:p14="http://schemas.microsoft.com/office/powerpoint/2010/main" val="7245606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Содержимое 3"/>
          <p:cNvSpPr>
            <a:spLocks noGrp="1"/>
          </p:cNvSpPr>
          <p:nvPr>
            <p:ph idx="1"/>
          </p:nvPr>
        </p:nvSpPr>
        <p:spPr>
          <a:xfrm>
            <a:off x="179512" y="332657"/>
            <a:ext cx="8712968" cy="5976664"/>
          </a:xfrm>
        </p:spPr>
        <p:txBody>
          <a:bodyPr>
            <a:normAutofit/>
          </a:bodyPr>
          <a:lstStyle/>
          <a:p>
            <a:pPr marL="84138" indent="0" algn="just">
              <a:buNone/>
            </a:pPr>
            <a:r>
              <a:rPr lang="ru-RU" sz="2800" b="1" spc="-50" dirty="0">
                <a:solidFill>
                  <a:srgbClr val="C00000"/>
                </a:solidFill>
                <a:latin typeface="Times New Roman" pitchFamily="18" charset="0"/>
                <a:ea typeface="+mj-ea"/>
                <a:cs typeface="+mj-cs"/>
              </a:rPr>
              <a:t>Рефлексия как последовательный способ разработки применяемых в своей деятельности идей и методов является частью социальной работы. </a:t>
            </a:r>
          </a:p>
          <a:p>
            <a:pPr marL="84138" indent="0" algn="just">
              <a:buNone/>
            </a:pPr>
            <a:endParaRPr lang="ru-RU" sz="2800" b="1" dirty="0" smtClean="0">
              <a:latin typeface="Times New Roman" pitchFamily="18" charset="0"/>
            </a:endParaRPr>
          </a:p>
          <a:p>
            <a:pPr marL="84138" indent="0" algn="just">
              <a:buNone/>
            </a:pPr>
            <a:endParaRPr lang="ru-RU" sz="2800" b="1" dirty="0">
              <a:latin typeface="Times New Roman" pitchFamily="18" charset="0"/>
            </a:endParaRPr>
          </a:p>
          <a:p>
            <a:pPr marL="84138" indent="0" algn="just">
              <a:buNone/>
            </a:pPr>
            <a:r>
              <a:rPr lang="ru-RU" sz="3200" b="1" dirty="0" smtClean="0">
                <a:solidFill>
                  <a:schemeClr val="accent2">
                    <a:lumMod val="75000"/>
                  </a:schemeClr>
                </a:solidFill>
                <a:latin typeface="Times New Roman" pitchFamily="18" charset="0"/>
              </a:rPr>
              <a:t>Официальная теория</a:t>
            </a:r>
            <a:r>
              <a:rPr lang="ru-RU" sz="3200" dirty="0" smtClean="0">
                <a:solidFill>
                  <a:schemeClr val="accent2">
                    <a:lumMod val="75000"/>
                  </a:schemeClr>
                </a:solidFill>
                <a:latin typeface="Times New Roman" pitchFamily="18" charset="0"/>
              </a:rPr>
              <a:t> разрабатывается и обсуждается специалистами данной профессии, а также в научных кругах. </a:t>
            </a:r>
          </a:p>
          <a:p>
            <a:pPr marL="84138" indent="0" algn="just">
              <a:buNone/>
            </a:pPr>
            <a:r>
              <a:rPr lang="ru-RU" sz="3200" b="1" dirty="0" smtClean="0">
                <a:solidFill>
                  <a:schemeClr val="accent2">
                    <a:lumMod val="75000"/>
                  </a:schemeClr>
                </a:solidFill>
                <a:latin typeface="Times New Roman" pitchFamily="18" charset="0"/>
              </a:rPr>
              <a:t>Неофициальная теория </a:t>
            </a:r>
            <a:r>
              <a:rPr lang="ru-RU" sz="3200" dirty="0" smtClean="0">
                <a:solidFill>
                  <a:schemeClr val="accent2">
                    <a:lumMod val="75000"/>
                  </a:schemeClr>
                </a:solidFill>
                <a:latin typeface="Times New Roman" pitchFamily="18" charset="0"/>
              </a:rPr>
              <a:t>складывается из общих представлений и ценностей, существующих в обществе, а также конструкций, продиктованных практическим опытом.</a:t>
            </a:r>
          </a:p>
          <a:p>
            <a:pPr marL="0" indent="0" algn="just">
              <a:buNone/>
            </a:pPr>
            <a:endParaRPr lang="ru-RU" sz="2800" dirty="0" smtClean="0">
              <a:latin typeface="Times New Roman" pitchFamily="18" charset="0"/>
            </a:endParaRPr>
          </a:p>
        </p:txBody>
      </p:sp>
      <p:pic>
        <p:nvPicPr>
          <p:cNvPr id="3" name="Рисунок 2"/>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idx="4294967295"/>
          </p:nvPr>
        </p:nvSpPr>
        <p:spPr>
          <a:xfrm>
            <a:off x="0" y="274639"/>
            <a:ext cx="8964488" cy="639762"/>
          </a:xfrm>
        </p:spPr>
        <p:txBody>
          <a:bodyPr>
            <a:normAutofit/>
          </a:bodyPr>
          <a:lstStyle/>
          <a:p>
            <a:pPr>
              <a:lnSpc>
                <a:spcPct val="60000"/>
              </a:lnSpc>
            </a:pPr>
            <a:r>
              <a:rPr lang="ru-RU" sz="3600" b="1" dirty="0" smtClean="0">
                <a:solidFill>
                  <a:srgbClr val="C00000"/>
                </a:solidFill>
                <a:latin typeface="Times New Roman" pitchFamily="18" charset="0"/>
              </a:rPr>
              <a:t>ОПРЕДЕЛЕНИЕ ТЕРМИНА</a:t>
            </a:r>
            <a:endParaRPr lang="ru-RU" sz="3600" b="1" dirty="0">
              <a:solidFill>
                <a:srgbClr val="C00000"/>
              </a:solidFill>
              <a:latin typeface="Times New Roman" pitchFamily="18" charset="0"/>
            </a:endParaRPr>
          </a:p>
        </p:txBody>
      </p:sp>
      <p:sp>
        <p:nvSpPr>
          <p:cNvPr id="37891" name="Содержимое 3"/>
          <p:cNvSpPr>
            <a:spLocks noGrp="1"/>
          </p:cNvSpPr>
          <p:nvPr>
            <p:ph idx="4294967295"/>
          </p:nvPr>
        </p:nvSpPr>
        <p:spPr>
          <a:xfrm>
            <a:off x="2867026" y="914401"/>
            <a:ext cx="6097462" cy="5322911"/>
          </a:xfrm>
        </p:spPr>
        <p:txBody>
          <a:bodyPr>
            <a:normAutofit/>
          </a:bodyPr>
          <a:lstStyle/>
          <a:p>
            <a:pPr marL="0" indent="0" algn="just">
              <a:buFont typeface="Arial" charset="0"/>
              <a:buNone/>
            </a:pPr>
            <a:r>
              <a:rPr lang="ru-RU" sz="2400" b="1" i="1" dirty="0" smtClean="0">
                <a:solidFill>
                  <a:schemeClr val="accent2">
                    <a:lumMod val="50000"/>
                  </a:schemeClr>
                </a:solidFill>
                <a:latin typeface="Times New Roman" pitchFamily="18" charset="0"/>
              </a:rPr>
              <a:t>«Профессиональная деятельность социальных работников способствует </a:t>
            </a:r>
            <a:r>
              <a:rPr lang="ru-RU" sz="2400" b="1" i="1" u="sng" dirty="0" smtClean="0">
                <a:solidFill>
                  <a:schemeClr val="accent2">
                    <a:lumMod val="50000"/>
                  </a:schemeClr>
                </a:solidFill>
                <a:latin typeface="Times New Roman" pitchFamily="18" charset="0"/>
              </a:rPr>
              <a:t>общественным изменениям</a:t>
            </a:r>
            <a:r>
              <a:rPr lang="ru-RU" sz="2400" b="1" i="1" dirty="0" smtClean="0">
                <a:solidFill>
                  <a:schemeClr val="accent2">
                    <a:lumMod val="50000"/>
                  </a:schemeClr>
                </a:solidFill>
                <a:latin typeface="Times New Roman" pitchFamily="18" charset="0"/>
              </a:rPr>
              <a:t>, решению проблем человеческих взаимоотношений; содействует укреплению способностей к функциональному существованию в обществе и освобождению людей в целях повышения их уровня </a:t>
            </a:r>
            <a:r>
              <a:rPr lang="ru-RU" sz="2400" b="1" i="1" u="sng" dirty="0" smtClean="0">
                <a:solidFill>
                  <a:schemeClr val="accent2">
                    <a:lumMod val="50000"/>
                  </a:schemeClr>
                </a:solidFill>
                <a:latin typeface="Times New Roman" pitchFamily="18" charset="0"/>
              </a:rPr>
              <a:t>благополучия</a:t>
            </a:r>
            <a:r>
              <a:rPr lang="ru-RU" sz="2400" b="1" i="1" dirty="0" smtClean="0">
                <a:solidFill>
                  <a:schemeClr val="accent2">
                    <a:lumMod val="50000"/>
                  </a:schemeClr>
                </a:solidFill>
                <a:latin typeface="Times New Roman" pitchFamily="18" charset="0"/>
              </a:rPr>
              <a:t>. Используя </a:t>
            </a:r>
            <a:r>
              <a:rPr lang="ru-RU" sz="2400" b="1" i="1" u="sng" dirty="0" smtClean="0">
                <a:solidFill>
                  <a:schemeClr val="accent2">
                    <a:lumMod val="50000"/>
                  </a:schemeClr>
                </a:solidFill>
                <a:latin typeface="Times New Roman" pitchFamily="18" charset="0"/>
              </a:rPr>
              <a:t>теории поведения человека и общественных систем</a:t>
            </a:r>
            <a:r>
              <a:rPr lang="ru-RU" sz="2400" b="1" i="1" dirty="0" smtClean="0">
                <a:solidFill>
                  <a:schemeClr val="accent2">
                    <a:lumMod val="50000"/>
                  </a:schemeClr>
                </a:solidFill>
                <a:latin typeface="Times New Roman" pitchFamily="18" charset="0"/>
              </a:rPr>
              <a:t>, социальная работа способствует взаимодействию людей с их окружением. </a:t>
            </a:r>
          </a:p>
          <a:p>
            <a:pPr marL="0" indent="0" algn="just">
              <a:buFont typeface="Arial" charset="0"/>
              <a:buNone/>
            </a:pPr>
            <a:r>
              <a:rPr lang="ru-RU" sz="2400" b="1" i="1" dirty="0" smtClean="0">
                <a:solidFill>
                  <a:schemeClr val="accent2">
                    <a:lumMod val="50000"/>
                  </a:schemeClr>
                </a:solidFill>
                <a:latin typeface="Times New Roman" pitchFamily="18" charset="0"/>
              </a:rPr>
              <a:t>Принципы прав человека и социальной справедливости являются фундаментом социальной работы».</a:t>
            </a:r>
          </a:p>
        </p:txBody>
      </p:sp>
      <p:sp>
        <p:nvSpPr>
          <p:cNvPr id="37892" name="AutoShape 4"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7893"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pic>
        <p:nvPicPr>
          <p:cNvPr id="37894" name="Picture 6" descr="ассоциация социальных работников"/>
          <p:cNvPicPr>
            <a:picLocks noChangeAspect="1" noChangeArrowheads="1"/>
          </p:cNvPicPr>
          <p:nvPr/>
        </p:nvPicPr>
        <p:blipFill>
          <a:blip r:embed="rId3" cstate="print"/>
          <a:srcRect/>
          <a:stretch>
            <a:fillRect/>
          </a:stretch>
        </p:blipFill>
        <p:spPr bwMode="auto">
          <a:xfrm>
            <a:off x="265282" y="4595038"/>
            <a:ext cx="2492036" cy="1650132"/>
          </a:xfrm>
          <a:prstGeom prst="rect">
            <a:avLst/>
          </a:prstGeom>
          <a:noFill/>
        </p:spPr>
      </p:pic>
      <p:sp>
        <p:nvSpPr>
          <p:cNvPr id="37895" name="Rectangle 7"/>
          <p:cNvSpPr>
            <a:spLocks noChangeArrowheads="1"/>
          </p:cNvSpPr>
          <p:nvPr/>
        </p:nvSpPr>
        <p:spPr bwMode="auto">
          <a:xfrm>
            <a:off x="179388" y="1125538"/>
            <a:ext cx="2663825" cy="3387725"/>
          </a:xfrm>
          <a:prstGeom prst="rect">
            <a:avLst/>
          </a:prstGeom>
          <a:noFill/>
          <a:ln w="9525">
            <a:noFill/>
            <a:miter lim="800000"/>
            <a:headEnd/>
            <a:tailEnd/>
          </a:ln>
          <a:effectLst/>
        </p:spPr>
        <p:txBody>
          <a:bodyPr>
            <a:spAutoFit/>
          </a:bodyPr>
          <a:lstStyle/>
          <a:p>
            <a:pPr algn="just" eaLnBrk="0" hangingPunct="0">
              <a:spcBef>
                <a:spcPct val="20000"/>
              </a:spcBef>
              <a:buFont typeface="Arial" charset="0"/>
              <a:buNone/>
            </a:pPr>
            <a:r>
              <a:rPr lang="ru-RU" b="1" dirty="0">
                <a:solidFill>
                  <a:schemeClr val="accent1"/>
                </a:solidFill>
              </a:rPr>
              <a:t>Определение социальной работы, </a:t>
            </a:r>
            <a:r>
              <a:rPr lang="ru-RU" b="1" dirty="0" smtClean="0">
                <a:solidFill>
                  <a:schemeClr val="accent1"/>
                </a:solidFill>
              </a:rPr>
              <a:t>принято </a:t>
            </a:r>
            <a:r>
              <a:rPr lang="ru-RU" b="1" dirty="0">
                <a:solidFill>
                  <a:schemeClr val="accent1"/>
                </a:solidFill>
              </a:rPr>
              <a:t>Международной ассоциацией школ социальной работы и Международной федерацией социальных работников 27 июня 2001 года в Копенгагене:</a:t>
            </a:r>
          </a:p>
        </p:txBody>
      </p:sp>
      <p:pic>
        <p:nvPicPr>
          <p:cNvPr id="8" name="Рисунок 7"/>
          <p:cNvPicPr>
            <a:picLocks noChangeAspect="1"/>
          </p:cNvPicPr>
          <p:nvPr/>
        </p:nvPicPr>
        <p:blipFill>
          <a:blip r:embed="rId4"/>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7</a:t>
            </a:fld>
            <a:endParaRPr lang="en-US"/>
          </a:p>
        </p:txBody>
      </p:sp>
      <p:sp>
        <p:nvSpPr>
          <p:cNvPr id="3" name="Прямоугольник 2"/>
          <p:cNvSpPr/>
          <p:nvPr/>
        </p:nvSpPr>
        <p:spPr>
          <a:xfrm>
            <a:off x="251520" y="260648"/>
            <a:ext cx="8640960" cy="6001643"/>
          </a:xfrm>
          <a:prstGeom prst="rect">
            <a:avLst/>
          </a:prstGeom>
        </p:spPr>
        <p:txBody>
          <a:bodyPr wrap="square">
            <a:spAutoFit/>
          </a:bodyPr>
          <a:lstStyle/>
          <a:p>
            <a:pPr algn="just"/>
            <a:r>
              <a:rPr lang="ru-RU" sz="3200" b="1" dirty="0">
                <a:solidFill>
                  <a:schemeClr val="accent2">
                    <a:lumMod val="50000"/>
                  </a:schemeClr>
                </a:solidFill>
                <a:latin typeface="Times New Roman" pitchFamily="18" charset="0"/>
              </a:rPr>
              <a:t>Социальная проблема – это ситуация, которая негативно влияет как непосредственно на каждого человека в отдельности, так и на его окружение и требует общих усилий по ее преодолению и/или предупреждению. </a:t>
            </a:r>
          </a:p>
          <a:p>
            <a:pPr algn="just"/>
            <a:endParaRPr lang="ru-RU" sz="3200" b="1" i="1" dirty="0">
              <a:solidFill>
                <a:schemeClr val="accent2">
                  <a:lumMod val="50000"/>
                </a:schemeClr>
              </a:solidFill>
              <a:latin typeface="Times New Roman" pitchFamily="18" charset="0"/>
            </a:endParaRPr>
          </a:p>
          <a:p>
            <a:pPr algn="just"/>
            <a:r>
              <a:rPr lang="ru-RU" sz="3200" b="1" i="1" dirty="0">
                <a:solidFill>
                  <a:schemeClr val="accent2">
                    <a:lumMod val="50000"/>
                  </a:schemeClr>
                </a:solidFill>
                <a:latin typeface="Times New Roman" pitchFamily="18" charset="0"/>
              </a:rPr>
              <a:t>К  проблемам, которые вызывают повышенную тревогу, относят бедность, преступность, коррупцию, наркоманию, угрозу экологических и техногенных катастроф, терроризм и др. </a:t>
            </a:r>
          </a:p>
        </p:txBody>
      </p:sp>
      <p:pic>
        <p:nvPicPr>
          <p:cNvPr id="4" name="Рисунок 3"/>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532A216-013D-4D50-95FE-72D363296103}" type="slidenum">
              <a:rPr lang="en-US" smtClean="0"/>
              <a:pPr/>
              <a:t>8</a:t>
            </a:fld>
            <a:endParaRPr lang="en-US"/>
          </a:p>
        </p:txBody>
      </p:sp>
      <p:sp>
        <p:nvSpPr>
          <p:cNvPr id="1025" name="Rectangle 1"/>
          <p:cNvSpPr>
            <a:spLocks noChangeArrowheads="1"/>
          </p:cNvSpPr>
          <p:nvPr/>
        </p:nvSpPr>
        <p:spPr bwMode="auto">
          <a:xfrm>
            <a:off x="179512" y="260648"/>
            <a:ext cx="8784976"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2800" dirty="0" smtClean="0">
                <a:solidFill>
                  <a:schemeClr val="accent2">
                    <a:lumMod val="50000"/>
                  </a:schemeClr>
                </a:solidFill>
              </a:rPr>
              <a:t>Стоит отметить, что большинство государственных социальных служб и некоммерческих организаций реализуют программы и проекты, которые направлены </a:t>
            </a:r>
            <a:r>
              <a:rPr lang="ru-RU" sz="2800" b="1" dirty="0" smtClean="0">
                <a:solidFill>
                  <a:schemeClr val="accent2">
                    <a:lumMod val="50000"/>
                  </a:schemeClr>
                </a:solidFill>
              </a:rPr>
              <a:t>на уже очевидные</a:t>
            </a:r>
            <a:r>
              <a:rPr lang="ru-RU" sz="2800" dirty="0" smtClean="0">
                <a:solidFill>
                  <a:schemeClr val="accent2">
                    <a:lumMod val="50000"/>
                  </a:schemeClr>
                </a:solidFill>
              </a:rPr>
              <a:t> для большинства людей социальные проблемы. </a:t>
            </a:r>
          </a:p>
          <a:p>
            <a:pPr marL="0" marR="0" lvl="0" indent="0" algn="just" defTabSz="914400" rtl="0" eaLnBrk="1" fontAlgn="base" latinLnBrk="0" hangingPunct="1">
              <a:lnSpc>
                <a:spcPct val="100000"/>
              </a:lnSpc>
              <a:spcBef>
                <a:spcPct val="0"/>
              </a:spcBef>
              <a:spcAft>
                <a:spcPct val="0"/>
              </a:spcAft>
              <a:buClrTx/>
              <a:buSzTx/>
              <a:buFontTx/>
              <a:buNone/>
              <a:tabLst/>
            </a:pPr>
            <a:r>
              <a:rPr lang="ru-RU" sz="2800" dirty="0" smtClean="0">
                <a:solidFill>
                  <a:schemeClr val="accent2">
                    <a:lumMod val="50000"/>
                  </a:schemeClr>
                </a:solidFill>
              </a:rPr>
              <a:t>Программ, направленных на предотвращение социальных проблем, крайне мало, так как причины возникновения социальных проблем, особенно таких, которые тесным образом связанны с духовной жизнью человека и ценностями, определить крайне сложно, да и мнения людей, исповедующих различное мировоззрение, могут сильно различаться. </a:t>
            </a:r>
          </a:p>
        </p:txBody>
      </p:sp>
      <p:pic>
        <p:nvPicPr>
          <p:cNvPr id="4" name="Рисунок 3"/>
          <p:cNvPicPr>
            <a:picLocks noChangeAspect="1"/>
          </p:cNvPicPr>
          <p:nvPr/>
        </p:nvPicPr>
        <p:blipFill>
          <a:blip r:embed="rId2"/>
          <a:stretch>
            <a:fillRect/>
          </a:stretch>
        </p:blipFill>
        <p:spPr>
          <a:xfrm>
            <a:off x="38899" y="6429354"/>
            <a:ext cx="428646" cy="428646"/>
          </a:xfrm>
          <a:prstGeom prst="rect">
            <a:avLst/>
          </a:prstGeom>
        </p:spPr>
      </p:pic>
    </p:spTree>
    <p:extLst>
      <p:ext uri="{BB962C8B-B14F-4D97-AF65-F5344CB8AC3E}">
        <p14:creationId xmlns:p14="http://schemas.microsoft.com/office/powerpoint/2010/main" val="577311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idx="4294967295"/>
          </p:nvPr>
        </p:nvSpPr>
        <p:spPr>
          <a:xfrm>
            <a:off x="0" y="274639"/>
            <a:ext cx="8964488" cy="418057"/>
          </a:xfrm>
        </p:spPr>
        <p:txBody>
          <a:bodyPr>
            <a:normAutofit fontScale="90000"/>
          </a:bodyPr>
          <a:lstStyle/>
          <a:p>
            <a:pPr>
              <a:lnSpc>
                <a:spcPct val="60000"/>
              </a:lnSpc>
            </a:pPr>
            <a:r>
              <a:rPr lang="ru-RU" sz="4000" b="1" dirty="0" smtClean="0">
                <a:solidFill>
                  <a:srgbClr val="C00000"/>
                </a:solidFill>
                <a:latin typeface="Times New Roman" pitchFamily="18" charset="0"/>
              </a:rPr>
              <a:t>ПРОФЕССИОНАЛЬНЫЕ ПРАЗДНИКИ</a:t>
            </a:r>
            <a:endParaRPr lang="ru-RU" sz="4000" b="1" dirty="0">
              <a:solidFill>
                <a:srgbClr val="C00000"/>
              </a:solidFill>
              <a:latin typeface="Times New Roman" pitchFamily="18" charset="0"/>
            </a:endParaRPr>
          </a:p>
        </p:txBody>
      </p:sp>
      <p:sp>
        <p:nvSpPr>
          <p:cNvPr id="34819" name="Содержимое 3"/>
          <p:cNvSpPr>
            <a:spLocks noGrp="1"/>
          </p:cNvSpPr>
          <p:nvPr>
            <p:ph idx="4294967295"/>
          </p:nvPr>
        </p:nvSpPr>
        <p:spPr>
          <a:xfrm>
            <a:off x="2123728" y="2250712"/>
            <a:ext cx="6840759" cy="2483509"/>
          </a:xfrm>
        </p:spPr>
        <p:txBody>
          <a:bodyPr>
            <a:normAutofit lnSpcReduction="10000"/>
          </a:bodyPr>
          <a:lstStyle/>
          <a:p>
            <a:pPr marL="0" indent="0" algn="just">
              <a:buFont typeface="Arial" charset="0"/>
              <a:buNone/>
            </a:pPr>
            <a:r>
              <a:rPr lang="ru-RU" sz="2200" b="1" i="1" dirty="0">
                <a:solidFill>
                  <a:srgbClr val="C00000"/>
                </a:solidFill>
                <a:latin typeface="Times New Roman" pitchFamily="18" charset="0"/>
              </a:rPr>
              <a:t>День социального работника (с 2001 года) приурочен к принятию указа Петра Первого от 8 июня 1701 года:</a:t>
            </a:r>
          </a:p>
          <a:p>
            <a:pPr marL="0" indent="0" algn="just">
              <a:buFont typeface="Arial" charset="0"/>
              <a:buNone/>
            </a:pPr>
            <a:r>
              <a:rPr lang="ru-RU" sz="2200" b="1" i="1" dirty="0">
                <a:solidFill>
                  <a:srgbClr val="C00000"/>
                </a:solidFill>
                <a:latin typeface="Times New Roman" pitchFamily="18" charset="0"/>
              </a:rPr>
              <a:t>«в домовых Святейшего Патриарха </a:t>
            </a:r>
            <a:r>
              <a:rPr lang="ru-RU" sz="2200" b="1" i="1" dirty="0" err="1">
                <a:solidFill>
                  <a:srgbClr val="C00000"/>
                </a:solidFill>
                <a:latin typeface="Times New Roman" pitchFamily="18" charset="0"/>
              </a:rPr>
              <a:t>богодельным</a:t>
            </a:r>
            <a:r>
              <a:rPr lang="ru-RU" sz="2200" b="1" i="1" dirty="0">
                <a:solidFill>
                  <a:srgbClr val="C00000"/>
                </a:solidFill>
                <a:latin typeface="Times New Roman" pitchFamily="18" charset="0"/>
              </a:rPr>
              <a:t> нищим быть, больным и престарелым, которые не могут ходить для собирания милостыни, а для десяти человек больных быть в </a:t>
            </a:r>
            <a:r>
              <a:rPr lang="ru-RU" sz="2200" b="1" i="1" dirty="0" err="1">
                <a:solidFill>
                  <a:srgbClr val="C00000"/>
                </a:solidFill>
                <a:latin typeface="Times New Roman" pitchFamily="18" charset="0"/>
              </a:rPr>
              <a:t>богодельне</a:t>
            </a:r>
            <a:r>
              <a:rPr lang="ru-RU" sz="2200" b="1" i="1" dirty="0">
                <a:solidFill>
                  <a:srgbClr val="C00000"/>
                </a:solidFill>
                <a:latin typeface="Times New Roman" pitchFamily="18" charset="0"/>
              </a:rPr>
              <a:t> одному человеку здоровому, который бы за теми больными ходил и всякое им вспоможение чиня».</a:t>
            </a:r>
          </a:p>
        </p:txBody>
      </p:sp>
      <p:sp>
        <p:nvSpPr>
          <p:cNvPr id="34821" name="AutoShape 5" descr="17A3%7E1"/>
          <p:cNvSpPr>
            <a:spLocks noChangeAspect="1" noChangeArrowheads="1"/>
          </p:cNvSpPr>
          <p:nvPr/>
        </p:nvSpPr>
        <p:spPr bwMode="auto">
          <a:xfrm>
            <a:off x="3514725" y="2728913"/>
            <a:ext cx="2114550" cy="1400175"/>
          </a:xfrm>
          <a:prstGeom prst="rect">
            <a:avLst/>
          </a:prstGeom>
          <a:noFill/>
        </p:spPr>
        <p:txBody>
          <a:bodyPr/>
          <a:lstStyle/>
          <a:p>
            <a:endParaRPr lang="ru-RU"/>
          </a:p>
        </p:txBody>
      </p:sp>
      <p:sp>
        <p:nvSpPr>
          <p:cNvPr id="34823" name="AutoShape 7"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pic>
        <p:nvPicPr>
          <p:cNvPr id="34826" name="Picture 10" descr="петр 1"/>
          <p:cNvPicPr>
            <a:picLocks noChangeAspect="1" noChangeArrowheads="1"/>
          </p:cNvPicPr>
          <p:nvPr/>
        </p:nvPicPr>
        <p:blipFill>
          <a:blip r:embed="rId2" cstate="print"/>
          <a:srcRect/>
          <a:stretch>
            <a:fillRect/>
          </a:stretch>
        </p:blipFill>
        <p:spPr bwMode="auto">
          <a:xfrm>
            <a:off x="179513" y="2285354"/>
            <a:ext cx="1809083" cy="2448867"/>
          </a:xfrm>
          <a:prstGeom prst="rect">
            <a:avLst/>
          </a:prstGeom>
          <a:noFill/>
        </p:spPr>
      </p:pic>
      <p:sp>
        <p:nvSpPr>
          <p:cNvPr id="2" name="Прямоугольник 1"/>
          <p:cNvSpPr/>
          <p:nvPr/>
        </p:nvSpPr>
        <p:spPr>
          <a:xfrm>
            <a:off x="155575" y="871539"/>
            <a:ext cx="8808913" cy="1323439"/>
          </a:xfrm>
          <a:prstGeom prst="rect">
            <a:avLst/>
          </a:prstGeom>
        </p:spPr>
        <p:txBody>
          <a:bodyPr wrap="square">
            <a:spAutoFit/>
          </a:bodyPr>
          <a:lstStyle/>
          <a:p>
            <a:pPr marL="0" indent="0" algn="just">
              <a:buFont typeface="Arial" charset="0"/>
              <a:buNone/>
            </a:pPr>
            <a:r>
              <a:rPr lang="ru-RU" sz="2000" b="1" i="1" dirty="0">
                <a:solidFill>
                  <a:schemeClr val="accent2">
                    <a:lumMod val="50000"/>
                  </a:schemeClr>
                </a:solidFill>
                <a:latin typeface="Times New Roman" pitchFamily="18" charset="0"/>
              </a:rPr>
              <a:t>23 апреля 1991 года, в соответствии с решением № 92 Государственного комитета по труду и социальным вопросам в перечне профессий появились новые специальности — социальный работник, социальный педагог и специалист по социальной работе. </a:t>
            </a:r>
          </a:p>
        </p:txBody>
      </p:sp>
      <p:sp>
        <p:nvSpPr>
          <p:cNvPr id="3" name="Прямоугольник 2"/>
          <p:cNvSpPr/>
          <p:nvPr/>
        </p:nvSpPr>
        <p:spPr>
          <a:xfrm>
            <a:off x="155575" y="4947707"/>
            <a:ext cx="8808912" cy="1323439"/>
          </a:xfrm>
          <a:prstGeom prst="rect">
            <a:avLst/>
          </a:prstGeom>
        </p:spPr>
        <p:txBody>
          <a:bodyPr wrap="square">
            <a:spAutoFit/>
          </a:bodyPr>
          <a:lstStyle/>
          <a:p>
            <a:pPr algn="just"/>
            <a:r>
              <a:rPr lang="ru-RU" sz="2000" b="1" i="1" dirty="0">
                <a:solidFill>
                  <a:schemeClr val="accent2">
                    <a:lumMod val="50000"/>
                  </a:schemeClr>
                </a:solidFill>
                <a:latin typeface="Times New Roman" pitchFamily="18" charset="0"/>
              </a:rPr>
              <a:t>С 2012 году Международная Федерация социальных работников объявила о том, что каждый год третий вторник марта во всех странах мира будет отмечаться «Всемирный день социальной работы». </a:t>
            </a:r>
            <a:endParaRPr lang="ru-RU" sz="2000" b="1" i="1" dirty="0" smtClean="0">
              <a:solidFill>
                <a:schemeClr val="accent2">
                  <a:lumMod val="50000"/>
                </a:schemeClr>
              </a:solidFill>
              <a:latin typeface="Times New Roman" pitchFamily="18" charset="0"/>
            </a:endParaRPr>
          </a:p>
          <a:p>
            <a:pPr algn="just"/>
            <a:r>
              <a:rPr lang="ru-RU" sz="2000" b="1" i="1" dirty="0" smtClean="0">
                <a:solidFill>
                  <a:schemeClr val="accent2">
                    <a:lumMod val="50000"/>
                  </a:schemeClr>
                </a:solidFill>
                <a:latin typeface="Times New Roman" pitchFamily="18" charset="0"/>
              </a:rPr>
              <a:t>Тема </a:t>
            </a:r>
            <a:r>
              <a:rPr lang="ru-RU" sz="2000" b="1" i="1" dirty="0">
                <a:solidFill>
                  <a:schemeClr val="accent2">
                    <a:lumMod val="50000"/>
                  </a:schemeClr>
                </a:solidFill>
                <a:latin typeface="Times New Roman" pitchFamily="18" charset="0"/>
              </a:rPr>
              <a:t>2019 года: «Повышение важности человеческих отношений»</a:t>
            </a:r>
          </a:p>
        </p:txBody>
      </p:sp>
      <p:pic>
        <p:nvPicPr>
          <p:cNvPr id="9" name="Рисунок 8"/>
          <p:cNvPicPr>
            <a:picLocks noChangeAspect="1"/>
          </p:cNvPicPr>
          <p:nvPr/>
        </p:nvPicPr>
        <p:blipFill>
          <a:blip r:embed="rId3"/>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p:cNvSpPr>
            <a:spLocks noChangeArrowheads="1"/>
          </p:cNvSpPr>
          <p:nvPr/>
        </p:nvSpPr>
        <p:spPr bwMode="gray">
          <a:xfrm>
            <a:off x="3347864" y="2348880"/>
            <a:ext cx="2743200" cy="2743200"/>
          </a:xfrm>
          <a:prstGeom prst="ellipse">
            <a:avLst/>
          </a:prstGeom>
          <a:solidFill>
            <a:srgbClr val="FFFFFF">
              <a:alpha val="80000"/>
            </a:srgbClr>
          </a:solidFill>
          <a:ln w="9525" algn="ctr">
            <a:noFill/>
            <a:round/>
            <a:headEnd/>
            <a:tailEnd/>
          </a:ln>
          <a:effectLst/>
        </p:spPr>
        <p:txBody>
          <a:bodyPr wrap="none" anchor="ctr"/>
          <a:lstStyle/>
          <a:p>
            <a:endParaRPr lang="ru-RU"/>
          </a:p>
        </p:txBody>
      </p:sp>
      <p:sp>
        <p:nvSpPr>
          <p:cNvPr id="62468" name="Line 4"/>
          <p:cNvSpPr>
            <a:spLocks noChangeShapeType="1"/>
          </p:cNvSpPr>
          <p:nvPr/>
        </p:nvSpPr>
        <p:spPr bwMode="gray">
          <a:xfrm>
            <a:off x="2732920" y="2466849"/>
            <a:ext cx="1373889" cy="694630"/>
          </a:xfrm>
          <a:prstGeom prst="line">
            <a:avLst/>
          </a:prstGeom>
          <a:noFill/>
          <a:ln w="12700">
            <a:solidFill>
              <a:schemeClr val="tx1"/>
            </a:solidFill>
            <a:round/>
            <a:headEnd/>
            <a:tailEnd/>
          </a:ln>
          <a:effectLst/>
        </p:spPr>
        <p:txBody>
          <a:bodyPr wrap="none" anchor="ctr"/>
          <a:lstStyle/>
          <a:p>
            <a:endParaRPr lang="ru-RU"/>
          </a:p>
        </p:txBody>
      </p:sp>
      <p:sp>
        <p:nvSpPr>
          <p:cNvPr id="62471" name="Line 7"/>
          <p:cNvSpPr>
            <a:spLocks noChangeShapeType="1"/>
          </p:cNvSpPr>
          <p:nvPr/>
        </p:nvSpPr>
        <p:spPr bwMode="gray">
          <a:xfrm>
            <a:off x="5029200" y="3871913"/>
            <a:ext cx="228600" cy="152400"/>
          </a:xfrm>
          <a:prstGeom prst="line">
            <a:avLst/>
          </a:prstGeom>
          <a:noFill/>
          <a:ln w="12700">
            <a:solidFill>
              <a:schemeClr val="tx1"/>
            </a:solidFill>
            <a:round/>
            <a:headEnd/>
            <a:tailEnd/>
          </a:ln>
          <a:effectLst/>
        </p:spPr>
        <p:txBody>
          <a:bodyPr wrap="none" anchor="ctr"/>
          <a:lstStyle/>
          <a:p>
            <a:endParaRPr lang="ru-RU"/>
          </a:p>
        </p:txBody>
      </p:sp>
      <p:sp>
        <p:nvSpPr>
          <p:cNvPr id="62472" name="Line 8"/>
          <p:cNvSpPr>
            <a:spLocks noChangeShapeType="1"/>
          </p:cNvSpPr>
          <p:nvPr/>
        </p:nvSpPr>
        <p:spPr bwMode="gray">
          <a:xfrm flipV="1">
            <a:off x="5426845" y="1765299"/>
            <a:ext cx="1140065" cy="1624465"/>
          </a:xfrm>
          <a:prstGeom prst="line">
            <a:avLst/>
          </a:prstGeom>
          <a:noFill/>
          <a:ln w="12700">
            <a:solidFill>
              <a:schemeClr val="tx1"/>
            </a:solidFill>
            <a:round/>
            <a:headEnd/>
            <a:tailEnd/>
          </a:ln>
          <a:effectLst/>
        </p:spPr>
        <p:txBody>
          <a:bodyPr wrap="none" anchor="ctr"/>
          <a:lstStyle/>
          <a:p>
            <a:endParaRPr lang="ru-RU"/>
          </a:p>
        </p:txBody>
      </p:sp>
      <p:sp>
        <p:nvSpPr>
          <p:cNvPr id="62473" name="Oval 9"/>
          <p:cNvSpPr>
            <a:spLocks noChangeArrowheads="1"/>
          </p:cNvSpPr>
          <p:nvPr/>
        </p:nvSpPr>
        <p:spPr bwMode="gray">
          <a:xfrm>
            <a:off x="4295775" y="3176588"/>
            <a:ext cx="895350" cy="895350"/>
          </a:xfrm>
          <a:prstGeom prst="ellipse">
            <a:avLst/>
          </a:prstGeom>
          <a:solidFill>
            <a:srgbClr val="C0C0C0">
              <a:alpha val="50000"/>
            </a:srgbClr>
          </a:solidFill>
          <a:ln w="9525" algn="ctr">
            <a:noFill/>
            <a:round/>
            <a:headEnd/>
            <a:tailEnd/>
          </a:ln>
          <a:effectLst/>
        </p:spPr>
        <p:txBody>
          <a:bodyPr wrap="none" anchor="ctr"/>
          <a:lstStyle/>
          <a:p>
            <a:endParaRPr lang="ru-RU"/>
          </a:p>
        </p:txBody>
      </p:sp>
      <p:grpSp>
        <p:nvGrpSpPr>
          <p:cNvPr id="10" name="Group 40"/>
          <p:cNvGrpSpPr>
            <a:grpSpLocks/>
          </p:cNvGrpSpPr>
          <p:nvPr/>
        </p:nvGrpSpPr>
        <p:grpSpPr bwMode="auto">
          <a:xfrm>
            <a:off x="5998673" y="3633357"/>
            <a:ext cx="3415664" cy="2617711"/>
            <a:chOff x="1705" y="1008"/>
            <a:chExt cx="1453" cy="873"/>
          </a:xfrm>
        </p:grpSpPr>
        <p:sp>
          <p:nvSpPr>
            <p:cNvPr id="62505" name="Oval 41"/>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11" name="Group 42"/>
            <p:cNvGrpSpPr>
              <a:grpSpLocks/>
            </p:cNvGrpSpPr>
            <p:nvPr/>
          </p:nvGrpSpPr>
          <p:grpSpPr bwMode="auto">
            <a:xfrm>
              <a:off x="2072" y="1038"/>
              <a:ext cx="784" cy="843"/>
              <a:chOff x="3953" y="1602"/>
              <a:chExt cx="1073" cy="1154"/>
            </a:xfrm>
          </p:grpSpPr>
          <p:pic>
            <p:nvPicPr>
              <p:cNvPr id="62507" name="Picture 43" descr="circuler_1"/>
              <p:cNvPicPr>
                <a:picLocks noChangeAspect="1" noChangeArrowheads="1"/>
              </p:cNvPicPr>
              <p:nvPr/>
            </p:nvPicPr>
            <p:blipFill>
              <a:blip r:embed="rId2" cstate="print"/>
              <a:srcRect/>
              <a:stretch>
                <a:fillRect/>
              </a:stretch>
            </p:blipFill>
            <p:spPr bwMode="gray">
              <a:xfrm>
                <a:off x="4046" y="1638"/>
                <a:ext cx="864" cy="873"/>
              </a:xfrm>
              <a:prstGeom prst="rect">
                <a:avLst/>
              </a:prstGeom>
              <a:noFill/>
            </p:spPr>
          </p:pic>
          <p:sp>
            <p:nvSpPr>
              <p:cNvPr id="62508" name="Oval 44"/>
              <p:cNvSpPr>
                <a:spLocks noChangeArrowheads="1"/>
              </p:cNvSpPr>
              <p:nvPr/>
            </p:nvSpPr>
            <p:spPr bwMode="gray">
              <a:xfrm>
                <a:off x="3953" y="1602"/>
                <a:ext cx="1073" cy="860"/>
              </a:xfrm>
              <a:prstGeom prst="ellipse">
                <a:avLst/>
              </a:prstGeom>
              <a:solidFill>
                <a:schemeClr val="accent1">
                  <a:alpha val="50000"/>
                </a:schemeClr>
              </a:solidFill>
              <a:ln w="9525" algn="ctr">
                <a:noFill/>
                <a:round/>
                <a:headEnd/>
                <a:tailEnd/>
              </a:ln>
              <a:effectLst/>
            </p:spPr>
            <p:txBody>
              <a:bodyPr wrap="none" anchor="ctr"/>
              <a:lstStyle/>
              <a:p>
                <a:endParaRPr lang="ru-RU"/>
              </a:p>
            </p:txBody>
          </p:sp>
          <p:grpSp>
            <p:nvGrpSpPr>
              <p:cNvPr id="12" name="Group 46"/>
              <p:cNvGrpSpPr>
                <a:grpSpLocks/>
              </p:cNvGrpSpPr>
              <p:nvPr/>
            </p:nvGrpSpPr>
            <p:grpSpPr bwMode="auto">
              <a:xfrm rot="-3733502" flipH="1" flipV="1">
                <a:off x="4256" y="2247"/>
                <a:ext cx="820" cy="198"/>
                <a:chOff x="2532" y="1051"/>
                <a:chExt cx="893" cy="246"/>
              </a:xfrm>
            </p:grpSpPr>
            <p:grpSp>
              <p:nvGrpSpPr>
                <p:cNvPr id="13" name="Group 47"/>
                <p:cNvGrpSpPr>
                  <a:grpSpLocks/>
                </p:cNvGrpSpPr>
                <p:nvPr/>
              </p:nvGrpSpPr>
              <p:grpSpPr bwMode="auto">
                <a:xfrm>
                  <a:off x="2532" y="1051"/>
                  <a:ext cx="743" cy="185"/>
                  <a:chOff x="1565" y="2568"/>
                  <a:chExt cx="1118" cy="279"/>
                </a:xfrm>
              </p:grpSpPr>
              <p:sp>
                <p:nvSpPr>
                  <p:cNvPr id="62512" name="AutoShape 4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3" name="AutoShape 4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4" name="AutoShape 5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5" name="AutoShape 5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4" name="Group 52"/>
                <p:cNvGrpSpPr>
                  <a:grpSpLocks/>
                </p:cNvGrpSpPr>
                <p:nvPr/>
              </p:nvGrpSpPr>
              <p:grpSpPr bwMode="auto">
                <a:xfrm rot="1353540">
                  <a:off x="2682" y="1111"/>
                  <a:ext cx="743" cy="186"/>
                  <a:chOff x="1565" y="2568"/>
                  <a:chExt cx="1118" cy="279"/>
                </a:xfrm>
              </p:grpSpPr>
              <p:sp>
                <p:nvSpPr>
                  <p:cNvPr id="62517" name="AutoShape 5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8" name="AutoShape 5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19" name="AutoShape 5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0" name="AutoShape 5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15" name="Group 57"/>
            <p:cNvGrpSpPr>
              <a:grpSpLocks/>
            </p:cNvGrpSpPr>
            <p:nvPr/>
          </p:nvGrpSpPr>
          <p:grpSpPr bwMode="auto">
            <a:xfrm rot="-3733502" flipH="1" flipV="1">
              <a:off x="2362" y="1505"/>
              <a:ext cx="527" cy="128"/>
              <a:chOff x="2532" y="1051"/>
              <a:chExt cx="893" cy="246"/>
            </a:xfrm>
          </p:grpSpPr>
          <p:grpSp>
            <p:nvGrpSpPr>
              <p:cNvPr id="16" name="Group 58"/>
              <p:cNvGrpSpPr>
                <a:grpSpLocks/>
              </p:cNvGrpSpPr>
              <p:nvPr/>
            </p:nvGrpSpPr>
            <p:grpSpPr bwMode="auto">
              <a:xfrm>
                <a:off x="2532" y="1051"/>
                <a:ext cx="743" cy="185"/>
                <a:chOff x="1565" y="2568"/>
                <a:chExt cx="1118" cy="279"/>
              </a:xfrm>
            </p:grpSpPr>
            <p:sp>
              <p:nvSpPr>
                <p:cNvPr id="62523" name="AutoShape 5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4" name="AutoShape 6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5" name="AutoShape 6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6" name="AutoShape 6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17" name="Group 63"/>
              <p:cNvGrpSpPr>
                <a:grpSpLocks/>
              </p:cNvGrpSpPr>
              <p:nvPr/>
            </p:nvGrpSpPr>
            <p:grpSpPr bwMode="auto">
              <a:xfrm rot="1353540">
                <a:off x="2682" y="1111"/>
                <a:ext cx="743" cy="186"/>
                <a:chOff x="1565" y="2568"/>
                <a:chExt cx="1118" cy="279"/>
              </a:xfrm>
            </p:grpSpPr>
            <p:sp>
              <p:nvSpPr>
                <p:cNvPr id="62528" name="AutoShape 6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29" name="AutoShape 6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30" name="AutoShape 6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31" name="AutoShape 6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32" name="Rectangle 68"/>
            <p:cNvSpPr>
              <a:spLocks noChangeArrowheads="1"/>
            </p:cNvSpPr>
            <p:nvPr/>
          </p:nvSpPr>
          <p:spPr bwMode="gray">
            <a:xfrm>
              <a:off x="1705" y="1272"/>
              <a:ext cx="1453" cy="277"/>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Вернуть человека </a:t>
              </a:r>
            </a:p>
            <a:p>
              <a:pPr algn="ctr"/>
              <a:r>
                <a:rPr lang="ru-RU" sz="2400" b="1" dirty="0" smtClean="0">
                  <a:solidFill>
                    <a:srgbClr val="000000"/>
                  </a:solidFill>
                </a:rPr>
                <a:t>в прежнее состояние</a:t>
              </a:r>
              <a:endParaRPr lang="en-US" sz="2400" b="1" dirty="0">
                <a:solidFill>
                  <a:srgbClr val="000000"/>
                </a:solidFill>
              </a:endParaRPr>
            </a:p>
          </p:txBody>
        </p:sp>
      </p:grpSp>
      <p:grpSp>
        <p:nvGrpSpPr>
          <p:cNvPr id="18" name="Group 98"/>
          <p:cNvGrpSpPr>
            <a:grpSpLocks/>
          </p:cNvGrpSpPr>
          <p:nvPr/>
        </p:nvGrpSpPr>
        <p:grpSpPr bwMode="auto">
          <a:xfrm>
            <a:off x="4045750" y="2703226"/>
            <a:ext cx="1899076" cy="2433589"/>
            <a:chOff x="2182" y="1008"/>
            <a:chExt cx="723" cy="872"/>
          </a:xfrm>
        </p:grpSpPr>
        <p:sp>
          <p:nvSpPr>
            <p:cNvPr id="62563" name="Oval 99"/>
            <p:cNvSpPr>
              <a:spLocks noChangeArrowheads="1"/>
            </p:cNvSpPr>
            <p:nvPr/>
          </p:nvSpPr>
          <p:spPr bwMode="gray">
            <a:xfrm>
              <a:off x="2183"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19" name="Group 100"/>
            <p:cNvGrpSpPr>
              <a:grpSpLocks/>
            </p:cNvGrpSpPr>
            <p:nvPr/>
          </p:nvGrpSpPr>
          <p:grpSpPr bwMode="auto">
            <a:xfrm>
              <a:off x="2182" y="1031"/>
              <a:ext cx="720" cy="849"/>
              <a:chOff x="4103" y="1593"/>
              <a:chExt cx="985" cy="1163"/>
            </a:xfrm>
          </p:grpSpPr>
          <p:pic>
            <p:nvPicPr>
              <p:cNvPr id="62565" name="Picture 101" descr="circuler_1"/>
              <p:cNvPicPr>
                <a:picLocks noChangeAspect="1" noChangeArrowheads="1"/>
              </p:cNvPicPr>
              <p:nvPr/>
            </p:nvPicPr>
            <p:blipFill>
              <a:blip r:embed="rId2" cstate="print"/>
              <a:srcRect/>
              <a:stretch>
                <a:fillRect/>
              </a:stretch>
            </p:blipFill>
            <p:spPr bwMode="gray">
              <a:xfrm>
                <a:off x="4113" y="1593"/>
                <a:ext cx="925" cy="935"/>
              </a:xfrm>
              <a:prstGeom prst="rect">
                <a:avLst/>
              </a:prstGeom>
              <a:noFill/>
            </p:spPr>
          </p:pic>
          <p:sp>
            <p:nvSpPr>
              <p:cNvPr id="62566" name="Oval 102"/>
              <p:cNvSpPr>
                <a:spLocks noChangeArrowheads="1"/>
              </p:cNvSpPr>
              <p:nvPr/>
            </p:nvSpPr>
            <p:spPr bwMode="gray">
              <a:xfrm>
                <a:off x="4157" y="1593"/>
                <a:ext cx="931" cy="937"/>
              </a:xfrm>
              <a:prstGeom prst="ellipse">
                <a:avLst/>
              </a:prstGeom>
              <a:solidFill>
                <a:schemeClr val="bg2">
                  <a:alpha val="50000"/>
                </a:schemeClr>
              </a:solidFill>
              <a:ln w="9525" algn="ctr">
                <a:noFill/>
                <a:round/>
                <a:headEnd/>
                <a:tailEnd/>
              </a:ln>
              <a:effectLst/>
            </p:spPr>
            <p:txBody>
              <a:bodyPr wrap="none" anchor="ctr"/>
              <a:lstStyle/>
              <a:p>
                <a:endParaRPr lang="ru-RU"/>
              </a:p>
            </p:txBody>
          </p:sp>
          <p:pic>
            <p:nvPicPr>
              <p:cNvPr id="62567" name="Picture 103" descr="light_shadow1"/>
              <p:cNvPicPr>
                <a:picLocks noChangeAspect="1" noChangeArrowheads="1"/>
              </p:cNvPicPr>
              <p:nvPr/>
            </p:nvPicPr>
            <p:blipFill>
              <a:blip r:embed="rId3" cstate="print"/>
              <a:srcRect t="14285"/>
              <a:stretch>
                <a:fillRect/>
              </a:stretch>
            </p:blipFill>
            <p:spPr bwMode="gray">
              <a:xfrm>
                <a:off x="4103" y="1625"/>
                <a:ext cx="682" cy="585"/>
              </a:xfrm>
              <a:prstGeom prst="rect">
                <a:avLst/>
              </a:prstGeom>
              <a:noFill/>
            </p:spPr>
          </p:pic>
          <p:grpSp>
            <p:nvGrpSpPr>
              <p:cNvPr id="20" name="Group 104"/>
              <p:cNvGrpSpPr>
                <a:grpSpLocks/>
              </p:cNvGrpSpPr>
              <p:nvPr/>
            </p:nvGrpSpPr>
            <p:grpSpPr bwMode="auto">
              <a:xfrm rot="-3733502" flipH="1" flipV="1">
                <a:off x="4256" y="2247"/>
                <a:ext cx="820" cy="198"/>
                <a:chOff x="2532" y="1051"/>
                <a:chExt cx="893" cy="246"/>
              </a:xfrm>
            </p:grpSpPr>
            <p:grpSp>
              <p:nvGrpSpPr>
                <p:cNvPr id="21" name="Group 105"/>
                <p:cNvGrpSpPr>
                  <a:grpSpLocks/>
                </p:cNvGrpSpPr>
                <p:nvPr/>
              </p:nvGrpSpPr>
              <p:grpSpPr bwMode="auto">
                <a:xfrm>
                  <a:off x="2532" y="1051"/>
                  <a:ext cx="743" cy="185"/>
                  <a:chOff x="1565" y="2568"/>
                  <a:chExt cx="1118" cy="279"/>
                </a:xfrm>
              </p:grpSpPr>
              <p:sp>
                <p:nvSpPr>
                  <p:cNvPr id="62570" name="AutoShape 106"/>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1" name="AutoShape 107"/>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2" name="AutoShape 108"/>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3" name="AutoShape 109"/>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22" name="Group 110"/>
                <p:cNvGrpSpPr>
                  <a:grpSpLocks/>
                </p:cNvGrpSpPr>
                <p:nvPr/>
              </p:nvGrpSpPr>
              <p:grpSpPr bwMode="auto">
                <a:xfrm rot="1353540">
                  <a:off x="2682" y="1111"/>
                  <a:ext cx="743" cy="186"/>
                  <a:chOff x="1565" y="2568"/>
                  <a:chExt cx="1118" cy="279"/>
                </a:xfrm>
              </p:grpSpPr>
              <p:sp>
                <p:nvSpPr>
                  <p:cNvPr id="62575" name="AutoShape 111"/>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6" name="AutoShape 112"/>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7" name="AutoShape 113"/>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78" name="AutoShape 114"/>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23" name="Group 115"/>
            <p:cNvGrpSpPr>
              <a:grpSpLocks/>
            </p:cNvGrpSpPr>
            <p:nvPr/>
          </p:nvGrpSpPr>
          <p:grpSpPr bwMode="auto">
            <a:xfrm rot="-3733502" flipH="1" flipV="1">
              <a:off x="2362" y="1505"/>
              <a:ext cx="527" cy="128"/>
              <a:chOff x="2532" y="1051"/>
              <a:chExt cx="893" cy="246"/>
            </a:xfrm>
          </p:grpSpPr>
          <p:grpSp>
            <p:nvGrpSpPr>
              <p:cNvPr id="24" name="Group 116"/>
              <p:cNvGrpSpPr>
                <a:grpSpLocks/>
              </p:cNvGrpSpPr>
              <p:nvPr/>
            </p:nvGrpSpPr>
            <p:grpSpPr bwMode="auto">
              <a:xfrm>
                <a:off x="2532" y="1051"/>
                <a:ext cx="743" cy="185"/>
                <a:chOff x="1565" y="2568"/>
                <a:chExt cx="1118" cy="279"/>
              </a:xfrm>
            </p:grpSpPr>
            <p:sp>
              <p:nvSpPr>
                <p:cNvPr id="62581" name="AutoShape 117"/>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2" name="AutoShape 118"/>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3" name="AutoShape 119"/>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4" name="AutoShape 120"/>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25" name="Group 121"/>
              <p:cNvGrpSpPr>
                <a:grpSpLocks/>
              </p:cNvGrpSpPr>
              <p:nvPr/>
            </p:nvGrpSpPr>
            <p:grpSpPr bwMode="auto">
              <a:xfrm rot="1353540">
                <a:off x="2682" y="1111"/>
                <a:ext cx="743" cy="186"/>
                <a:chOff x="1565" y="2568"/>
                <a:chExt cx="1118" cy="279"/>
              </a:xfrm>
            </p:grpSpPr>
            <p:sp>
              <p:nvSpPr>
                <p:cNvPr id="62586" name="AutoShape 122"/>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7" name="AutoShape 123"/>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8" name="AutoShape 124"/>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589" name="AutoShape 125"/>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590" name="Rectangle 126"/>
            <p:cNvSpPr>
              <a:spLocks noChangeArrowheads="1"/>
            </p:cNvSpPr>
            <p:nvPr/>
          </p:nvSpPr>
          <p:spPr bwMode="gray">
            <a:xfrm>
              <a:off x="2228" y="1289"/>
              <a:ext cx="552" cy="215"/>
            </a:xfrm>
            <a:prstGeom prst="rect">
              <a:avLst/>
            </a:prstGeom>
            <a:noFill/>
            <a:ln w="9525" algn="ctr">
              <a:noFill/>
              <a:miter lim="800000"/>
              <a:headEnd/>
              <a:tailEnd/>
            </a:ln>
            <a:effectLst/>
          </p:spPr>
          <p:txBody>
            <a:bodyPr wrap="none">
              <a:spAutoFit/>
              <a:flatTx/>
            </a:bodyPr>
            <a:lstStyle/>
            <a:p>
              <a:pPr algn="ctr"/>
              <a:r>
                <a:rPr lang="ru-RU" sz="2400" b="1" dirty="0" smtClean="0"/>
                <a:t>Помощь</a:t>
              </a:r>
              <a:endParaRPr lang="en-US" sz="2400" b="1" dirty="0">
                <a:solidFill>
                  <a:srgbClr val="000000"/>
                </a:solidFill>
              </a:endParaRPr>
            </a:p>
          </p:txBody>
        </p:sp>
      </p:grpSp>
      <p:grpSp>
        <p:nvGrpSpPr>
          <p:cNvPr id="26" name="Group 127"/>
          <p:cNvGrpSpPr>
            <a:grpSpLocks/>
          </p:cNvGrpSpPr>
          <p:nvPr/>
        </p:nvGrpSpPr>
        <p:grpSpPr bwMode="auto">
          <a:xfrm>
            <a:off x="4791464" y="185837"/>
            <a:ext cx="4409025" cy="1960910"/>
            <a:chOff x="1420" y="1008"/>
            <a:chExt cx="2143" cy="872"/>
          </a:xfrm>
        </p:grpSpPr>
        <p:sp>
          <p:nvSpPr>
            <p:cNvPr id="62592" name="Oval 128"/>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27" name="Group 129"/>
            <p:cNvGrpSpPr>
              <a:grpSpLocks/>
            </p:cNvGrpSpPr>
            <p:nvPr/>
          </p:nvGrpSpPr>
          <p:grpSpPr bwMode="auto">
            <a:xfrm>
              <a:off x="2086" y="1031"/>
              <a:ext cx="680" cy="849"/>
              <a:chOff x="3975" y="1593"/>
              <a:chExt cx="931" cy="1163"/>
            </a:xfrm>
          </p:grpSpPr>
          <p:pic>
            <p:nvPicPr>
              <p:cNvPr id="62594" name="Picture 130"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62595" name="Oval 131"/>
              <p:cNvSpPr>
                <a:spLocks noChangeArrowheads="1"/>
              </p:cNvSpPr>
              <p:nvPr/>
            </p:nvSpPr>
            <p:spPr bwMode="gray">
              <a:xfrm>
                <a:off x="3975" y="1593"/>
                <a:ext cx="931" cy="937"/>
              </a:xfrm>
              <a:prstGeom prst="ellipse">
                <a:avLst/>
              </a:prstGeom>
              <a:solidFill>
                <a:schemeClr val="folHlink">
                  <a:alpha val="50000"/>
                </a:schemeClr>
              </a:solidFill>
              <a:ln w="9525" algn="ctr">
                <a:noFill/>
                <a:round/>
                <a:headEnd/>
                <a:tailEnd/>
              </a:ln>
              <a:effectLst/>
            </p:spPr>
            <p:txBody>
              <a:bodyPr wrap="none" anchor="ctr"/>
              <a:lstStyle/>
              <a:p>
                <a:endParaRPr lang="ru-RU"/>
              </a:p>
            </p:txBody>
          </p:sp>
          <p:pic>
            <p:nvPicPr>
              <p:cNvPr id="62596" name="Picture 132"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28" name="Group 133"/>
              <p:cNvGrpSpPr>
                <a:grpSpLocks/>
              </p:cNvGrpSpPr>
              <p:nvPr/>
            </p:nvGrpSpPr>
            <p:grpSpPr bwMode="auto">
              <a:xfrm rot="-3733502" flipH="1" flipV="1">
                <a:off x="4256" y="2247"/>
                <a:ext cx="820" cy="198"/>
                <a:chOff x="2532" y="1051"/>
                <a:chExt cx="893" cy="246"/>
              </a:xfrm>
            </p:grpSpPr>
            <p:grpSp>
              <p:nvGrpSpPr>
                <p:cNvPr id="29" name="Group 134"/>
                <p:cNvGrpSpPr>
                  <a:grpSpLocks/>
                </p:cNvGrpSpPr>
                <p:nvPr/>
              </p:nvGrpSpPr>
              <p:grpSpPr bwMode="auto">
                <a:xfrm>
                  <a:off x="2532" y="1051"/>
                  <a:ext cx="743" cy="185"/>
                  <a:chOff x="1565" y="2568"/>
                  <a:chExt cx="1118" cy="279"/>
                </a:xfrm>
              </p:grpSpPr>
              <p:sp>
                <p:nvSpPr>
                  <p:cNvPr id="62599" name="AutoShape 1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0" name="AutoShape 1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1" name="AutoShape 1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2" name="AutoShape 1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30" name="Group 139"/>
                <p:cNvGrpSpPr>
                  <a:grpSpLocks/>
                </p:cNvGrpSpPr>
                <p:nvPr/>
              </p:nvGrpSpPr>
              <p:grpSpPr bwMode="auto">
                <a:xfrm rot="1353540">
                  <a:off x="2682" y="1111"/>
                  <a:ext cx="743" cy="186"/>
                  <a:chOff x="1565" y="2568"/>
                  <a:chExt cx="1118" cy="279"/>
                </a:xfrm>
              </p:grpSpPr>
              <p:sp>
                <p:nvSpPr>
                  <p:cNvPr id="62604" name="AutoShape 14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5" name="AutoShape 14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6" name="AutoShape 14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07" name="AutoShape 14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31" name="Group 144"/>
            <p:cNvGrpSpPr>
              <a:grpSpLocks/>
            </p:cNvGrpSpPr>
            <p:nvPr/>
          </p:nvGrpSpPr>
          <p:grpSpPr bwMode="auto">
            <a:xfrm rot="-3733502" flipH="1" flipV="1">
              <a:off x="2362" y="1505"/>
              <a:ext cx="527" cy="128"/>
              <a:chOff x="2532" y="1051"/>
              <a:chExt cx="893" cy="246"/>
            </a:xfrm>
          </p:grpSpPr>
          <p:grpSp>
            <p:nvGrpSpPr>
              <p:cNvPr id="62560" name="Group 145"/>
              <p:cNvGrpSpPr>
                <a:grpSpLocks/>
              </p:cNvGrpSpPr>
              <p:nvPr/>
            </p:nvGrpSpPr>
            <p:grpSpPr bwMode="auto">
              <a:xfrm>
                <a:off x="2532" y="1051"/>
                <a:ext cx="743" cy="185"/>
                <a:chOff x="1565" y="2568"/>
                <a:chExt cx="1118" cy="279"/>
              </a:xfrm>
            </p:grpSpPr>
            <p:sp>
              <p:nvSpPr>
                <p:cNvPr id="62610" name="AutoShape 146"/>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1" name="AutoShape 147"/>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2" name="AutoShape 148"/>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3" name="AutoShape 149"/>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61" name="Group 150"/>
              <p:cNvGrpSpPr>
                <a:grpSpLocks/>
              </p:cNvGrpSpPr>
              <p:nvPr/>
            </p:nvGrpSpPr>
            <p:grpSpPr bwMode="auto">
              <a:xfrm rot="1353540">
                <a:off x="2682" y="1111"/>
                <a:ext cx="743" cy="186"/>
                <a:chOff x="1565" y="2568"/>
                <a:chExt cx="1118" cy="279"/>
              </a:xfrm>
            </p:grpSpPr>
            <p:sp>
              <p:nvSpPr>
                <p:cNvPr id="62615" name="AutoShape 151"/>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6" name="AutoShape 152"/>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7" name="AutoShape 153"/>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62618" name="AutoShape 154"/>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62619" name="Rectangle 155"/>
            <p:cNvSpPr>
              <a:spLocks noChangeArrowheads="1"/>
            </p:cNvSpPr>
            <p:nvPr/>
          </p:nvSpPr>
          <p:spPr bwMode="gray">
            <a:xfrm>
              <a:off x="1420" y="1232"/>
              <a:ext cx="2143" cy="370"/>
            </a:xfrm>
            <a:prstGeom prst="rect">
              <a:avLst/>
            </a:prstGeom>
            <a:noFill/>
            <a:ln w="9525" algn="ctr">
              <a:noFill/>
              <a:miter lim="800000"/>
              <a:headEnd/>
              <a:tailEnd/>
            </a:ln>
            <a:effectLst/>
          </p:spPr>
          <p:txBody>
            <a:bodyPr wrap="square">
              <a:spAutoFit/>
              <a:flatTx/>
            </a:bodyPr>
            <a:lstStyle/>
            <a:p>
              <a:pPr algn="ctr"/>
              <a:r>
                <a:rPr lang="ru-RU" sz="2400" b="1" dirty="0" smtClean="0">
                  <a:solidFill>
                    <a:srgbClr val="000000"/>
                  </a:solidFill>
                </a:rPr>
                <a:t>Изменить отношение </a:t>
              </a:r>
            </a:p>
            <a:p>
              <a:pPr algn="ctr"/>
              <a:r>
                <a:rPr lang="ru-RU" sz="2400" b="1" dirty="0" smtClean="0">
                  <a:solidFill>
                    <a:srgbClr val="000000"/>
                  </a:solidFill>
                </a:rPr>
                <a:t>к проблеме</a:t>
              </a:r>
              <a:endParaRPr lang="en-US" sz="2400" b="1" dirty="0">
                <a:solidFill>
                  <a:srgbClr val="000000"/>
                </a:solidFill>
              </a:endParaRPr>
            </a:p>
          </p:txBody>
        </p:sp>
      </p:grpSp>
      <p:grpSp>
        <p:nvGrpSpPr>
          <p:cNvPr id="62562" name="Group 40"/>
          <p:cNvGrpSpPr>
            <a:grpSpLocks/>
          </p:cNvGrpSpPr>
          <p:nvPr/>
        </p:nvGrpSpPr>
        <p:grpSpPr bwMode="auto">
          <a:xfrm>
            <a:off x="815883" y="831016"/>
            <a:ext cx="2440401" cy="2614712"/>
            <a:chOff x="2016" y="1008"/>
            <a:chExt cx="831" cy="872"/>
          </a:xfrm>
        </p:grpSpPr>
        <p:sp>
          <p:nvSpPr>
            <p:cNvPr id="182" name="Oval 41"/>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62564" name="Group 42"/>
            <p:cNvGrpSpPr>
              <a:grpSpLocks/>
            </p:cNvGrpSpPr>
            <p:nvPr/>
          </p:nvGrpSpPr>
          <p:grpSpPr bwMode="auto">
            <a:xfrm>
              <a:off x="2086" y="1031"/>
              <a:ext cx="680" cy="849"/>
              <a:chOff x="3975" y="1593"/>
              <a:chExt cx="931" cy="1163"/>
            </a:xfrm>
          </p:grpSpPr>
          <p:pic>
            <p:nvPicPr>
              <p:cNvPr id="196" name="Picture 43"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197" name="Oval 44"/>
              <p:cNvSpPr>
                <a:spLocks noChangeArrowheads="1"/>
              </p:cNvSpPr>
              <p:nvPr/>
            </p:nvSpPr>
            <p:spPr bwMode="gray">
              <a:xfrm>
                <a:off x="3975" y="1593"/>
                <a:ext cx="931" cy="937"/>
              </a:xfrm>
              <a:prstGeom prst="ellipse">
                <a:avLst/>
              </a:prstGeom>
              <a:solidFill>
                <a:schemeClr val="accent2">
                  <a:alpha val="50000"/>
                </a:schemeClr>
              </a:solidFill>
              <a:ln w="9525" algn="ctr">
                <a:noFill/>
                <a:round/>
                <a:headEnd/>
                <a:tailEnd/>
              </a:ln>
              <a:effectLst/>
            </p:spPr>
            <p:txBody>
              <a:bodyPr wrap="none" anchor="ctr"/>
              <a:lstStyle/>
              <a:p>
                <a:endParaRPr lang="ru-RU"/>
              </a:p>
            </p:txBody>
          </p:sp>
          <p:pic>
            <p:nvPicPr>
              <p:cNvPr id="198" name="Picture 45" descr="light_shadow1"/>
              <p:cNvPicPr>
                <a:picLocks noChangeAspect="1" noChangeArrowheads="1"/>
              </p:cNvPicPr>
              <p:nvPr/>
            </p:nvPicPr>
            <p:blipFill>
              <a:blip r:embed="rId3" cstate="print"/>
              <a:srcRect t="14285"/>
              <a:stretch>
                <a:fillRect/>
              </a:stretch>
            </p:blipFill>
            <p:spPr bwMode="gray">
              <a:xfrm>
                <a:off x="3984" y="1632"/>
                <a:ext cx="682" cy="585"/>
              </a:xfrm>
              <a:prstGeom prst="rect">
                <a:avLst/>
              </a:prstGeom>
              <a:noFill/>
            </p:spPr>
          </p:pic>
          <p:grpSp>
            <p:nvGrpSpPr>
              <p:cNvPr id="62568" name="Group 46"/>
              <p:cNvGrpSpPr>
                <a:grpSpLocks/>
              </p:cNvGrpSpPr>
              <p:nvPr/>
            </p:nvGrpSpPr>
            <p:grpSpPr bwMode="auto">
              <a:xfrm rot="-3733502" flipH="1" flipV="1">
                <a:off x="4256" y="2247"/>
                <a:ext cx="820" cy="198"/>
                <a:chOff x="2532" y="1051"/>
                <a:chExt cx="893" cy="246"/>
              </a:xfrm>
            </p:grpSpPr>
            <p:grpSp>
              <p:nvGrpSpPr>
                <p:cNvPr id="62569" name="Group 47"/>
                <p:cNvGrpSpPr>
                  <a:grpSpLocks/>
                </p:cNvGrpSpPr>
                <p:nvPr/>
              </p:nvGrpSpPr>
              <p:grpSpPr bwMode="auto">
                <a:xfrm>
                  <a:off x="2532" y="1051"/>
                  <a:ext cx="743" cy="185"/>
                  <a:chOff x="1565" y="2568"/>
                  <a:chExt cx="1118" cy="279"/>
                </a:xfrm>
              </p:grpSpPr>
              <p:sp>
                <p:nvSpPr>
                  <p:cNvPr id="206" name="AutoShape 48"/>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7" name="AutoShape 49"/>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8" name="AutoShape 50"/>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9" name="AutoShape 51"/>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74" name="Group 52"/>
                <p:cNvGrpSpPr>
                  <a:grpSpLocks/>
                </p:cNvGrpSpPr>
                <p:nvPr/>
              </p:nvGrpSpPr>
              <p:grpSpPr bwMode="auto">
                <a:xfrm rot="1353540">
                  <a:off x="2682" y="1111"/>
                  <a:ext cx="743" cy="186"/>
                  <a:chOff x="1565" y="2568"/>
                  <a:chExt cx="1118" cy="279"/>
                </a:xfrm>
              </p:grpSpPr>
              <p:sp>
                <p:nvSpPr>
                  <p:cNvPr id="202" name="AutoShape 53"/>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3" name="AutoShape 54"/>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4" name="AutoShape 55"/>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05" name="AutoShape 56"/>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62579" name="Group 57"/>
            <p:cNvGrpSpPr>
              <a:grpSpLocks/>
            </p:cNvGrpSpPr>
            <p:nvPr/>
          </p:nvGrpSpPr>
          <p:grpSpPr bwMode="auto">
            <a:xfrm rot="-3733502" flipH="1" flipV="1">
              <a:off x="2362" y="1505"/>
              <a:ext cx="527" cy="128"/>
              <a:chOff x="2532" y="1051"/>
              <a:chExt cx="893" cy="246"/>
            </a:xfrm>
          </p:grpSpPr>
          <p:grpSp>
            <p:nvGrpSpPr>
              <p:cNvPr id="62580" name="Group 58"/>
              <p:cNvGrpSpPr>
                <a:grpSpLocks/>
              </p:cNvGrpSpPr>
              <p:nvPr/>
            </p:nvGrpSpPr>
            <p:grpSpPr bwMode="auto">
              <a:xfrm>
                <a:off x="2532" y="1051"/>
                <a:ext cx="743" cy="185"/>
                <a:chOff x="1565" y="2568"/>
                <a:chExt cx="1118" cy="279"/>
              </a:xfrm>
            </p:grpSpPr>
            <p:sp>
              <p:nvSpPr>
                <p:cNvPr id="192" name="AutoShape 5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3" name="AutoShape 6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4" name="AutoShape 6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5" name="AutoShape 6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585" name="Group 63"/>
              <p:cNvGrpSpPr>
                <a:grpSpLocks/>
              </p:cNvGrpSpPr>
              <p:nvPr/>
            </p:nvGrpSpPr>
            <p:grpSpPr bwMode="auto">
              <a:xfrm rot="1353540">
                <a:off x="2682" y="1111"/>
                <a:ext cx="743" cy="186"/>
                <a:chOff x="1565" y="2568"/>
                <a:chExt cx="1118" cy="279"/>
              </a:xfrm>
            </p:grpSpPr>
            <p:sp>
              <p:nvSpPr>
                <p:cNvPr id="188" name="AutoShape 6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89" name="AutoShape 6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0" name="AutoShape 6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191" name="AutoShape 6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185" name="Rectangle 68"/>
            <p:cNvSpPr>
              <a:spLocks noChangeArrowheads="1"/>
            </p:cNvSpPr>
            <p:nvPr/>
          </p:nvSpPr>
          <p:spPr bwMode="gray">
            <a:xfrm>
              <a:off x="2016" y="1272"/>
              <a:ext cx="831" cy="277"/>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Игнорировать </a:t>
              </a:r>
            </a:p>
            <a:p>
              <a:pPr algn="ctr"/>
              <a:r>
                <a:rPr lang="ru-RU" sz="2400" b="1" dirty="0" smtClean="0">
                  <a:solidFill>
                    <a:srgbClr val="000000"/>
                  </a:solidFill>
                </a:rPr>
                <a:t>проблему</a:t>
              </a:r>
              <a:endParaRPr lang="en-US" sz="2400" b="1" dirty="0">
                <a:solidFill>
                  <a:srgbClr val="000000"/>
                </a:solidFill>
              </a:endParaRPr>
            </a:p>
          </p:txBody>
        </p:sp>
      </p:grpSp>
      <p:sp>
        <p:nvSpPr>
          <p:cNvPr id="210" name="Line 4"/>
          <p:cNvSpPr>
            <a:spLocks noChangeShapeType="1"/>
          </p:cNvSpPr>
          <p:nvPr/>
        </p:nvSpPr>
        <p:spPr bwMode="gray">
          <a:xfrm>
            <a:off x="5880655" y="3740194"/>
            <a:ext cx="1224136" cy="432048"/>
          </a:xfrm>
          <a:prstGeom prst="line">
            <a:avLst/>
          </a:prstGeom>
          <a:noFill/>
          <a:ln w="12700">
            <a:solidFill>
              <a:schemeClr val="tx1"/>
            </a:solidFill>
            <a:round/>
            <a:headEnd/>
            <a:tailEnd/>
          </a:ln>
          <a:effectLst/>
        </p:spPr>
        <p:txBody>
          <a:bodyPr wrap="none" anchor="ctr"/>
          <a:lstStyle/>
          <a:p>
            <a:endParaRPr lang="ru-RU"/>
          </a:p>
        </p:txBody>
      </p:sp>
      <p:grpSp>
        <p:nvGrpSpPr>
          <p:cNvPr id="62591" name="Group 11"/>
          <p:cNvGrpSpPr>
            <a:grpSpLocks/>
          </p:cNvGrpSpPr>
          <p:nvPr/>
        </p:nvGrpSpPr>
        <p:grpSpPr bwMode="auto">
          <a:xfrm>
            <a:off x="885764" y="4273779"/>
            <a:ext cx="3783821" cy="2239417"/>
            <a:chOff x="1701" y="1008"/>
            <a:chExt cx="1462" cy="872"/>
          </a:xfrm>
        </p:grpSpPr>
        <p:sp>
          <p:nvSpPr>
            <p:cNvPr id="212" name="Oval 12"/>
            <p:cNvSpPr>
              <a:spLocks noChangeArrowheads="1"/>
            </p:cNvSpPr>
            <p:nvPr/>
          </p:nvSpPr>
          <p:spPr bwMode="gray">
            <a:xfrm>
              <a:off x="2064" y="1008"/>
              <a:ext cx="722" cy="727"/>
            </a:xfrm>
            <a:prstGeom prst="ellipse">
              <a:avLst/>
            </a:prstGeom>
            <a:solidFill>
              <a:srgbClr val="EAEAEA">
                <a:alpha val="50000"/>
              </a:srgbClr>
            </a:solidFill>
            <a:ln w="9525" algn="ctr">
              <a:noFill/>
              <a:round/>
              <a:headEnd/>
              <a:tailEnd/>
            </a:ln>
            <a:effectLst/>
          </p:spPr>
          <p:txBody>
            <a:bodyPr wrap="none" anchor="ctr"/>
            <a:lstStyle/>
            <a:p>
              <a:endParaRPr lang="ru-RU"/>
            </a:p>
          </p:txBody>
        </p:sp>
        <p:grpSp>
          <p:nvGrpSpPr>
            <p:cNvPr id="62593" name="Group 13"/>
            <p:cNvGrpSpPr>
              <a:grpSpLocks/>
            </p:cNvGrpSpPr>
            <p:nvPr/>
          </p:nvGrpSpPr>
          <p:grpSpPr bwMode="auto">
            <a:xfrm>
              <a:off x="2086" y="1031"/>
              <a:ext cx="680" cy="849"/>
              <a:chOff x="3975" y="1593"/>
              <a:chExt cx="931" cy="1163"/>
            </a:xfrm>
          </p:grpSpPr>
          <p:pic>
            <p:nvPicPr>
              <p:cNvPr id="226" name="Picture 14" descr="circuler_1"/>
              <p:cNvPicPr>
                <a:picLocks noChangeAspect="1" noChangeArrowheads="1"/>
              </p:cNvPicPr>
              <p:nvPr/>
            </p:nvPicPr>
            <p:blipFill>
              <a:blip r:embed="rId2" cstate="print"/>
              <a:srcRect/>
              <a:stretch>
                <a:fillRect/>
              </a:stretch>
            </p:blipFill>
            <p:spPr bwMode="gray">
              <a:xfrm>
                <a:off x="3975" y="1593"/>
                <a:ext cx="925" cy="935"/>
              </a:xfrm>
              <a:prstGeom prst="rect">
                <a:avLst/>
              </a:prstGeom>
              <a:noFill/>
            </p:spPr>
          </p:pic>
          <p:sp>
            <p:nvSpPr>
              <p:cNvPr id="227" name="Oval 15"/>
              <p:cNvSpPr>
                <a:spLocks noChangeArrowheads="1"/>
              </p:cNvSpPr>
              <p:nvPr/>
            </p:nvSpPr>
            <p:spPr bwMode="gray">
              <a:xfrm>
                <a:off x="3975" y="1593"/>
                <a:ext cx="931" cy="937"/>
              </a:xfrm>
              <a:prstGeom prst="ellipse">
                <a:avLst/>
              </a:prstGeom>
              <a:solidFill>
                <a:schemeClr val="accent2">
                  <a:lumMod val="50000"/>
                  <a:alpha val="50000"/>
                </a:schemeClr>
              </a:solidFill>
              <a:ln w="9525" algn="ctr">
                <a:noFill/>
                <a:round/>
                <a:headEnd/>
                <a:tailEnd/>
              </a:ln>
              <a:effectLst/>
            </p:spPr>
            <p:txBody>
              <a:bodyPr wrap="none" anchor="ctr"/>
              <a:lstStyle/>
              <a:p>
                <a:endParaRPr lang="ru-RU"/>
              </a:p>
            </p:txBody>
          </p:sp>
          <p:grpSp>
            <p:nvGrpSpPr>
              <p:cNvPr id="62597" name="Group 17"/>
              <p:cNvGrpSpPr>
                <a:grpSpLocks/>
              </p:cNvGrpSpPr>
              <p:nvPr/>
            </p:nvGrpSpPr>
            <p:grpSpPr bwMode="auto">
              <a:xfrm rot="-3733502" flipH="1" flipV="1">
                <a:off x="4256" y="2247"/>
                <a:ext cx="820" cy="198"/>
                <a:chOff x="2532" y="1051"/>
                <a:chExt cx="893" cy="246"/>
              </a:xfrm>
            </p:grpSpPr>
            <p:grpSp>
              <p:nvGrpSpPr>
                <p:cNvPr id="62598" name="Group 18"/>
                <p:cNvGrpSpPr>
                  <a:grpSpLocks/>
                </p:cNvGrpSpPr>
                <p:nvPr/>
              </p:nvGrpSpPr>
              <p:grpSpPr bwMode="auto">
                <a:xfrm>
                  <a:off x="2532" y="1051"/>
                  <a:ext cx="743" cy="185"/>
                  <a:chOff x="1565" y="2568"/>
                  <a:chExt cx="1118" cy="279"/>
                </a:xfrm>
              </p:grpSpPr>
              <p:sp>
                <p:nvSpPr>
                  <p:cNvPr id="236" name="AutoShape 19"/>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7" name="AutoShape 20"/>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8" name="AutoShape 21"/>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9" name="AutoShape 22"/>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603" name="Group 23"/>
                <p:cNvGrpSpPr>
                  <a:grpSpLocks/>
                </p:cNvGrpSpPr>
                <p:nvPr/>
              </p:nvGrpSpPr>
              <p:grpSpPr bwMode="auto">
                <a:xfrm rot="1353540">
                  <a:off x="2682" y="1111"/>
                  <a:ext cx="743" cy="186"/>
                  <a:chOff x="1565" y="2568"/>
                  <a:chExt cx="1118" cy="279"/>
                </a:xfrm>
              </p:grpSpPr>
              <p:sp>
                <p:nvSpPr>
                  <p:cNvPr id="232" name="AutoShape 24"/>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3" name="AutoShape 25"/>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4" name="AutoShape 26"/>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35" name="AutoShape 27"/>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grpSp>
        <p:grpSp>
          <p:nvGrpSpPr>
            <p:cNvPr id="62608" name="Group 28"/>
            <p:cNvGrpSpPr>
              <a:grpSpLocks/>
            </p:cNvGrpSpPr>
            <p:nvPr/>
          </p:nvGrpSpPr>
          <p:grpSpPr bwMode="auto">
            <a:xfrm rot="-3733502" flipH="1" flipV="1">
              <a:off x="2362" y="1505"/>
              <a:ext cx="527" cy="128"/>
              <a:chOff x="2532" y="1051"/>
              <a:chExt cx="893" cy="246"/>
            </a:xfrm>
          </p:grpSpPr>
          <p:grpSp>
            <p:nvGrpSpPr>
              <p:cNvPr id="62609" name="Group 29"/>
              <p:cNvGrpSpPr>
                <a:grpSpLocks/>
              </p:cNvGrpSpPr>
              <p:nvPr/>
            </p:nvGrpSpPr>
            <p:grpSpPr bwMode="auto">
              <a:xfrm>
                <a:off x="2532" y="1051"/>
                <a:ext cx="743" cy="185"/>
                <a:chOff x="1565" y="2568"/>
                <a:chExt cx="1118" cy="279"/>
              </a:xfrm>
            </p:grpSpPr>
            <p:sp>
              <p:nvSpPr>
                <p:cNvPr id="222" name="AutoShape 30"/>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3" name="AutoShape 31"/>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4" name="AutoShape 32"/>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5" name="AutoShape 33"/>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nvGrpSpPr>
              <p:cNvPr id="62614" name="Group 34"/>
              <p:cNvGrpSpPr>
                <a:grpSpLocks/>
              </p:cNvGrpSpPr>
              <p:nvPr/>
            </p:nvGrpSpPr>
            <p:grpSpPr bwMode="auto">
              <a:xfrm rot="1353540">
                <a:off x="2682" y="1111"/>
                <a:ext cx="743" cy="186"/>
                <a:chOff x="1565" y="2568"/>
                <a:chExt cx="1118" cy="279"/>
              </a:xfrm>
            </p:grpSpPr>
            <p:sp>
              <p:nvSpPr>
                <p:cNvPr id="218" name="AutoShape 35"/>
                <p:cNvSpPr>
                  <a:spLocks noChangeArrowheads="1"/>
                </p:cNvSpPr>
                <p:nvPr/>
              </p:nvSpPr>
              <p:spPr bwMode="white">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19" name="AutoShape 36"/>
                <p:cNvSpPr>
                  <a:spLocks noChangeArrowheads="1"/>
                </p:cNvSpPr>
                <p:nvPr/>
              </p:nvSpPr>
              <p:spPr bwMode="white">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0" name="AutoShape 37"/>
                <p:cNvSpPr>
                  <a:spLocks noChangeArrowheads="1"/>
                </p:cNvSpPr>
                <p:nvPr/>
              </p:nvSpPr>
              <p:spPr bwMode="white">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sp>
              <p:nvSpPr>
                <p:cNvPr id="221" name="AutoShape 38"/>
                <p:cNvSpPr>
                  <a:spLocks noChangeArrowheads="1"/>
                </p:cNvSpPr>
                <p:nvPr/>
              </p:nvSpPr>
              <p:spPr bwMode="white">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ru-RU"/>
                </a:p>
              </p:txBody>
            </p:sp>
          </p:grpSp>
        </p:grpSp>
        <p:sp>
          <p:nvSpPr>
            <p:cNvPr id="215" name="Rectangle 39"/>
            <p:cNvSpPr>
              <a:spLocks noChangeArrowheads="1"/>
            </p:cNvSpPr>
            <p:nvPr/>
          </p:nvSpPr>
          <p:spPr bwMode="gray">
            <a:xfrm>
              <a:off x="1701" y="1272"/>
              <a:ext cx="1462" cy="324"/>
            </a:xfrm>
            <a:prstGeom prst="rect">
              <a:avLst/>
            </a:prstGeom>
            <a:noFill/>
            <a:ln w="9525" algn="ctr">
              <a:noFill/>
              <a:miter lim="800000"/>
              <a:headEnd/>
              <a:tailEnd/>
            </a:ln>
            <a:effectLst/>
          </p:spPr>
          <p:txBody>
            <a:bodyPr wrap="none">
              <a:spAutoFit/>
              <a:flatTx/>
            </a:bodyPr>
            <a:lstStyle/>
            <a:p>
              <a:pPr algn="ctr"/>
              <a:r>
                <a:rPr lang="ru-RU" sz="2400" b="1" dirty="0" smtClean="0">
                  <a:solidFill>
                    <a:srgbClr val="000000"/>
                  </a:solidFill>
                </a:rPr>
                <a:t>Избавится от человека </a:t>
              </a:r>
            </a:p>
            <a:p>
              <a:pPr algn="ctr"/>
              <a:r>
                <a:rPr lang="ru-RU" sz="2400" b="1" dirty="0" smtClean="0">
                  <a:solidFill>
                    <a:srgbClr val="000000"/>
                  </a:solidFill>
                </a:rPr>
                <a:t>и его проблемы</a:t>
              </a:r>
              <a:endParaRPr lang="en-US" sz="2400" b="1" dirty="0">
                <a:solidFill>
                  <a:srgbClr val="000000"/>
                </a:solidFill>
              </a:endParaRPr>
            </a:p>
          </p:txBody>
        </p:sp>
      </p:grpSp>
      <p:sp>
        <p:nvSpPr>
          <p:cNvPr id="240" name="Line 4"/>
          <p:cNvSpPr>
            <a:spLocks noChangeShapeType="1"/>
          </p:cNvSpPr>
          <p:nvPr/>
        </p:nvSpPr>
        <p:spPr bwMode="gray">
          <a:xfrm flipH="1">
            <a:off x="3763929" y="4292817"/>
            <a:ext cx="387082" cy="301948"/>
          </a:xfrm>
          <a:prstGeom prst="line">
            <a:avLst/>
          </a:prstGeom>
          <a:noFill/>
          <a:ln w="12700">
            <a:solidFill>
              <a:schemeClr val="tx1"/>
            </a:solidFill>
            <a:round/>
            <a:headEnd/>
            <a:tailEnd/>
          </a:ln>
          <a:effectLst/>
        </p:spPr>
        <p:txBody>
          <a:bodyPr wrap="none" anchor="ctr"/>
          <a:lstStyle/>
          <a:p>
            <a:endParaRPr lang="ru-RU"/>
          </a:p>
        </p:txBody>
      </p:sp>
      <p:pic>
        <p:nvPicPr>
          <p:cNvPr id="183" name="Рисунок 182"/>
          <p:cNvPicPr>
            <a:picLocks noChangeAspect="1"/>
          </p:cNvPicPr>
          <p:nvPr/>
        </p:nvPicPr>
        <p:blipFill>
          <a:blip r:embed="rId4"/>
          <a:stretch>
            <a:fillRect/>
          </a:stretch>
        </p:blipFill>
        <p:spPr>
          <a:xfrm>
            <a:off x="38899" y="6429354"/>
            <a:ext cx="428646" cy="42864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434px-MakovskiyVE_MariyaFedorGRM"/>
          <p:cNvPicPr>
            <a:picLocks noGrp="1" noChangeAspect="1" noChangeArrowheads="1"/>
          </p:cNvPicPr>
          <p:nvPr>
            <p:ph idx="1"/>
          </p:nvPr>
        </p:nvPicPr>
        <p:blipFill>
          <a:blip r:embed="rId2" cstate="print"/>
          <a:srcRect/>
          <a:stretch>
            <a:fillRect/>
          </a:stretch>
        </p:blipFill>
        <p:spPr>
          <a:xfrm>
            <a:off x="467544" y="2500093"/>
            <a:ext cx="2544303" cy="3517850"/>
          </a:xfrm>
        </p:spPr>
      </p:pic>
      <p:pic>
        <p:nvPicPr>
          <p:cNvPr id="10243" name="Picture 5" descr="soldatenkov"/>
          <p:cNvPicPr>
            <a:picLocks noChangeAspect="1" noChangeArrowheads="1"/>
          </p:cNvPicPr>
          <p:nvPr/>
        </p:nvPicPr>
        <p:blipFill>
          <a:blip r:embed="rId3" cstate="print"/>
          <a:srcRect/>
          <a:stretch>
            <a:fillRect/>
          </a:stretch>
        </p:blipFill>
        <p:spPr bwMode="auto">
          <a:xfrm>
            <a:off x="6084168" y="3212976"/>
            <a:ext cx="2895352" cy="3094269"/>
          </a:xfrm>
          <a:prstGeom prst="rect">
            <a:avLst/>
          </a:prstGeom>
          <a:noFill/>
          <a:ln w="9525">
            <a:noFill/>
            <a:miter lim="800000"/>
            <a:headEnd/>
            <a:tailEnd/>
          </a:ln>
        </p:spPr>
      </p:pic>
      <p:sp>
        <p:nvSpPr>
          <p:cNvPr id="5" name="Текст 2"/>
          <p:cNvSpPr txBox="1">
            <a:spLocks/>
          </p:cNvSpPr>
          <p:nvPr/>
        </p:nvSpPr>
        <p:spPr bwMode="gray">
          <a:xfrm>
            <a:off x="251520" y="692696"/>
            <a:ext cx="8496944" cy="64807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ru-RU" sz="4400" b="1" i="0" u="none" strike="noStrike" kern="0" cap="none" spc="0" normalizeH="0" baseline="0" noProof="0" dirty="0" smtClean="0">
                <a:ln>
                  <a:noFill/>
                </a:ln>
                <a:solidFill>
                  <a:srgbClr val="C00000"/>
                </a:solidFill>
                <a:effectLst/>
                <a:uLnTx/>
                <a:uFillTx/>
                <a:latin typeface="+mn-lt"/>
                <a:ea typeface="+mn-ea"/>
                <a:cs typeface="+mn-cs"/>
              </a:rPr>
              <a:t>ЧЕЛОВЕК ПОМОГАЮЩИЙ</a:t>
            </a:r>
            <a:endParaRPr kumimoji="0" lang="ru-RU" sz="2800" b="0" i="0" u="none" strike="noStrike" kern="0" cap="none" spc="0" normalizeH="0" baseline="0" noProof="0" dirty="0" smtClean="0">
              <a:ln>
                <a:noFill/>
              </a:ln>
              <a:solidFill>
                <a:srgbClr val="C00000"/>
              </a:solidFill>
              <a:effectLst/>
              <a:uLnTx/>
              <a:uFillTx/>
              <a:latin typeface="+mn-lt"/>
              <a:ea typeface="+mn-ea"/>
              <a:cs typeface="+mn-cs"/>
            </a:endParaRPr>
          </a:p>
        </p:txBody>
      </p:sp>
      <p:pic>
        <p:nvPicPr>
          <p:cNvPr id="6" name="Рисунок 5"/>
          <p:cNvPicPr>
            <a:picLocks noChangeAspect="1"/>
          </p:cNvPicPr>
          <p:nvPr/>
        </p:nvPicPr>
        <p:blipFill>
          <a:blip r:embed="rId4"/>
          <a:stretch>
            <a:fillRect/>
          </a:stretch>
        </p:blipFill>
        <p:spPr>
          <a:xfrm>
            <a:off x="38899" y="6429354"/>
            <a:ext cx="428646" cy="428646"/>
          </a:xfrm>
          <a:prstGeom prst="rect">
            <a:avLst/>
          </a:prstGeom>
        </p:spPr>
      </p:pic>
      <p:pic>
        <p:nvPicPr>
          <p:cNvPr id="2" name="Рисунок 1"/>
          <p:cNvPicPr>
            <a:picLocks noChangeAspect="1"/>
          </p:cNvPicPr>
          <p:nvPr/>
        </p:nvPicPr>
        <p:blipFill>
          <a:blip r:embed="rId5"/>
          <a:stretch>
            <a:fillRect/>
          </a:stretch>
        </p:blipFill>
        <p:spPr>
          <a:xfrm>
            <a:off x="3491880" y="1714500"/>
            <a:ext cx="2332653" cy="3429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инвалидыв"/>
          <p:cNvPicPr>
            <a:picLocks noChangeAspect="1" noChangeArrowheads="1"/>
          </p:cNvPicPr>
          <p:nvPr/>
        </p:nvPicPr>
        <p:blipFill>
          <a:blip r:embed="rId2" cstate="print"/>
          <a:srcRect/>
          <a:stretch>
            <a:fillRect/>
          </a:stretch>
        </p:blipFill>
        <p:spPr bwMode="auto">
          <a:xfrm>
            <a:off x="827584" y="1814086"/>
            <a:ext cx="2962436" cy="2220745"/>
          </a:xfrm>
          <a:prstGeom prst="rect">
            <a:avLst/>
          </a:prstGeom>
          <a:noFill/>
          <a:ln w="9525">
            <a:noFill/>
            <a:miter lim="800000"/>
            <a:headEnd/>
            <a:tailEnd/>
          </a:ln>
        </p:spPr>
      </p:pic>
      <p:pic>
        <p:nvPicPr>
          <p:cNvPr id="13315" name="Picture 6" descr="безработные"/>
          <p:cNvPicPr>
            <a:picLocks noChangeAspect="1" noChangeArrowheads="1"/>
          </p:cNvPicPr>
          <p:nvPr/>
        </p:nvPicPr>
        <p:blipFill>
          <a:blip r:embed="rId3" cstate="print"/>
          <a:srcRect/>
          <a:stretch>
            <a:fillRect/>
          </a:stretch>
        </p:blipFill>
        <p:spPr bwMode="auto">
          <a:xfrm>
            <a:off x="4572997" y="4163451"/>
            <a:ext cx="3203357" cy="2158939"/>
          </a:xfrm>
          <a:prstGeom prst="rect">
            <a:avLst/>
          </a:prstGeom>
          <a:noFill/>
          <a:ln w="9525">
            <a:noFill/>
            <a:miter lim="800000"/>
            <a:headEnd/>
            <a:tailEnd/>
          </a:ln>
        </p:spPr>
      </p:pic>
      <p:pic>
        <p:nvPicPr>
          <p:cNvPr id="13316" name="Picture 7" descr="бездомные"/>
          <p:cNvPicPr>
            <a:picLocks noChangeAspect="1" noChangeArrowheads="1"/>
          </p:cNvPicPr>
          <p:nvPr/>
        </p:nvPicPr>
        <p:blipFill>
          <a:blip r:embed="rId4" cstate="print"/>
          <a:srcRect/>
          <a:stretch>
            <a:fillRect/>
          </a:stretch>
        </p:blipFill>
        <p:spPr bwMode="auto">
          <a:xfrm>
            <a:off x="833391" y="4110029"/>
            <a:ext cx="2956629" cy="2239691"/>
          </a:xfrm>
          <a:prstGeom prst="rect">
            <a:avLst/>
          </a:prstGeom>
          <a:noFill/>
          <a:ln w="9525">
            <a:noFill/>
            <a:miter lim="800000"/>
            <a:headEnd/>
            <a:tailEnd/>
          </a:ln>
        </p:spPr>
      </p:pic>
      <p:pic>
        <p:nvPicPr>
          <p:cNvPr id="13317" name="Picture 9" descr="b6da7bd3856c"/>
          <p:cNvPicPr>
            <a:picLocks noChangeAspect="1" noChangeArrowheads="1"/>
          </p:cNvPicPr>
          <p:nvPr/>
        </p:nvPicPr>
        <p:blipFill>
          <a:blip r:embed="rId5" cstate="print"/>
          <a:srcRect/>
          <a:stretch>
            <a:fillRect/>
          </a:stretch>
        </p:blipFill>
        <p:spPr bwMode="auto">
          <a:xfrm>
            <a:off x="4609002" y="1772816"/>
            <a:ext cx="3131349" cy="2220745"/>
          </a:xfrm>
          <a:prstGeom prst="rect">
            <a:avLst/>
          </a:prstGeom>
          <a:noFill/>
          <a:ln w="9525">
            <a:noFill/>
            <a:miter lim="800000"/>
            <a:headEnd/>
            <a:tailEnd/>
          </a:ln>
        </p:spPr>
      </p:pic>
      <p:sp>
        <p:nvSpPr>
          <p:cNvPr id="6" name="Текст 2"/>
          <p:cNvSpPr txBox="1">
            <a:spLocks/>
          </p:cNvSpPr>
          <p:nvPr/>
        </p:nvSpPr>
        <p:spPr bwMode="gray">
          <a:xfrm>
            <a:off x="285750" y="548680"/>
            <a:ext cx="8643938" cy="86409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ru-RU" sz="4400" b="1" i="0" u="none" strike="noStrike" kern="0" cap="none" spc="0" normalizeH="0" baseline="0" noProof="0" dirty="0" smtClean="0">
                <a:ln>
                  <a:noFill/>
                </a:ln>
                <a:solidFill>
                  <a:srgbClr val="C00000"/>
                </a:solidFill>
                <a:effectLst/>
                <a:uLnTx/>
                <a:uFillTx/>
                <a:latin typeface="+mn-lt"/>
                <a:ea typeface="+mn-ea"/>
                <a:cs typeface="+mn-cs"/>
              </a:rPr>
              <a:t>ЧЕЛОВЕК НУЖДАЮЩИЙСЯ</a:t>
            </a:r>
            <a:endParaRPr kumimoji="0" lang="ru-RU" sz="4400" b="0" i="0" u="none" strike="noStrike" kern="0" cap="none" spc="0" normalizeH="0" baseline="0" noProof="0" dirty="0" smtClean="0">
              <a:ln>
                <a:noFill/>
              </a:ln>
              <a:solidFill>
                <a:srgbClr val="C00000"/>
              </a:solidFill>
              <a:effectLst/>
              <a:uLnTx/>
              <a:uFillTx/>
              <a:latin typeface="+mn-lt"/>
              <a:ea typeface="+mn-ea"/>
              <a:cs typeface="+mn-cs"/>
            </a:endParaRPr>
          </a:p>
        </p:txBody>
      </p:sp>
      <p:pic>
        <p:nvPicPr>
          <p:cNvPr id="7" name="Рисунок 6"/>
          <p:cNvPicPr>
            <a:picLocks noChangeAspect="1"/>
          </p:cNvPicPr>
          <p:nvPr/>
        </p:nvPicPr>
        <p:blipFill>
          <a:blip r:embed="rId6"/>
          <a:stretch>
            <a:fillRect/>
          </a:stretch>
        </p:blipFill>
        <p:spPr>
          <a:xfrm>
            <a:off x="38899" y="6429354"/>
            <a:ext cx="428646" cy="42864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57" name="Rectangle 41"/>
          <p:cNvSpPr>
            <a:spLocks noGrp="1" noChangeArrowheads="1"/>
          </p:cNvSpPr>
          <p:nvPr>
            <p:ph type="title" idx="4294967295"/>
          </p:nvPr>
        </p:nvSpPr>
        <p:spPr>
          <a:xfrm>
            <a:off x="179512" y="116632"/>
            <a:ext cx="8291512" cy="781050"/>
          </a:xfrm>
        </p:spPr>
        <p:txBody>
          <a:bodyPr>
            <a:normAutofit/>
          </a:bodyPr>
          <a:lstStyle/>
          <a:p>
            <a:r>
              <a:rPr lang="ru-RU" sz="4400" b="1" kern="0" spc="0" dirty="0">
                <a:solidFill>
                  <a:srgbClr val="C00000"/>
                </a:solidFill>
                <a:latin typeface="+mn-lt"/>
                <a:ea typeface="+mn-ea"/>
                <a:cs typeface="+mn-cs"/>
              </a:rPr>
              <a:t>УРОВНИ СОЦИАЛЬНОЙ РАБОТЫ</a:t>
            </a:r>
            <a:endParaRPr lang="en-US" sz="4400" b="1" kern="0" spc="0" dirty="0">
              <a:solidFill>
                <a:srgbClr val="C00000"/>
              </a:solidFill>
              <a:latin typeface="+mn-lt"/>
              <a:ea typeface="+mn-ea"/>
              <a:cs typeface="+mn-cs"/>
            </a:endParaRPr>
          </a:p>
        </p:txBody>
      </p:sp>
      <p:sp>
        <p:nvSpPr>
          <p:cNvPr id="43" name="Rectangle 3"/>
          <p:cNvSpPr>
            <a:spLocks noChangeArrowheads="1"/>
          </p:cNvSpPr>
          <p:nvPr/>
        </p:nvSpPr>
        <p:spPr bwMode="black">
          <a:xfrm>
            <a:off x="611560" y="891094"/>
            <a:ext cx="8280920" cy="363176"/>
          </a:xfrm>
          <a:prstGeom prst="rect">
            <a:avLst/>
          </a:prstGeom>
          <a:noFill/>
          <a:ln w="9525" algn="ctr">
            <a:noFill/>
            <a:miter lim="800000"/>
            <a:headEnd/>
            <a:tailEnd/>
          </a:ln>
          <a:effectLst/>
        </p:spPr>
        <p:txBody>
          <a:bodyPr wrap="square">
            <a:spAutoFit/>
          </a:bodyPr>
          <a:lstStyle/>
          <a:p>
            <a:pPr algn="r" eaLnBrk="0" hangingPunct="0">
              <a:lnSpc>
                <a:spcPct val="110000"/>
              </a:lnSpc>
            </a:pPr>
            <a:r>
              <a:rPr lang="ru-RU" sz="1600" b="1" dirty="0" smtClean="0">
                <a:solidFill>
                  <a:srgbClr val="AF4727"/>
                </a:solidFill>
              </a:rPr>
              <a:t>Автор концепции Медведева Г.П.</a:t>
            </a:r>
            <a:endParaRPr lang="en-US" sz="1600" b="1" dirty="0">
              <a:solidFill>
                <a:srgbClr val="AF4727"/>
              </a:solidFill>
            </a:endParaRPr>
          </a:p>
        </p:txBody>
      </p:sp>
      <p:graphicFrame>
        <p:nvGraphicFramePr>
          <p:cNvPr id="9" name="Схема 8"/>
          <p:cNvGraphicFramePr/>
          <p:nvPr>
            <p:extLst>
              <p:ext uri="{D42A27DB-BD31-4B8C-83A1-F6EECF244321}">
                <p14:modId xmlns:p14="http://schemas.microsoft.com/office/powerpoint/2010/main" val="2314965541"/>
              </p:ext>
            </p:extLst>
          </p:nvPr>
        </p:nvGraphicFramePr>
        <p:xfrm>
          <a:off x="179512" y="1397000"/>
          <a:ext cx="8856984" cy="4912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6" name="Рисунок 45"/>
          <p:cNvPicPr>
            <a:picLocks noChangeAspect="1"/>
          </p:cNvPicPr>
          <p:nvPr/>
        </p:nvPicPr>
        <p:blipFill>
          <a:blip r:embed="rId7"/>
          <a:stretch>
            <a:fillRect/>
          </a:stretch>
        </p:blipFill>
        <p:spPr>
          <a:xfrm>
            <a:off x="38899" y="6429354"/>
            <a:ext cx="428646" cy="428646"/>
          </a:xfrm>
          <a:prstGeom prst="rect">
            <a:avLst/>
          </a:prstGeom>
        </p:spPr>
      </p:pic>
    </p:spTree>
    <p:extLst>
      <p:ext uri="{BB962C8B-B14F-4D97-AF65-F5344CB8AC3E}">
        <p14:creationId xmlns:p14="http://schemas.microsoft.com/office/powerpoint/2010/main" val="7581452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Содержимое 3"/>
          <p:cNvSpPr>
            <a:spLocks noGrp="1"/>
          </p:cNvSpPr>
          <p:nvPr>
            <p:ph idx="4294967295"/>
          </p:nvPr>
        </p:nvSpPr>
        <p:spPr>
          <a:xfrm>
            <a:off x="3059832" y="548680"/>
            <a:ext cx="5832648" cy="2883866"/>
          </a:xfrm>
        </p:spPr>
        <p:txBody>
          <a:bodyPr>
            <a:noAutofit/>
          </a:bodyPr>
          <a:lstStyle/>
          <a:p>
            <a:pPr marL="0" indent="0" algn="just">
              <a:buFont typeface="Arial" charset="0"/>
              <a:buNone/>
            </a:pPr>
            <a:r>
              <a:rPr lang="ru-RU" sz="3000" dirty="0">
                <a:solidFill>
                  <a:srgbClr val="AF4727"/>
                </a:solidFill>
                <a:latin typeface="Times New Roman" pitchFamily="18" charset="0"/>
                <a:cs typeface="Times New Roman" pitchFamily="18" charset="0"/>
              </a:rPr>
              <a:t>Термином </a:t>
            </a:r>
            <a:r>
              <a:rPr lang="ru-RU" sz="3000" dirty="0">
                <a:solidFill>
                  <a:srgbClr val="C00000"/>
                </a:solidFill>
                <a:latin typeface="Times New Roman" pitchFamily="18" charset="0"/>
                <a:cs typeface="Times New Roman" pitchFamily="18" charset="0"/>
              </a:rPr>
              <a:t>социальное служение </a:t>
            </a:r>
            <a:r>
              <a:rPr lang="ru-RU" sz="3000" dirty="0">
                <a:solidFill>
                  <a:srgbClr val="AF4727"/>
                </a:solidFill>
                <a:latin typeface="Times New Roman" pitchFamily="18" charset="0"/>
                <a:cs typeface="Times New Roman" pitchFamily="18" charset="0"/>
              </a:rPr>
              <a:t>как правило, обозначают деятельность, осуществляемой общественными  организациями, в отличие от </a:t>
            </a:r>
            <a:r>
              <a:rPr lang="ru-RU" sz="3000" dirty="0">
                <a:solidFill>
                  <a:srgbClr val="C00000"/>
                </a:solidFill>
                <a:latin typeface="Times New Roman" pitchFamily="18" charset="0"/>
                <a:cs typeface="Times New Roman" pitchFamily="18" charset="0"/>
              </a:rPr>
              <a:t>социальной работы</a:t>
            </a:r>
            <a:r>
              <a:rPr lang="ru-RU" sz="3000" dirty="0">
                <a:solidFill>
                  <a:srgbClr val="AF4727"/>
                </a:solidFill>
                <a:latin typeface="Times New Roman" pitchFamily="18" charset="0"/>
                <a:cs typeface="Times New Roman" pitchFamily="18" charset="0"/>
              </a:rPr>
              <a:t>, выполняемой государственными организациями. </a:t>
            </a:r>
          </a:p>
        </p:txBody>
      </p:sp>
      <p:sp>
        <p:nvSpPr>
          <p:cNvPr id="45061" name="AutoShape 5" descr="17A3%7E1"/>
          <p:cNvSpPr>
            <a:spLocks noChangeAspect="1" noChangeArrowheads="1"/>
          </p:cNvSpPr>
          <p:nvPr/>
        </p:nvSpPr>
        <p:spPr bwMode="auto">
          <a:xfrm>
            <a:off x="155575" y="46038"/>
            <a:ext cx="2114550" cy="1400175"/>
          </a:xfrm>
          <a:prstGeom prst="rect">
            <a:avLst/>
          </a:prstGeom>
          <a:noFill/>
        </p:spPr>
        <p:txBody>
          <a:bodyPr/>
          <a:lstStyle/>
          <a:p>
            <a:endParaRPr lang="ru-RU"/>
          </a:p>
        </p:txBody>
      </p:sp>
      <p:sp>
        <p:nvSpPr>
          <p:cNvPr id="6" name="Rectangle 7"/>
          <p:cNvSpPr>
            <a:spLocks noChangeArrowheads="1"/>
          </p:cNvSpPr>
          <p:nvPr/>
        </p:nvSpPr>
        <p:spPr bwMode="auto">
          <a:xfrm>
            <a:off x="251520" y="548680"/>
            <a:ext cx="2592288" cy="2883866"/>
          </a:xfrm>
          <a:prstGeom prst="rect">
            <a:avLst/>
          </a:prstGeom>
          <a:noFill/>
          <a:ln w="9525">
            <a:noFill/>
            <a:miter lim="800000"/>
            <a:headEnd/>
            <a:tailEnd/>
          </a:ln>
          <a:effectLst/>
        </p:spPr>
        <p:txBody>
          <a:bodyPr wrap="square">
            <a:spAutoFit/>
          </a:bodyPr>
          <a:lstStyle/>
          <a:p>
            <a:pPr algn="just" eaLnBrk="0" hangingPunct="0">
              <a:spcBef>
                <a:spcPct val="20000"/>
              </a:spcBef>
              <a:buFont typeface="Arial" charset="0"/>
              <a:buNone/>
            </a:pPr>
            <a:r>
              <a:rPr lang="ru-RU" sz="2600" b="1" i="1" dirty="0">
                <a:solidFill>
                  <a:srgbClr val="C00000"/>
                </a:solidFill>
                <a:latin typeface="Times New Roman" pitchFamily="18" charset="0"/>
              </a:rPr>
              <a:t>Третий сектор</a:t>
            </a:r>
            <a:r>
              <a:rPr lang="ru-RU" sz="2100" b="1" i="1" dirty="0">
                <a:solidFill>
                  <a:srgbClr val="C00000"/>
                </a:solidFill>
                <a:latin typeface="Times New Roman" pitchFamily="18" charset="0"/>
              </a:rPr>
              <a:t> </a:t>
            </a:r>
            <a:r>
              <a:rPr lang="ru-RU" sz="2100" b="1" i="1" dirty="0">
                <a:solidFill>
                  <a:schemeClr val="accent2">
                    <a:lumMod val="50000"/>
                  </a:schemeClr>
                </a:solidFill>
                <a:latin typeface="Times New Roman" pitchFamily="18" charset="0"/>
              </a:rPr>
              <a:t>– </a:t>
            </a:r>
          </a:p>
          <a:p>
            <a:pPr algn="just" eaLnBrk="0" hangingPunct="0">
              <a:spcBef>
                <a:spcPct val="20000"/>
              </a:spcBef>
              <a:buFont typeface="Arial" charset="0"/>
              <a:buNone/>
            </a:pPr>
            <a:r>
              <a:rPr lang="ru-RU" sz="2100" b="1" i="1" dirty="0">
                <a:solidFill>
                  <a:schemeClr val="accent2">
                    <a:lumMod val="50000"/>
                  </a:schemeClr>
                </a:solidFill>
                <a:latin typeface="Times New Roman" pitchFamily="18" charset="0"/>
              </a:rPr>
              <a:t>сектор гражданского общества, </a:t>
            </a:r>
          </a:p>
          <a:p>
            <a:pPr algn="just" eaLnBrk="0" hangingPunct="0">
              <a:spcBef>
                <a:spcPct val="20000"/>
              </a:spcBef>
              <a:buFont typeface="Arial" charset="0"/>
              <a:buNone/>
            </a:pPr>
            <a:r>
              <a:rPr lang="ru-RU" sz="2100" b="1" i="1" dirty="0">
                <a:solidFill>
                  <a:schemeClr val="accent2">
                    <a:lumMod val="50000"/>
                  </a:schemeClr>
                </a:solidFill>
                <a:latin typeface="Times New Roman" pitchFamily="18" charset="0"/>
              </a:rPr>
              <a:t>сектор гражданской активности</a:t>
            </a:r>
          </a:p>
        </p:txBody>
      </p:sp>
      <p:pic>
        <p:nvPicPr>
          <p:cNvPr id="5" name="Рисунок 4"/>
          <p:cNvPicPr>
            <a:picLocks noChangeAspect="1"/>
          </p:cNvPicPr>
          <p:nvPr/>
        </p:nvPicPr>
        <p:blipFill>
          <a:blip r:embed="rId2"/>
          <a:stretch>
            <a:fillRect/>
          </a:stretch>
        </p:blipFill>
        <p:spPr>
          <a:xfrm>
            <a:off x="38899" y="6429354"/>
            <a:ext cx="428646" cy="428646"/>
          </a:xfrm>
          <a:prstGeom prst="rect">
            <a:avLst/>
          </a:prstGeom>
        </p:spPr>
      </p:pic>
      <p:sp>
        <p:nvSpPr>
          <p:cNvPr id="7" name="TextBox 6"/>
          <p:cNvSpPr txBox="1"/>
          <p:nvPr/>
        </p:nvSpPr>
        <p:spPr>
          <a:xfrm>
            <a:off x="251520" y="3935188"/>
            <a:ext cx="8640960" cy="2308324"/>
          </a:xfrm>
          <a:prstGeom prst="rect">
            <a:avLst/>
          </a:prstGeom>
          <a:noFill/>
        </p:spPr>
        <p:txBody>
          <a:bodyPr wrap="square" rtlCol="0">
            <a:spAutoFit/>
          </a:bodyPr>
          <a:lstStyle/>
          <a:p>
            <a:pPr algn="just">
              <a:buFont typeface="Arial" pitchFamily="34" charset="0"/>
              <a:buChar char="•"/>
            </a:pPr>
            <a:r>
              <a:rPr lang="ru-RU" sz="3200" dirty="0" smtClean="0">
                <a:solidFill>
                  <a:schemeClr val="accent2">
                    <a:lumMod val="50000"/>
                  </a:schemeClr>
                </a:solidFill>
                <a:latin typeface="Times New Roman" pitchFamily="18" charset="0"/>
                <a:cs typeface="Times New Roman" pitchFamily="18" charset="0"/>
              </a:rPr>
              <a:t>Бюджетное финансирование проектов НКО</a:t>
            </a:r>
          </a:p>
          <a:p>
            <a:pPr algn="just">
              <a:buFont typeface="Arial" pitchFamily="34" charset="0"/>
              <a:buChar char="•"/>
            </a:pPr>
            <a:r>
              <a:rPr lang="ru-RU" sz="3200" dirty="0" smtClean="0">
                <a:solidFill>
                  <a:schemeClr val="accent2">
                    <a:lumMod val="50000"/>
                  </a:schemeClr>
                </a:solidFill>
                <a:latin typeface="Times New Roman" pitchFamily="18" charset="0"/>
                <a:cs typeface="Times New Roman" pitchFamily="18" charset="0"/>
              </a:rPr>
              <a:t>Реестр поставщиков государственных услуг</a:t>
            </a:r>
          </a:p>
          <a:p>
            <a:pPr algn="just">
              <a:buFont typeface="Arial" pitchFamily="34" charset="0"/>
              <a:buChar char="•"/>
            </a:pPr>
            <a:r>
              <a:rPr lang="ru-RU" sz="3200" dirty="0" smtClean="0">
                <a:solidFill>
                  <a:schemeClr val="accent2">
                    <a:lumMod val="50000"/>
                  </a:schemeClr>
                </a:solidFill>
                <a:latin typeface="Times New Roman" pitchFamily="18" charset="0"/>
                <a:cs typeface="Times New Roman" pitchFamily="18" charset="0"/>
              </a:rPr>
              <a:t>Профессиональные стандарты</a:t>
            </a:r>
          </a:p>
          <a:p>
            <a:pPr algn="just"/>
            <a:endParaRPr lang="ru-RU" sz="2400" dirty="0" smtClean="0"/>
          </a:p>
          <a:p>
            <a:pPr algn="just"/>
            <a:endParaRPr lang="ru-RU"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532A216-013D-4D50-95FE-72D363296103}" type="slidenum">
              <a:rPr lang="en-US" smtClean="0"/>
              <a:pPr/>
              <a:t>15</a:t>
            </a:fld>
            <a:endParaRPr lang="en-US"/>
          </a:p>
        </p:txBody>
      </p:sp>
      <p:sp>
        <p:nvSpPr>
          <p:cNvPr id="50179" name="Содержимое 3"/>
          <p:cNvSpPr>
            <a:spLocks noGrp="1"/>
          </p:cNvSpPr>
          <p:nvPr>
            <p:ph idx="4294967295"/>
          </p:nvPr>
        </p:nvSpPr>
        <p:spPr>
          <a:xfrm>
            <a:off x="251520" y="1628800"/>
            <a:ext cx="8568952" cy="4608512"/>
          </a:xfrm>
        </p:spPr>
        <p:txBody>
          <a:bodyPr>
            <a:normAutofit/>
          </a:bodyPr>
          <a:lstStyle/>
          <a:p>
            <a:pPr marL="0" indent="0" algn="just">
              <a:buNone/>
            </a:pPr>
            <a:r>
              <a:rPr lang="ru-RU" sz="3500" b="1" dirty="0" smtClean="0">
                <a:solidFill>
                  <a:schemeClr val="accent2">
                    <a:lumMod val="50000"/>
                  </a:schemeClr>
                </a:solidFill>
                <a:latin typeface="Times New Roman" pitchFamily="18" charset="0"/>
              </a:rPr>
              <a:t>1. Развитие добровольчества</a:t>
            </a:r>
            <a:endParaRPr lang="ru-RU" sz="3500" b="1" dirty="0">
              <a:solidFill>
                <a:schemeClr val="accent2">
                  <a:lumMod val="50000"/>
                </a:schemeClr>
              </a:solidFill>
              <a:latin typeface="Times New Roman" pitchFamily="18" charset="0"/>
            </a:endParaRPr>
          </a:p>
          <a:p>
            <a:pPr marL="0" indent="450850" algn="just">
              <a:lnSpc>
                <a:spcPct val="110000"/>
              </a:lnSpc>
              <a:buFont typeface="Arial" charset="0"/>
              <a:buNone/>
            </a:pPr>
            <a:r>
              <a:rPr lang="ru-RU" sz="3200" dirty="0" smtClean="0">
                <a:solidFill>
                  <a:schemeClr val="accent2">
                    <a:lumMod val="50000"/>
                  </a:schemeClr>
                </a:solidFill>
                <a:latin typeface="Times New Roman" pitchFamily="18" charset="0"/>
              </a:rPr>
              <a:t>Год добровольчества</a:t>
            </a:r>
          </a:p>
          <a:p>
            <a:pPr marL="0" indent="450850" algn="just">
              <a:lnSpc>
                <a:spcPct val="110000"/>
              </a:lnSpc>
              <a:buFont typeface="Arial" charset="0"/>
              <a:buNone/>
            </a:pPr>
            <a:r>
              <a:rPr lang="ru-RU" sz="3200" dirty="0">
                <a:solidFill>
                  <a:schemeClr val="accent2">
                    <a:lumMod val="50000"/>
                  </a:schemeClr>
                </a:solidFill>
                <a:latin typeface="Times New Roman" pitchFamily="18" charset="0"/>
              </a:rPr>
              <a:t>Закон о </a:t>
            </a:r>
            <a:r>
              <a:rPr lang="ru-RU" sz="3200" dirty="0" smtClean="0">
                <a:solidFill>
                  <a:schemeClr val="accent2">
                    <a:lumMod val="50000"/>
                  </a:schemeClr>
                </a:solidFill>
                <a:latin typeface="Times New Roman" pitchFamily="18" charset="0"/>
              </a:rPr>
              <a:t>добровольчестве</a:t>
            </a:r>
          </a:p>
          <a:p>
            <a:pPr marL="0" indent="0" algn="just">
              <a:lnSpc>
                <a:spcPct val="110000"/>
              </a:lnSpc>
              <a:buFont typeface="Arial" charset="0"/>
              <a:buNone/>
            </a:pPr>
            <a:r>
              <a:rPr lang="ru-RU" sz="3200" b="1" dirty="0">
                <a:solidFill>
                  <a:schemeClr val="accent2">
                    <a:lumMod val="50000"/>
                  </a:schemeClr>
                </a:solidFill>
                <a:latin typeface="Times New Roman" pitchFamily="18" charset="0"/>
              </a:rPr>
              <a:t>2</a:t>
            </a:r>
            <a:r>
              <a:rPr lang="ru-RU" sz="3200" b="1" dirty="0" smtClean="0">
                <a:solidFill>
                  <a:schemeClr val="accent2">
                    <a:lumMod val="50000"/>
                  </a:schemeClr>
                </a:solidFill>
                <a:latin typeface="Times New Roman" pitchFamily="18" charset="0"/>
              </a:rPr>
              <a:t>. Наставничество </a:t>
            </a:r>
          </a:p>
          <a:p>
            <a:pPr marL="0" indent="0" algn="just">
              <a:lnSpc>
                <a:spcPct val="110000"/>
              </a:lnSpc>
              <a:buFont typeface="Arial" charset="0"/>
              <a:buNone/>
            </a:pPr>
            <a:r>
              <a:rPr lang="ru-RU" sz="3200" b="1" dirty="0" smtClean="0">
                <a:solidFill>
                  <a:schemeClr val="accent2">
                    <a:lumMod val="50000"/>
                  </a:schemeClr>
                </a:solidFill>
                <a:latin typeface="Times New Roman" pitchFamily="18" charset="0"/>
              </a:rPr>
              <a:t>3. Развитие электронного общения /информационная открытость</a:t>
            </a:r>
          </a:p>
          <a:p>
            <a:pPr marL="0" indent="0" algn="just">
              <a:lnSpc>
                <a:spcPct val="110000"/>
              </a:lnSpc>
              <a:buFont typeface="Arial" charset="0"/>
              <a:buNone/>
            </a:pPr>
            <a:endParaRPr lang="ru-RU" sz="3200" dirty="0">
              <a:solidFill>
                <a:schemeClr val="accent2">
                  <a:lumMod val="50000"/>
                </a:schemeClr>
              </a:solidFill>
              <a:latin typeface="Times New Roman" pitchFamily="18" charset="0"/>
            </a:endParaRPr>
          </a:p>
        </p:txBody>
      </p:sp>
      <p:sp>
        <p:nvSpPr>
          <p:cNvPr id="6" name="Rectangle 41"/>
          <p:cNvSpPr txBox="1">
            <a:spLocks noChangeArrowheads="1"/>
          </p:cNvSpPr>
          <p:nvPr/>
        </p:nvSpPr>
        <p:spPr>
          <a:xfrm>
            <a:off x="395536" y="188640"/>
            <a:ext cx="8496944" cy="1368152"/>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fontAlgn="auto">
              <a:lnSpc>
                <a:spcPct val="80000"/>
              </a:lnSpc>
              <a:spcAft>
                <a:spcPts val="0"/>
              </a:spcAft>
            </a:pPr>
            <a:r>
              <a:rPr lang="ru-RU" sz="3600" b="1" kern="0" spc="0" dirty="0" smtClean="0">
                <a:solidFill>
                  <a:srgbClr val="C00000"/>
                </a:solidFill>
                <a:latin typeface="+mn-lt"/>
                <a:ea typeface="+mn-ea"/>
                <a:cs typeface="+mn-cs"/>
              </a:rPr>
              <a:t>НОВЫЕ НАПРАВЛЕНИЯ, КОТОРЫЕ РЕАЛИЗУЮТСЯ НЕКОММЕРЧЕСКИМИ ОРГАНИЗАЦИЯМИ</a:t>
            </a:r>
            <a:endParaRPr lang="en-US" sz="3600" b="1" kern="0" spc="0" dirty="0">
              <a:solidFill>
                <a:srgbClr val="C00000"/>
              </a:solidFill>
              <a:latin typeface="+mn-lt"/>
              <a:ea typeface="+mn-ea"/>
              <a:cs typeface="+mn-cs"/>
            </a:endParaRPr>
          </a:p>
        </p:txBody>
      </p:sp>
      <p:pic>
        <p:nvPicPr>
          <p:cNvPr id="5" name="Рисунок 4"/>
          <p:cNvPicPr>
            <a:picLocks noChangeAspect="1"/>
          </p:cNvPicPr>
          <p:nvPr/>
        </p:nvPicPr>
        <p:blipFill>
          <a:blip r:embed="rId2"/>
          <a:stretch>
            <a:fillRect/>
          </a:stretch>
        </p:blipFill>
        <p:spPr>
          <a:xfrm>
            <a:off x="38898" y="6371129"/>
            <a:ext cx="486871" cy="486871"/>
          </a:xfrm>
          <a:prstGeom prst="rect">
            <a:avLst/>
          </a:prstGeom>
        </p:spPr>
      </p:pic>
    </p:spTree>
    <p:extLst>
      <p:ext uri="{BB962C8B-B14F-4D97-AF65-F5344CB8AC3E}">
        <p14:creationId xmlns:p14="http://schemas.microsoft.com/office/powerpoint/2010/main" val="38668799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9165331C-E009-4F09-AF77-F8A027CF2996}" type="slidenum">
              <a:rPr lang="en-US" smtClean="0"/>
              <a:pPr/>
              <a:t>16</a:t>
            </a:fld>
            <a:endParaRPr lang="en-US"/>
          </a:p>
        </p:txBody>
      </p:sp>
      <p:sp>
        <p:nvSpPr>
          <p:cNvPr id="2" name="Заголовок 1"/>
          <p:cNvSpPr>
            <a:spLocks noGrp="1"/>
          </p:cNvSpPr>
          <p:nvPr>
            <p:ph type="title" idx="4294967295"/>
          </p:nvPr>
        </p:nvSpPr>
        <p:spPr>
          <a:xfrm>
            <a:off x="1600200" y="287338"/>
            <a:ext cx="7543800" cy="695325"/>
          </a:xfrm>
        </p:spPr>
        <p:txBody>
          <a:bodyPr>
            <a:normAutofit fontScale="90000"/>
          </a:bodyPr>
          <a:lstStyle/>
          <a:p>
            <a:pPr algn="ctr"/>
            <a:r>
              <a:rPr lang="ru-RU" dirty="0"/>
              <a:t>Новые направления</a:t>
            </a:r>
          </a:p>
        </p:txBody>
      </p:sp>
      <p:pic>
        <p:nvPicPr>
          <p:cNvPr id="5" name="Объект 4"/>
          <p:cNvPicPr>
            <a:picLocks noGrp="1" noChangeAspect="1"/>
          </p:cNvPicPr>
          <p:nvPr>
            <p:ph idx="4294967295"/>
          </p:nvPr>
        </p:nvPicPr>
        <p:blipFill>
          <a:blip r:embed="rId2"/>
          <a:stretch>
            <a:fillRect/>
          </a:stretch>
        </p:blipFill>
        <p:spPr>
          <a:xfrm>
            <a:off x="0" y="1144588"/>
            <a:ext cx="5616575" cy="4506912"/>
          </a:xfrm>
          <a:prstGeom prst="rect">
            <a:avLst/>
          </a:prstGeom>
        </p:spPr>
      </p:pic>
      <p:sp>
        <p:nvSpPr>
          <p:cNvPr id="6" name="Прямоугольник 5"/>
          <p:cNvSpPr/>
          <p:nvPr/>
        </p:nvSpPr>
        <p:spPr>
          <a:xfrm>
            <a:off x="755576" y="5651789"/>
            <a:ext cx="8507288" cy="646331"/>
          </a:xfrm>
          <a:prstGeom prst="rect">
            <a:avLst/>
          </a:prstGeom>
        </p:spPr>
        <p:txBody>
          <a:bodyPr wrap="square">
            <a:spAutoFit/>
          </a:bodyPr>
          <a:lstStyle/>
          <a:p>
            <a:pPr algn="ctr"/>
            <a:r>
              <a:rPr lang="en-US" dirty="0">
                <a:hlinkClick r:id="rId3"/>
              </a:rPr>
              <a:t>https://docs.google.com/viewerng/viewer?url=http://</a:t>
            </a:r>
            <a:r>
              <a:rPr lang="en-US" dirty="0" smtClean="0">
                <a:hlinkClick r:id="rId3"/>
              </a:rPr>
              <a:t>www.donorsforum.ru/wp-content/uploads/2017/11/Standart-inf-otkrytosti.pdf</a:t>
            </a:r>
            <a:r>
              <a:rPr lang="ru-RU" dirty="0" smtClean="0"/>
              <a:t> </a:t>
            </a:r>
            <a:endParaRPr lang="ru-RU" dirty="0"/>
          </a:p>
        </p:txBody>
      </p:sp>
      <p:sp>
        <p:nvSpPr>
          <p:cNvPr id="7" name="TextBox 6"/>
          <p:cNvSpPr txBox="1"/>
          <p:nvPr/>
        </p:nvSpPr>
        <p:spPr>
          <a:xfrm>
            <a:off x="6084168" y="1340768"/>
            <a:ext cx="2880320" cy="2308324"/>
          </a:xfrm>
          <a:prstGeom prst="rect">
            <a:avLst/>
          </a:prstGeom>
          <a:noFill/>
        </p:spPr>
        <p:txBody>
          <a:bodyPr wrap="square" rtlCol="0">
            <a:spAutoFit/>
          </a:bodyPr>
          <a:lstStyle/>
          <a:p>
            <a:pPr marL="285750" indent="-285750" algn="just">
              <a:buFontTx/>
              <a:buChar char="-"/>
            </a:pPr>
            <a:r>
              <a:rPr lang="ru-RU" b="1" dirty="0" smtClean="0">
                <a:solidFill>
                  <a:srgbClr val="002060"/>
                </a:solidFill>
              </a:rPr>
              <a:t>Механизмы саморегулирования сектора;</a:t>
            </a:r>
          </a:p>
          <a:p>
            <a:pPr marL="285750" indent="-285750" algn="just">
              <a:buFontTx/>
              <a:buChar char="-"/>
            </a:pPr>
            <a:r>
              <a:rPr lang="ru-RU" b="1" dirty="0" smtClean="0">
                <a:solidFill>
                  <a:srgbClr val="002060"/>
                </a:solidFill>
              </a:rPr>
              <a:t>Борьба против мошенников;</a:t>
            </a:r>
          </a:p>
          <a:p>
            <a:pPr marL="285750" indent="-285750" algn="just">
              <a:buFontTx/>
              <a:buChar char="-"/>
            </a:pPr>
            <a:r>
              <a:rPr lang="ru-RU" b="1" dirty="0" smtClean="0">
                <a:solidFill>
                  <a:srgbClr val="002060"/>
                </a:solidFill>
              </a:rPr>
              <a:t>Необходимо для финансирования сектора.</a:t>
            </a:r>
            <a:endParaRPr lang="ru-RU" b="1" dirty="0">
              <a:solidFill>
                <a:srgbClr val="002060"/>
              </a:solidFill>
            </a:endParaRPr>
          </a:p>
        </p:txBody>
      </p:sp>
      <p:pic>
        <p:nvPicPr>
          <p:cNvPr id="8" name="Рисунок 7"/>
          <p:cNvPicPr>
            <a:picLocks noChangeAspect="1"/>
          </p:cNvPicPr>
          <p:nvPr/>
        </p:nvPicPr>
        <p:blipFill>
          <a:blip r:embed="rId4"/>
          <a:stretch>
            <a:fillRect/>
          </a:stretch>
        </p:blipFill>
        <p:spPr>
          <a:xfrm>
            <a:off x="38898" y="6371129"/>
            <a:ext cx="486871" cy="486871"/>
          </a:xfrm>
          <a:prstGeom prst="rect">
            <a:avLst/>
          </a:prstGeom>
        </p:spPr>
      </p:pic>
    </p:spTree>
    <p:extLst>
      <p:ext uri="{BB962C8B-B14F-4D97-AF65-F5344CB8AC3E}">
        <p14:creationId xmlns:p14="http://schemas.microsoft.com/office/powerpoint/2010/main" val="42936438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9165331C-E009-4F09-AF77-F8A027CF2996}" type="slidenum">
              <a:rPr lang="en-US" smtClean="0"/>
              <a:pPr/>
              <a:t>17</a:t>
            </a:fld>
            <a:endParaRPr lang="en-US"/>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60648"/>
            <a:ext cx="4601858" cy="25310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874" y="3068960"/>
            <a:ext cx="4536504" cy="3024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6056" y="1844824"/>
            <a:ext cx="3919615" cy="21090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p:cNvPicPr>
            <a:picLocks noChangeAspect="1"/>
          </p:cNvPicPr>
          <p:nvPr/>
        </p:nvPicPr>
        <p:blipFill>
          <a:blip r:embed="rId6"/>
          <a:stretch>
            <a:fillRect/>
          </a:stretch>
        </p:blipFill>
        <p:spPr>
          <a:xfrm>
            <a:off x="38898" y="6371129"/>
            <a:ext cx="486871" cy="486871"/>
          </a:xfrm>
          <a:prstGeom prst="rect">
            <a:avLst/>
          </a:prstGeom>
        </p:spPr>
      </p:pic>
    </p:spTree>
    <p:extLst>
      <p:ext uri="{BB962C8B-B14F-4D97-AF65-F5344CB8AC3E}">
        <p14:creationId xmlns:p14="http://schemas.microsoft.com/office/powerpoint/2010/main" val="18951107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908720"/>
            <a:ext cx="8568952" cy="4524315"/>
          </a:xfrm>
          <a:prstGeom prst="rect">
            <a:avLst/>
          </a:prstGeom>
        </p:spPr>
        <p:txBody>
          <a:bodyPr wrap="square">
            <a:spAutoFit/>
          </a:bodyPr>
          <a:lstStyle/>
          <a:p>
            <a:pPr algn="just"/>
            <a:r>
              <a:rPr lang="ru-RU" sz="3200" dirty="0">
                <a:solidFill>
                  <a:schemeClr val="accent2">
                    <a:lumMod val="50000"/>
                  </a:schemeClr>
                </a:solidFill>
                <a:latin typeface="Times New Roman" pitchFamily="18" charset="0"/>
                <a:cs typeface="Times New Roman" pitchFamily="18" charset="0"/>
              </a:rPr>
              <a:t>Светская социальная работа действует в поле </a:t>
            </a:r>
            <a:r>
              <a:rPr lang="ru-RU" sz="3200" dirty="0" smtClean="0">
                <a:solidFill>
                  <a:schemeClr val="accent2">
                    <a:lumMod val="50000"/>
                  </a:schemeClr>
                </a:solidFill>
                <a:latin typeface="Times New Roman" pitchFamily="18" charset="0"/>
                <a:cs typeface="Times New Roman" pitchFamily="18" charset="0"/>
              </a:rPr>
              <a:t>«</a:t>
            </a:r>
            <a:r>
              <a:rPr lang="ru-RU" sz="3200" b="1" dirty="0" smtClean="0">
                <a:solidFill>
                  <a:schemeClr val="accent2">
                    <a:lumMod val="50000"/>
                  </a:schemeClr>
                </a:solidFill>
                <a:latin typeface="Times New Roman" pitchFamily="18" charset="0"/>
                <a:cs typeface="Times New Roman" pitchFamily="18" charset="0"/>
              </a:rPr>
              <a:t>человек – общество – государство</a:t>
            </a:r>
            <a:r>
              <a:rPr lang="ru-RU" sz="3200" dirty="0" smtClean="0">
                <a:solidFill>
                  <a:schemeClr val="accent2">
                    <a:lumMod val="50000"/>
                  </a:schemeClr>
                </a:solidFill>
                <a:latin typeface="Times New Roman" pitchFamily="18" charset="0"/>
                <a:cs typeface="Times New Roman" pitchFamily="18" charset="0"/>
              </a:rPr>
              <a:t>», то </a:t>
            </a:r>
            <a:r>
              <a:rPr lang="ru-RU" sz="3200" dirty="0">
                <a:solidFill>
                  <a:schemeClr val="accent2">
                    <a:lumMod val="50000"/>
                  </a:schemeClr>
                </a:solidFill>
                <a:latin typeface="Times New Roman" pitchFamily="18" charset="0"/>
                <a:cs typeface="Times New Roman" pitchFamily="18" charset="0"/>
              </a:rPr>
              <a:t>в философии церковной </a:t>
            </a:r>
            <a:r>
              <a:rPr lang="ru-RU" sz="3200" dirty="0" smtClean="0">
                <a:solidFill>
                  <a:schemeClr val="accent2">
                    <a:lumMod val="50000"/>
                  </a:schemeClr>
                </a:solidFill>
                <a:latin typeface="Times New Roman" pitchFamily="18" charset="0"/>
                <a:cs typeface="Times New Roman" pitchFamily="18" charset="0"/>
              </a:rPr>
              <a:t>социальной </a:t>
            </a:r>
            <a:r>
              <a:rPr lang="ru-RU" sz="3200" dirty="0">
                <a:solidFill>
                  <a:schemeClr val="accent2">
                    <a:lumMod val="50000"/>
                  </a:schemeClr>
                </a:solidFill>
                <a:latin typeface="Times New Roman" pitchFamily="18" charset="0"/>
                <a:cs typeface="Times New Roman" pitchFamily="18" charset="0"/>
              </a:rPr>
              <a:t>работы возникает новое смыслообразующее поле, ничего общего не имеющее с рациональными научными доктринами. </a:t>
            </a:r>
          </a:p>
          <a:p>
            <a:pPr algn="just"/>
            <a:endParaRPr lang="ru-RU" sz="3200" dirty="0" smtClean="0">
              <a:solidFill>
                <a:schemeClr val="accent2">
                  <a:lumMod val="50000"/>
                </a:schemeClr>
              </a:solidFill>
              <a:latin typeface="Times New Roman" pitchFamily="18" charset="0"/>
              <a:cs typeface="Times New Roman" pitchFamily="18" charset="0"/>
            </a:endParaRPr>
          </a:p>
          <a:p>
            <a:pPr algn="just"/>
            <a:r>
              <a:rPr lang="ru-RU" sz="3200" dirty="0" smtClean="0">
                <a:solidFill>
                  <a:schemeClr val="accent2">
                    <a:lumMod val="50000"/>
                  </a:schemeClr>
                </a:solidFill>
                <a:latin typeface="Times New Roman" pitchFamily="18" charset="0"/>
                <a:cs typeface="Times New Roman" pitchFamily="18" charset="0"/>
              </a:rPr>
              <a:t>В </a:t>
            </a:r>
            <a:r>
              <a:rPr lang="ru-RU" sz="3200" dirty="0">
                <a:solidFill>
                  <a:schemeClr val="accent2">
                    <a:lumMod val="50000"/>
                  </a:schemeClr>
                </a:solidFill>
                <a:latin typeface="Times New Roman" pitchFamily="18" charset="0"/>
                <a:cs typeface="Times New Roman" pitchFamily="18" charset="0"/>
              </a:rPr>
              <a:t>триаду «</a:t>
            </a:r>
            <a:r>
              <a:rPr lang="ru-RU" sz="3200" b="1" dirty="0">
                <a:solidFill>
                  <a:schemeClr val="accent2">
                    <a:lumMod val="50000"/>
                  </a:schemeClr>
                </a:solidFill>
                <a:latin typeface="Times New Roman" pitchFamily="18" charset="0"/>
                <a:cs typeface="Times New Roman" pitchFamily="18" charset="0"/>
              </a:rPr>
              <a:t>человек – общество – государство</a:t>
            </a:r>
            <a:r>
              <a:rPr lang="ru-RU" sz="3200" dirty="0">
                <a:solidFill>
                  <a:schemeClr val="accent2">
                    <a:lumMod val="50000"/>
                  </a:schemeClr>
                </a:solidFill>
                <a:latin typeface="Times New Roman" pitchFamily="18" charset="0"/>
                <a:cs typeface="Times New Roman" pitchFamily="18" charset="0"/>
              </a:rPr>
              <a:t>», добавляется ещё одно содержание – это Бог. </a:t>
            </a:r>
          </a:p>
        </p:txBody>
      </p:sp>
      <p:pic>
        <p:nvPicPr>
          <p:cNvPr id="3" name="Рисунок 2"/>
          <p:cNvPicPr>
            <a:picLocks noChangeAspect="1"/>
          </p:cNvPicPr>
          <p:nvPr/>
        </p:nvPicPr>
        <p:blipFill>
          <a:blip r:embed="rId3"/>
          <a:stretch>
            <a:fillRect/>
          </a:stretch>
        </p:blipFill>
        <p:spPr>
          <a:xfrm>
            <a:off x="38898" y="6371129"/>
            <a:ext cx="486871" cy="486871"/>
          </a:xfrm>
          <a:prstGeom prst="rect">
            <a:avLst/>
          </a:prstGeom>
        </p:spPr>
      </p:pic>
    </p:spTree>
    <p:extLst>
      <p:ext uri="{BB962C8B-B14F-4D97-AF65-F5344CB8AC3E}">
        <p14:creationId xmlns:p14="http://schemas.microsoft.com/office/powerpoint/2010/main" val="1790082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532A216-013D-4D50-95FE-72D363296103}" type="slidenum">
              <a:rPr lang="en-US" smtClean="0"/>
              <a:pPr/>
              <a:t>19</a:t>
            </a:fld>
            <a:endParaRPr lang="en-US"/>
          </a:p>
        </p:txBody>
      </p:sp>
      <p:sp>
        <p:nvSpPr>
          <p:cNvPr id="49154" name="Заголовок 1"/>
          <p:cNvSpPr>
            <a:spLocks noGrp="1"/>
          </p:cNvSpPr>
          <p:nvPr>
            <p:ph type="title" idx="4294967295"/>
          </p:nvPr>
        </p:nvSpPr>
        <p:spPr>
          <a:xfrm>
            <a:off x="251520" y="188640"/>
            <a:ext cx="8784976" cy="785638"/>
          </a:xfrm>
        </p:spPr>
        <p:txBody>
          <a:bodyPr vert="horz" lIns="91440" tIns="45720" rIns="91440" bIns="45720" rtlCol="0" anchor="b">
            <a:normAutofit fontScale="90000"/>
          </a:bodyPr>
          <a:lstStyle/>
          <a:p>
            <a:pPr>
              <a:lnSpc>
                <a:spcPct val="100000"/>
              </a:lnSpc>
            </a:pPr>
            <a:r>
              <a:rPr lang="ru-RU" sz="4400" b="1" kern="0" spc="0" dirty="0">
                <a:solidFill>
                  <a:srgbClr val="C00000"/>
                </a:solidFill>
                <a:latin typeface="+mn-lt"/>
                <a:ea typeface="+mn-ea"/>
                <a:cs typeface="+mn-cs"/>
              </a:rPr>
              <a:t>ЦЕРКОВНОЕ СОЦИАЛЬНОЕ СЛУЖЕНИЕ</a:t>
            </a:r>
          </a:p>
        </p:txBody>
      </p:sp>
      <p:sp>
        <p:nvSpPr>
          <p:cNvPr id="49155" name="Содержимое 3"/>
          <p:cNvSpPr>
            <a:spLocks noGrp="1"/>
          </p:cNvSpPr>
          <p:nvPr>
            <p:ph idx="4294967295"/>
          </p:nvPr>
        </p:nvSpPr>
        <p:spPr>
          <a:xfrm>
            <a:off x="251520" y="1412776"/>
            <a:ext cx="8640960" cy="4608512"/>
          </a:xfrm>
        </p:spPr>
        <p:txBody>
          <a:bodyPr>
            <a:normAutofit lnSpcReduction="10000"/>
          </a:bodyPr>
          <a:lstStyle/>
          <a:p>
            <a:pPr marL="0" indent="450850" algn="just">
              <a:buFont typeface="Arial" charset="0"/>
              <a:buNone/>
            </a:pPr>
            <a:r>
              <a:rPr lang="ru-RU" sz="3000" b="1" kern="1200" dirty="0" smtClean="0">
                <a:solidFill>
                  <a:schemeClr val="accent2">
                    <a:lumMod val="50000"/>
                  </a:schemeClr>
                </a:solidFill>
                <a:latin typeface="Times New Roman" pitchFamily="18" charset="0"/>
                <a:cs typeface="Times New Roman" pitchFamily="18" charset="0"/>
              </a:rPr>
              <a:t>Первая задача </a:t>
            </a:r>
            <a:r>
              <a:rPr lang="ru-RU" sz="3000" kern="1200" dirty="0" smtClean="0">
                <a:solidFill>
                  <a:schemeClr val="accent2">
                    <a:lumMod val="50000"/>
                  </a:schemeClr>
                </a:solidFill>
                <a:latin typeface="Times New Roman" pitchFamily="18" charset="0"/>
                <a:cs typeface="Times New Roman" pitchFamily="18" charset="0"/>
              </a:rPr>
              <a:t>этого служения – практическая помощь людям в несении их жизненного креста, вне зависимости от их отношения к вере, - подчинена главной цели пастырского </a:t>
            </a:r>
            <a:r>
              <a:rPr lang="ru-RU" sz="3000" kern="1200" dirty="0" err="1" smtClean="0">
                <a:solidFill>
                  <a:schemeClr val="accent2">
                    <a:lumMod val="50000"/>
                  </a:schemeClr>
                </a:solidFill>
                <a:latin typeface="Times New Roman" pitchFamily="18" charset="0"/>
                <a:cs typeface="Times New Roman" pitchFamily="18" charset="0"/>
              </a:rPr>
              <a:t>душепопечения</a:t>
            </a:r>
            <a:r>
              <a:rPr lang="ru-RU" sz="3000" kern="1200" dirty="0" smtClean="0">
                <a:solidFill>
                  <a:schemeClr val="accent2">
                    <a:lumMod val="50000"/>
                  </a:schemeClr>
                </a:solidFill>
                <a:latin typeface="Times New Roman" pitchFamily="18" charset="0"/>
                <a:cs typeface="Times New Roman" pitchFamily="18" charset="0"/>
              </a:rPr>
              <a:t> – Спасения человека. </a:t>
            </a:r>
          </a:p>
          <a:p>
            <a:pPr marL="0" indent="450850" algn="just">
              <a:buFont typeface="Arial" charset="0"/>
              <a:buNone/>
            </a:pPr>
            <a:r>
              <a:rPr lang="ru-RU" sz="3000" kern="1200" dirty="0" smtClean="0">
                <a:solidFill>
                  <a:schemeClr val="accent2">
                    <a:lumMod val="50000"/>
                  </a:schemeClr>
                </a:solidFill>
                <a:latin typeface="Times New Roman" pitchFamily="18" charset="0"/>
                <a:cs typeface="Times New Roman" pitchFamily="18" charset="0"/>
              </a:rPr>
              <a:t> </a:t>
            </a:r>
          </a:p>
          <a:p>
            <a:pPr marL="0" indent="450850" algn="just">
              <a:buFont typeface="Arial" charset="0"/>
              <a:buNone/>
            </a:pPr>
            <a:r>
              <a:rPr lang="ru-RU" sz="3000" b="1" kern="1200" dirty="0" smtClean="0">
                <a:solidFill>
                  <a:schemeClr val="accent2">
                    <a:lumMod val="50000"/>
                  </a:schemeClr>
                </a:solidFill>
                <a:latin typeface="Times New Roman" pitchFamily="18" charset="0"/>
                <a:cs typeface="Times New Roman" pitchFamily="18" charset="0"/>
              </a:rPr>
              <a:t>Вторая  задача</a:t>
            </a:r>
            <a:r>
              <a:rPr lang="ru-RU" sz="3000" kern="1200" dirty="0" smtClean="0">
                <a:solidFill>
                  <a:schemeClr val="accent2">
                    <a:lumMod val="50000"/>
                  </a:schemeClr>
                </a:solidFill>
                <a:latin typeface="Times New Roman" pitchFamily="18" charset="0"/>
                <a:cs typeface="Times New Roman" pitchFamily="18" charset="0"/>
              </a:rPr>
              <a:t> – активное участие в «благих  делах, направленных на улучшение окружающего мира», - подчинена целям  Миссии Церкви  и направлена на  деятельное свидетельство о вере Церкви перед окружающим миром. </a:t>
            </a:r>
          </a:p>
        </p:txBody>
      </p:sp>
      <p:pic>
        <p:nvPicPr>
          <p:cNvPr id="5" name="Рисунок 4"/>
          <p:cNvPicPr>
            <a:picLocks noChangeAspect="1"/>
          </p:cNvPicPr>
          <p:nvPr/>
        </p:nvPicPr>
        <p:blipFill>
          <a:blip r:embed="rId3"/>
          <a:stretch>
            <a:fillRect/>
          </a:stretch>
        </p:blipFill>
        <p:spPr>
          <a:xfrm>
            <a:off x="38898" y="6371129"/>
            <a:ext cx="486871" cy="486871"/>
          </a:xfrm>
          <a:prstGeom prst="rect">
            <a:avLst/>
          </a:prstGeom>
        </p:spPr>
      </p:pic>
    </p:spTree>
    <p:extLst>
      <p:ext uri="{BB962C8B-B14F-4D97-AF65-F5344CB8AC3E}">
        <p14:creationId xmlns:p14="http://schemas.microsoft.com/office/powerpoint/2010/main" val="41707125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532A216-013D-4D50-95FE-72D363296103}" type="slidenum">
              <a:rPr lang="en-US" smtClean="0"/>
              <a:pPr/>
              <a:t>20</a:t>
            </a:fld>
            <a:endParaRPr lang="en-US"/>
          </a:p>
        </p:txBody>
      </p:sp>
      <p:sp>
        <p:nvSpPr>
          <p:cNvPr id="49155" name="Содержимое 3"/>
          <p:cNvSpPr>
            <a:spLocks noGrp="1"/>
          </p:cNvSpPr>
          <p:nvPr>
            <p:ph idx="4294967295"/>
          </p:nvPr>
        </p:nvSpPr>
        <p:spPr>
          <a:xfrm>
            <a:off x="323529" y="260350"/>
            <a:ext cx="8568952" cy="5832946"/>
          </a:xfrm>
        </p:spPr>
        <p:txBody>
          <a:bodyPr/>
          <a:lstStyle/>
          <a:p>
            <a:pPr marL="0" indent="450850" algn="just">
              <a:buFont typeface="Arial" charset="0"/>
              <a:buNone/>
            </a:pPr>
            <a:r>
              <a:rPr lang="ru-RU" sz="2700" dirty="0" smtClean="0">
                <a:solidFill>
                  <a:schemeClr val="accent2">
                    <a:lumMod val="50000"/>
                  </a:schemeClr>
                </a:solidFill>
                <a:latin typeface="Times New Roman" pitchFamily="18" charset="0"/>
              </a:rPr>
              <a:t>Наиболее распространенным видом социального служения является обычная </a:t>
            </a:r>
            <a:r>
              <a:rPr lang="ru-RU" sz="2700" b="1" i="1" dirty="0" smtClean="0">
                <a:solidFill>
                  <a:schemeClr val="accent2">
                    <a:lumMod val="50000"/>
                  </a:schemeClr>
                </a:solidFill>
                <a:latin typeface="Times New Roman" pitchFamily="18" charset="0"/>
              </a:rPr>
              <a:t>человеческая взаимопомощь.</a:t>
            </a:r>
            <a:r>
              <a:rPr lang="ru-RU" sz="2700" dirty="0" smtClean="0">
                <a:solidFill>
                  <a:schemeClr val="accent2">
                    <a:lumMod val="50000"/>
                  </a:schemeClr>
                </a:solidFill>
                <a:latin typeface="Times New Roman" pitchFamily="18" charset="0"/>
              </a:rPr>
              <a:t> Самые простые виды помощи имеют тот же самый вектор, что и </a:t>
            </a:r>
            <a:r>
              <a:rPr lang="ru-RU" sz="2700" b="1" dirty="0" smtClean="0">
                <a:solidFill>
                  <a:schemeClr val="accent2">
                    <a:lumMod val="50000"/>
                  </a:schemeClr>
                </a:solidFill>
                <a:latin typeface="Times New Roman" pitchFamily="18" charset="0"/>
              </a:rPr>
              <a:t>любые виды подвижнического служения. </a:t>
            </a:r>
          </a:p>
          <a:p>
            <a:pPr marL="0" indent="450850" algn="just">
              <a:buFont typeface="Arial" charset="0"/>
              <a:buNone/>
            </a:pPr>
            <a:r>
              <a:rPr lang="ru-RU" sz="2700" dirty="0" smtClean="0">
                <a:solidFill>
                  <a:schemeClr val="accent2">
                    <a:lumMod val="50000"/>
                  </a:schemeClr>
                </a:solidFill>
                <a:latin typeface="Times New Roman" pitchFamily="18" charset="0"/>
              </a:rPr>
              <a:t>Во-первых, потому, что в них </a:t>
            </a:r>
            <a:r>
              <a:rPr lang="ru-RU" sz="2700" b="1" i="1" dirty="0" smtClean="0">
                <a:solidFill>
                  <a:schemeClr val="accent2">
                    <a:lumMod val="50000"/>
                  </a:schemeClr>
                </a:solidFill>
                <a:latin typeface="Times New Roman" pitchFamily="18" charset="0"/>
              </a:rPr>
              <a:t>проявляется сердечное отношение</a:t>
            </a:r>
            <a:r>
              <a:rPr lang="ru-RU" sz="2700" dirty="0" smtClean="0">
                <a:solidFill>
                  <a:schemeClr val="accent2">
                    <a:lumMod val="50000"/>
                  </a:schemeClr>
                </a:solidFill>
                <a:latin typeface="Times New Roman" pitchFamily="18" charset="0"/>
              </a:rPr>
              <a:t> к другому лицу, которое можно считать начальным выражением любви. </a:t>
            </a:r>
          </a:p>
          <a:p>
            <a:pPr marL="0" indent="450850" algn="just">
              <a:buFont typeface="Arial" charset="0"/>
              <a:buNone/>
            </a:pPr>
            <a:r>
              <a:rPr lang="ru-RU" sz="2700" dirty="0" smtClean="0">
                <a:solidFill>
                  <a:schemeClr val="accent2">
                    <a:lumMod val="50000"/>
                  </a:schemeClr>
                </a:solidFill>
                <a:latin typeface="Times New Roman" pitchFamily="18" charset="0"/>
              </a:rPr>
              <a:t>Во-вторых, потому, что он, </a:t>
            </a:r>
            <a:r>
              <a:rPr lang="ru-RU" sz="2700" b="1" i="1" dirty="0" smtClean="0">
                <a:solidFill>
                  <a:schemeClr val="accent2">
                    <a:lumMod val="50000"/>
                  </a:schemeClr>
                </a:solidFill>
                <a:latin typeface="Times New Roman" pitchFamily="18" charset="0"/>
              </a:rPr>
              <a:t>забыв о себе, видит перед собой</a:t>
            </a:r>
            <a:r>
              <a:rPr lang="ru-RU" sz="2700" dirty="0" smtClean="0">
                <a:solidFill>
                  <a:schemeClr val="accent2">
                    <a:lumMod val="50000"/>
                  </a:schemeClr>
                </a:solidFill>
                <a:latin typeface="Times New Roman" pitchFamily="18" charset="0"/>
              </a:rPr>
              <a:t> лицом к лицу человека </a:t>
            </a:r>
            <a:r>
              <a:rPr lang="ru-RU" sz="2700" b="1" i="1" dirty="0" smtClean="0">
                <a:solidFill>
                  <a:schemeClr val="accent2">
                    <a:lumMod val="50000"/>
                  </a:schemeClr>
                </a:solidFill>
                <a:latin typeface="Times New Roman" pitchFamily="18" charset="0"/>
              </a:rPr>
              <a:t>другого</a:t>
            </a:r>
            <a:r>
              <a:rPr lang="ru-RU" sz="2700" dirty="0" smtClean="0">
                <a:solidFill>
                  <a:schemeClr val="accent2">
                    <a:lumMod val="50000"/>
                  </a:schemeClr>
                </a:solidFill>
                <a:latin typeface="Times New Roman" pitchFamily="18" charset="0"/>
              </a:rPr>
              <a:t> и его нужду. </a:t>
            </a:r>
          </a:p>
          <a:p>
            <a:pPr marL="0" indent="450850" algn="just">
              <a:buFont typeface="Arial" charset="0"/>
              <a:buNone/>
            </a:pPr>
            <a:r>
              <a:rPr lang="ru-RU" sz="2700" dirty="0" smtClean="0">
                <a:solidFill>
                  <a:schemeClr val="accent2">
                    <a:lumMod val="50000"/>
                  </a:schemeClr>
                </a:solidFill>
                <a:latin typeface="Times New Roman" pitchFamily="18" charset="0"/>
              </a:rPr>
              <a:t>В-третьих, потому, что сердце его, часто </a:t>
            </a:r>
            <a:r>
              <a:rPr lang="ru-RU" sz="2700" b="1" i="1" dirty="0" smtClean="0">
                <a:solidFill>
                  <a:schemeClr val="accent2">
                    <a:lumMod val="50000"/>
                  </a:schemeClr>
                </a:solidFill>
                <a:latin typeface="Times New Roman" pitchFamily="18" charset="0"/>
              </a:rPr>
              <a:t>помимо всякого рассуждения, стремится исполнить нужду</a:t>
            </a:r>
            <a:r>
              <a:rPr lang="ru-RU" sz="2700" dirty="0" smtClean="0">
                <a:solidFill>
                  <a:schemeClr val="accent2">
                    <a:lumMod val="50000"/>
                  </a:schemeClr>
                </a:solidFill>
                <a:latin typeface="Times New Roman" pitchFamily="18" charset="0"/>
              </a:rPr>
              <a:t> этого человека и помочь ему, послужив необходимым образом. </a:t>
            </a:r>
            <a:r>
              <a:rPr lang="ru-RU" sz="2700" b="1" dirty="0" smtClean="0">
                <a:solidFill>
                  <a:schemeClr val="accent2">
                    <a:lumMod val="50000"/>
                  </a:schemeClr>
                </a:solidFill>
                <a:latin typeface="Times New Roman" pitchFamily="18" charset="0"/>
              </a:rPr>
              <a:t>(</a:t>
            </a:r>
            <a:r>
              <a:rPr lang="ru-RU" sz="2700" b="1" dirty="0" err="1" smtClean="0">
                <a:solidFill>
                  <a:schemeClr val="accent2">
                    <a:lumMod val="50000"/>
                  </a:schemeClr>
                </a:solidFill>
                <a:latin typeface="Times New Roman" pitchFamily="18" charset="0"/>
              </a:rPr>
              <a:t>прот</a:t>
            </a:r>
            <a:r>
              <a:rPr lang="ru-RU" sz="2700" b="1" dirty="0" smtClean="0">
                <a:solidFill>
                  <a:schemeClr val="accent2">
                    <a:lumMod val="50000"/>
                  </a:schemeClr>
                </a:solidFill>
                <a:latin typeface="Times New Roman" pitchFamily="18" charset="0"/>
              </a:rPr>
              <a:t>. Владислав Свешников) </a:t>
            </a:r>
          </a:p>
        </p:txBody>
      </p:sp>
      <p:pic>
        <p:nvPicPr>
          <p:cNvPr id="5" name="Рисунок 4"/>
          <p:cNvPicPr>
            <a:picLocks noChangeAspect="1"/>
          </p:cNvPicPr>
          <p:nvPr/>
        </p:nvPicPr>
        <p:blipFill>
          <a:blip r:embed="rId2"/>
          <a:stretch>
            <a:fillRect/>
          </a:stretch>
        </p:blipFill>
        <p:spPr>
          <a:xfrm>
            <a:off x="38898" y="6371129"/>
            <a:ext cx="486871" cy="486871"/>
          </a:xfrm>
          <a:prstGeom prst="rect">
            <a:avLst/>
          </a:prstGeom>
        </p:spPr>
      </p:pic>
    </p:spTree>
    <p:extLst>
      <p:ext uri="{BB962C8B-B14F-4D97-AF65-F5344CB8AC3E}">
        <p14:creationId xmlns:p14="http://schemas.microsoft.com/office/powerpoint/2010/main" val="30389533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Таня\Pictures\любовь- послание апостола.jpg.png"/>
          <p:cNvPicPr>
            <a:picLocks noGrp="1" noChangeAspect="1" noChangeArrowheads="1"/>
          </p:cNvPicPr>
          <p:nvPr>
            <p:ph idx="1"/>
          </p:nvPr>
        </p:nvPicPr>
        <p:blipFill>
          <a:blip r:embed="rId2" cstate="print"/>
          <a:srcRect/>
          <a:stretch>
            <a:fillRect/>
          </a:stretch>
        </p:blipFill>
        <p:spPr bwMode="auto">
          <a:xfrm>
            <a:off x="483900" y="620688"/>
            <a:ext cx="8176200" cy="4611867"/>
          </a:xfrm>
          <a:prstGeom prst="rect">
            <a:avLst/>
          </a:prstGeom>
          <a:noFill/>
        </p:spPr>
      </p:pic>
      <p:sp>
        <p:nvSpPr>
          <p:cNvPr id="3" name="Номер слайда 2"/>
          <p:cNvSpPr>
            <a:spLocks noGrp="1"/>
          </p:cNvSpPr>
          <p:nvPr>
            <p:ph type="sldNum" sz="quarter" idx="12"/>
          </p:nvPr>
        </p:nvSpPr>
        <p:spPr/>
        <p:txBody>
          <a:bodyPr/>
          <a:lstStyle/>
          <a:p>
            <a:fld id="{9165331C-E009-4F09-AF77-F8A027CF2996}" type="slidenum">
              <a:rPr lang="en-US" smtClean="0"/>
              <a:pPr/>
              <a:t>21</a:t>
            </a:fld>
            <a:endParaRPr lang="en-US"/>
          </a:p>
        </p:txBody>
      </p:sp>
      <p:pic>
        <p:nvPicPr>
          <p:cNvPr id="4" name="Рисунок 3"/>
          <p:cNvPicPr>
            <a:picLocks noChangeAspect="1"/>
          </p:cNvPicPr>
          <p:nvPr/>
        </p:nvPicPr>
        <p:blipFill>
          <a:blip r:embed="rId3"/>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Содержимое 3"/>
          <p:cNvSpPr>
            <a:spLocks noGrp="1"/>
          </p:cNvSpPr>
          <p:nvPr>
            <p:ph idx="4294967295"/>
          </p:nvPr>
        </p:nvSpPr>
        <p:spPr>
          <a:xfrm>
            <a:off x="251520" y="981075"/>
            <a:ext cx="8640960" cy="5472113"/>
          </a:xfrm>
        </p:spPr>
        <p:txBody>
          <a:bodyPr/>
          <a:lstStyle/>
          <a:p>
            <a:pPr marL="0" indent="0" algn="just">
              <a:buFont typeface="Arial" charset="0"/>
              <a:buAutoNum type="arabicParenR"/>
            </a:pPr>
            <a:r>
              <a:rPr lang="ru-RU" sz="2700" dirty="0">
                <a:solidFill>
                  <a:schemeClr val="accent2">
                    <a:lumMod val="50000"/>
                  </a:schemeClr>
                </a:solidFill>
                <a:latin typeface="Times New Roman" pitchFamily="18" charset="0"/>
              </a:rPr>
              <a:t> православное социальное служение – это  «служение любви»; </a:t>
            </a:r>
          </a:p>
          <a:p>
            <a:pPr marL="0" indent="0" algn="just">
              <a:buFont typeface="Arial" charset="0"/>
              <a:buAutoNum type="arabicParenR"/>
            </a:pPr>
            <a:r>
              <a:rPr lang="ru-RU" sz="2700" dirty="0">
                <a:solidFill>
                  <a:schemeClr val="accent2">
                    <a:lumMod val="50000"/>
                  </a:schemeClr>
                </a:solidFill>
                <a:latin typeface="Times New Roman" pitchFamily="18" charset="0"/>
              </a:rPr>
              <a:t> совершая социальное служение, христианин жертвует собой, сострадает, сочувствует; </a:t>
            </a:r>
          </a:p>
          <a:p>
            <a:pPr marL="0" indent="0" algn="just">
              <a:buFont typeface="Arial" charset="0"/>
              <a:buAutoNum type="arabicParenR"/>
            </a:pPr>
            <a:r>
              <a:rPr lang="ru-RU" sz="2700" dirty="0">
                <a:solidFill>
                  <a:schemeClr val="accent2">
                    <a:lumMod val="50000"/>
                  </a:schemeClr>
                </a:solidFill>
                <a:latin typeface="Times New Roman" pitchFamily="18" charset="0"/>
              </a:rPr>
              <a:t> дела милосердия – общие совместные дела всех членов церкви; </a:t>
            </a:r>
          </a:p>
          <a:p>
            <a:pPr marL="0" indent="0" algn="just">
              <a:buFont typeface="Arial" charset="0"/>
              <a:buAutoNum type="arabicParenR"/>
            </a:pPr>
            <a:r>
              <a:rPr lang="ru-RU" sz="2700" dirty="0">
                <a:solidFill>
                  <a:schemeClr val="accent2">
                    <a:lumMod val="50000"/>
                  </a:schemeClr>
                </a:solidFill>
                <a:latin typeface="Times New Roman" pitchFamily="18" charset="0"/>
              </a:rPr>
              <a:t> служение осуществляется в тайне, «не пиаром, а подвигом»</a:t>
            </a:r>
            <a:r>
              <a:rPr lang="ru-RU" sz="2700" dirty="0">
                <a:solidFill>
                  <a:schemeClr val="accent2">
                    <a:lumMod val="50000"/>
                  </a:schemeClr>
                </a:solidFill>
                <a:latin typeface="Times New Roman" pitchFamily="18" charset="0"/>
                <a:hlinkClick r:id="" action="ppaction://noaction"/>
              </a:rPr>
              <a:t>[1]</a:t>
            </a:r>
            <a:r>
              <a:rPr lang="ru-RU" sz="2700" dirty="0">
                <a:solidFill>
                  <a:schemeClr val="accent2">
                    <a:lumMod val="50000"/>
                  </a:schemeClr>
                </a:solidFill>
                <a:latin typeface="Times New Roman" pitchFamily="18" charset="0"/>
              </a:rPr>
              <a:t>. </a:t>
            </a:r>
          </a:p>
          <a:p>
            <a:pPr marL="0" indent="0" algn="just">
              <a:buFont typeface="Arial" charset="0"/>
              <a:buNone/>
            </a:pPr>
            <a:r>
              <a:rPr lang="ru-RU" sz="2400" dirty="0" smtClean="0">
                <a:latin typeface="Times New Roman" pitchFamily="18" charset="0"/>
              </a:rPr>
              <a:t/>
            </a:r>
            <a:br>
              <a:rPr lang="ru-RU" sz="2400" dirty="0" smtClean="0">
                <a:latin typeface="Times New Roman" pitchFamily="18" charset="0"/>
              </a:rPr>
            </a:br>
            <a:r>
              <a:rPr lang="ru-RU" sz="1400" u="sng" dirty="0" smtClean="0">
                <a:latin typeface="Times New Roman" pitchFamily="18" charset="0"/>
                <a:hlinkClick r:id="" action="ppaction://noaction"/>
              </a:rPr>
              <a:t>[1]</a:t>
            </a:r>
            <a:r>
              <a:rPr lang="ru-RU" sz="1400" dirty="0" smtClean="0">
                <a:latin typeface="Times New Roman" pitchFamily="18" charset="0"/>
              </a:rPr>
              <a:t> </a:t>
            </a:r>
            <a:r>
              <a:rPr lang="ru-RU" sz="1400" dirty="0" err="1" smtClean="0">
                <a:latin typeface="Times New Roman" pitchFamily="18" charset="0"/>
              </a:rPr>
              <a:t>Пантелеимон</a:t>
            </a:r>
            <a:r>
              <a:rPr lang="ru-RU" sz="1400" dirty="0" smtClean="0">
                <a:latin typeface="Times New Roman" pitchFamily="18" charset="0"/>
              </a:rPr>
              <a:t>, </a:t>
            </a:r>
            <a:r>
              <a:rPr lang="ru-RU" sz="1400" dirty="0" err="1" smtClean="0">
                <a:latin typeface="Times New Roman" pitchFamily="18" charset="0"/>
              </a:rPr>
              <a:t>еп</a:t>
            </a:r>
            <a:r>
              <a:rPr lang="ru-RU" sz="1400" dirty="0" smtClean="0">
                <a:latin typeface="Times New Roman" pitchFamily="18" charset="0"/>
              </a:rPr>
              <a:t>. Орехово-Зуевский. Четыре особенности церковного социального служения. Доклад на пленарном заседании Первой региональной конференции по церковному социальному служению «Новая эра милосердия». [Электронный ресурс] – Режим доступа:</a:t>
            </a:r>
            <a:r>
              <a:rPr lang="ru-RU" sz="1400" b="1" dirty="0" smtClean="0">
                <a:latin typeface="Times New Roman" pitchFamily="18" charset="0"/>
              </a:rPr>
              <a:t> </a:t>
            </a:r>
            <a:r>
              <a:rPr lang="ru-RU" sz="1400" dirty="0" smtClean="0">
                <a:latin typeface="Times New Roman" pitchFamily="18" charset="0"/>
                <a:hlinkClick r:id="rId2"/>
              </a:rPr>
              <a:t>http://sluzhenie.tomsk.ru/?p=2608</a:t>
            </a:r>
            <a:r>
              <a:rPr lang="ru-RU" sz="1400" b="1" dirty="0" smtClean="0">
                <a:latin typeface="Times New Roman" pitchFamily="18" charset="0"/>
              </a:rPr>
              <a:t> </a:t>
            </a:r>
            <a:endParaRPr lang="ru-RU" sz="1400" dirty="0" smtClean="0">
              <a:latin typeface="Times New Roman" pitchFamily="18" charset="0"/>
            </a:endParaRPr>
          </a:p>
        </p:txBody>
      </p:sp>
      <p:sp>
        <p:nvSpPr>
          <p:cNvPr id="4" name="Rectangle 41"/>
          <p:cNvSpPr txBox="1">
            <a:spLocks noChangeArrowheads="1"/>
          </p:cNvSpPr>
          <p:nvPr/>
        </p:nvSpPr>
        <p:spPr>
          <a:xfrm>
            <a:off x="395536" y="116632"/>
            <a:ext cx="8075488" cy="78105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fontAlgn="auto">
              <a:spcAft>
                <a:spcPts val="0"/>
              </a:spcAft>
            </a:pPr>
            <a:r>
              <a:rPr lang="ru-RU" sz="4400" b="1" kern="0" spc="0" dirty="0" smtClean="0">
                <a:solidFill>
                  <a:srgbClr val="C00000"/>
                </a:solidFill>
                <a:latin typeface="+mn-lt"/>
                <a:ea typeface="+mn-ea"/>
                <a:cs typeface="+mn-cs"/>
              </a:rPr>
              <a:t>ХАРАКТЕРИСТИКА ДИАКОНИИ</a:t>
            </a:r>
            <a:endParaRPr lang="en-US" sz="4400" b="1" kern="0" spc="0" dirty="0">
              <a:solidFill>
                <a:srgbClr val="C00000"/>
              </a:solidFill>
              <a:latin typeface="+mn-lt"/>
              <a:ea typeface="+mn-ea"/>
              <a:cs typeface="+mn-cs"/>
            </a:endParaRPr>
          </a:p>
        </p:txBody>
      </p:sp>
      <p:pic>
        <p:nvPicPr>
          <p:cNvPr id="5" name="Рисунок 4"/>
          <p:cNvPicPr>
            <a:picLocks noChangeAspect="1"/>
          </p:cNvPicPr>
          <p:nvPr/>
        </p:nvPicPr>
        <p:blipFill>
          <a:blip r:embed="rId3"/>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8F2CC685-8670-4EEB-810A-9C9D1DE4962B}" type="slidenum">
              <a:rPr lang="en-US" smtClean="0"/>
              <a:pPr/>
              <a:t>23</a:t>
            </a:fld>
            <a:endParaRPr lang="en-US"/>
          </a:p>
        </p:txBody>
      </p:sp>
      <p:sp>
        <p:nvSpPr>
          <p:cNvPr id="2" name="Заголовок 1"/>
          <p:cNvSpPr>
            <a:spLocks noGrp="1"/>
          </p:cNvSpPr>
          <p:nvPr>
            <p:ph type="title" idx="4294967295"/>
          </p:nvPr>
        </p:nvSpPr>
        <p:spPr>
          <a:xfrm>
            <a:off x="251521" y="116633"/>
            <a:ext cx="8892480" cy="936104"/>
          </a:xfrm>
        </p:spPr>
        <p:txBody>
          <a:bodyPr>
            <a:normAutofit fontScale="90000"/>
          </a:bodyPr>
          <a:lstStyle/>
          <a:p>
            <a:pPr lvl="0" algn="just"/>
            <a:r>
              <a:rPr lang="ru-RU" sz="3600" b="1" kern="0" spc="0" dirty="0">
                <a:solidFill>
                  <a:srgbClr val="C00000"/>
                </a:solidFill>
                <a:latin typeface="+mn-lt"/>
                <a:ea typeface="+mn-ea"/>
                <a:cs typeface="+mn-cs"/>
              </a:rPr>
              <a:t>О </a:t>
            </a:r>
            <a:r>
              <a:rPr lang="ru-RU" sz="3600" b="1" kern="0" spc="0" dirty="0" smtClean="0">
                <a:solidFill>
                  <a:srgbClr val="C00000"/>
                </a:solidFill>
                <a:latin typeface="+mn-lt"/>
                <a:ea typeface="+mn-ea"/>
                <a:cs typeface="+mn-cs"/>
              </a:rPr>
              <a:t>ПРИНЦИПАХ ОРГАНИЗАЦИИ СОЦИАЛЬНОЙ РАБОТЫ В РУССКОЙ ПРАВОСЛАВНОЙ ЦЕРКВИ</a:t>
            </a:r>
            <a:endParaRPr lang="ru-RU" sz="3600" b="1" kern="0" spc="0" dirty="0">
              <a:solidFill>
                <a:srgbClr val="C00000"/>
              </a:solidFill>
              <a:latin typeface="+mn-lt"/>
              <a:ea typeface="+mn-ea"/>
              <a:cs typeface="+mn-cs"/>
            </a:endParaRPr>
          </a:p>
        </p:txBody>
      </p:sp>
      <p:sp>
        <p:nvSpPr>
          <p:cNvPr id="64513" name="Rectangle 1"/>
          <p:cNvSpPr>
            <a:spLocks noChangeArrowheads="1"/>
          </p:cNvSpPr>
          <p:nvPr/>
        </p:nvSpPr>
        <p:spPr bwMode="auto">
          <a:xfrm>
            <a:off x="251520" y="1336748"/>
            <a:ext cx="8640959" cy="50013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2800" dirty="0">
                <a:solidFill>
                  <a:schemeClr val="accent2">
                    <a:lumMod val="50000"/>
                  </a:schemeClr>
                </a:solidFill>
                <a:latin typeface="Times New Roman" pitchFamily="18" charset="0"/>
              </a:rPr>
              <a:t>Каждому члену Церкви даются особые дарования для служения всем: «</a:t>
            </a:r>
            <a:r>
              <a:rPr lang="ru-RU" sz="2800" i="1" dirty="0">
                <a:solidFill>
                  <a:schemeClr val="accent2">
                    <a:lumMod val="50000"/>
                  </a:schemeClr>
                </a:solidFill>
                <a:latin typeface="Times New Roman" pitchFamily="18" charset="0"/>
              </a:rPr>
              <a:t>Служите друг другу, каждый тем даром, какой получил, как добрые домостроители многоразличной благодати Божией</a:t>
            </a:r>
            <a:r>
              <a:rPr lang="ru-RU" sz="2800" dirty="0">
                <a:solidFill>
                  <a:schemeClr val="accent2">
                    <a:lumMod val="50000"/>
                  </a:schemeClr>
                </a:solidFill>
                <a:latin typeface="Times New Roman" pitchFamily="18" charset="0"/>
              </a:rPr>
              <a:t>» (1 Пет. 4, 10). Члены Тела Христова, участвуя в общем служении, выполняют и свои особые функции, сообразуясь со способностями, возможностями, навыками и опытом. </a:t>
            </a:r>
          </a:p>
          <a:p>
            <a:pPr algn="just"/>
            <a:r>
              <a:rPr lang="ru-RU" sz="2800" dirty="0">
                <a:solidFill>
                  <a:schemeClr val="accent2">
                    <a:lumMod val="50000"/>
                  </a:schemeClr>
                </a:solidFill>
                <a:latin typeface="Times New Roman" pitchFamily="18" charset="0"/>
              </a:rPr>
              <a:t>Нераздельный церковный организм участвует в жизни окружающего мира во всей полноте, но </a:t>
            </a:r>
            <a:r>
              <a:rPr lang="ru-RU" sz="2800" b="1" dirty="0">
                <a:solidFill>
                  <a:schemeClr val="accent2">
                    <a:lumMod val="50000"/>
                  </a:schemeClr>
                </a:solidFill>
                <a:latin typeface="Times New Roman" pitchFamily="18" charset="0"/>
              </a:rPr>
              <a:t>духовенство, монашествующие и миряне</a:t>
            </a:r>
            <a:r>
              <a:rPr lang="ru-RU" sz="2800" dirty="0">
                <a:solidFill>
                  <a:schemeClr val="accent2">
                    <a:lumMod val="50000"/>
                  </a:schemeClr>
                </a:solidFill>
                <a:latin typeface="Times New Roman" pitchFamily="18" charset="0"/>
              </a:rPr>
              <a:t> могут по-разному и в разной степени осуществлять такое участие.</a:t>
            </a:r>
          </a:p>
          <a:p>
            <a:pPr marL="0" marR="0" lvl="0" indent="301625" algn="ctr"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accent5">
                  <a:lumMod val="25000"/>
                </a:schemeClr>
              </a:solidFill>
              <a:effectLst/>
              <a:latin typeface="Arial" pitchFamily="34" charset="0"/>
            </a:endParaRPr>
          </a:p>
        </p:txBody>
      </p:sp>
      <p:pic>
        <p:nvPicPr>
          <p:cNvPr id="5" name="Рисунок 4"/>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532A216-013D-4D50-95FE-72D363296103}" type="slidenum">
              <a:rPr lang="en-US" smtClean="0"/>
              <a:pPr/>
              <a:t>24</a:t>
            </a:fld>
            <a:endParaRPr lang="en-US"/>
          </a:p>
        </p:txBody>
      </p:sp>
      <p:sp>
        <p:nvSpPr>
          <p:cNvPr id="50179" name="Содержимое 3"/>
          <p:cNvSpPr>
            <a:spLocks noGrp="1"/>
          </p:cNvSpPr>
          <p:nvPr>
            <p:ph idx="4294967295"/>
          </p:nvPr>
        </p:nvSpPr>
        <p:spPr>
          <a:xfrm>
            <a:off x="251520" y="1340768"/>
            <a:ext cx="8568952" cy="4896544"/>
          </a:xfrm>
        </p:spPr>
        <p:txBody>
          <a:bodyPr>
            <a:normAutofit fontScale="92500" lnSpcReduction="20000"/>
          </a:bodyPr>
          <a:lstStyle/>
          <a:p>
            <a:pPr marL="0" indent="0" algn="just">
              <a:buNone/>
            </a:pPr>
            <a:r>
              <a:rPr lang="ru-RU" sz="3500" b="1" dirty="0" smtClean="0">
                <a:solidFill>
                  <a:schemeClr val="accent2">
                    <a:lumMod val="50000"/>
                  </a:schemeClr>
                </a:solidFill>
                <a:latin typeface="Times New Roman" pitchFamily="18" charset="0"/>
              </a:rPr>
              <a:t>1. Понимание </a:t>
            </a:r>
            <a:r>
              <a:rPr lang="ru-RU" sz="3500" b="1" dirty="0">
                <a:solidFill>
                  <a:schemeClr val="accent2">
                    <a:lumMod val="50000"/>
                  </a:schemeClr>
                </a:solidFill>
                <a:latin typeface="Times New Roman" pitchFamily="18" charset="0"/>
              </a:rPr>
              <a:t>цели и задач социального служения</a:t>
            </a:r>
          </a:p>
          <a:p>
            <a:pPr marL="0" indent="450850" algn="just">
              <a:lnSpc>
                <a:spcPct val="110000"/>
              </a:lnSpc>
              <a:buFont typeface="Arial" charset="0"/>
              <a:buNone/>
            </a:pPr>
            <a:r>
              <a:rPr lang="ru-RU" sz="3200" dirty="0">
                <a:solidFill>
                  <a:schemeClr val="accent2">
                    <a:lumMod val="50000"/>
                  </a:schemeClr>
                </a:solidFill>
                <a:latin typeface="Times New Roman" pitchFamily="18" charset="0"/>
              </a:rPr>
              <a:t>Например, церковные социальные работники часто переживают, что их деятельность не такая эффективная и успешная как им бы того хотелось, но здесь важно помнить, что у церковного социального служения  есть задача умножать любовь, поэтому даже неудачные с технологической точки зрения проекты, могут быть успешными, если мы видим, что они способствуют укреплению духа братолюбия и милосердия</a:t>
            </a:r>
            <a:r>
              <a:rPr lang="ru-RU" sz="3200" dirty="0" smtClean="0">
                <a:solidFill>
                  <a:schemeClr val="accent2">
                    <a:lumMod val="50000"/>
                  </a:schemeClr>
                </a:solidFill>
                <a:latin typeface="Times New Roman" pitchFamily="18" charset="0"/>
              </a:rPr>
              <a:t>.</a:t>
            </a:r>
            <a:endParaRPr lang="ru-RU" sz="2100" i="1" dirty="0" smtClean="0">
              <a:latin typeface="Times New Roman" pitchFamily="18" charset="0"/>
            </a:endParaRPr>
          </a:p>
        </p:txBody>
      </p:sp>
      <p:sp>
        <p:nvSpPr>
          <p:cNvPr id="6" name="Rectangle 41"/>
          <p:cNvSpPr txBox="1">
            <a:spLocks noChangeArrowheads="1"/>
          </p:cNvSpPr>
          <p:nvPr/>
        </p:nvSpPr>
        <p:spPr>
          <a:xfrm>
            <a:off x="395536" y="188640"/>
            <a:ext cx="8496944" cy="929654"/>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fontAlgn="auto">
              <a:lnSpc>
                <a:spcPct val="80000"/>
              </a:lnSpc>
              <a:spcAft>
                <a:spcPts val="0"/>
              </a:spcAft>
            </a:pPr>
            <a:r>
              <a:rPr lang="ru-RU" sz="3600" b="1" kern="0" spc="0" dirty="0" smtClean="0">
                <a:solidFill>
                  <a:srgbClr val="C00000"/>
                </a:solidFill>
                <a:latin typeface="+mn-lt"/>
                <a:ea typeface="+mn-ea"/>
                <a:cs typeface="+mn-cs"/>
              </a:rPr>
              <a:t>ОРГАНИЗАЦИЯ ЦЕРКОВНОГО СОЦИАЛЬНОГО СЛУЖЕНИЯ</a:t>
            </a:r>
            <a:endParaRPr lang="en-US" sz="3600" b="1" kern="0" spc="0" dirty="0">
              <a:solidFill>
                <a:srgbClr val="C00000"/>
              </a:solidFill>
              <a:latin typeface="+mn-lt"/>
              <a:ea typeface="+mn-ea"/>
              <a:cs typeface="+mn-cs"/>
            </a:endParaRPr>
          </a:p>
        </p:txBody>
      </p:sp>
      <p:pic>
        <p:nvPicPr>
          <p:cNvPr id="5" name="Рисунок 4"/>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532A216-013D-4D50-95FE-72D363296103}" type="slidenum">
              <a:rPr lang="en-US" smtClean="0"/>
              <a:pPr/>
              <a:t>25</a:t>
            </a:fld>
            <a:endParaRPr lang="en-US"/>
          </a:p>
        </p:txBody>
      </p:sp>
      <p:sp>
        <p:nvSpPr>
          <p:cNvPr id="50179" name="Содержимое 3"/>
          <p:cNvSpPr>
            <a:spLocks noGrp="1"/>
          </p:cNvSpPr>
          <p:nvPr>
            <p:ph idx="4294967295"/>
          </p:nvPr>
        </p:nvSpPr>
        <p:spPr>
          <a:xfrm>
            <a:off x="179512" y="260649"/>
            <a:ext cx="8784977" cy="5688631"/>
          </a:xfrm>
        </p:spPr>
        <p:txBody>
          <a:bodyPr/>
          <a:lstStyle/>
          <a:p>
            <a:pPr marL="0" indent="0" algn="just">
              <a:buNone/>
            </a:pPr>
            <a:r>
              <a:rPr lang="ru-RU" sz="3200" b="1" dirty="0" smtClean="0">
                <a:solidFill>
                  <a:schemeClr val="accent2">
                    <a:lumMod val="50000"/>
                  </a:schemeClr>
                </a:solidFill>
                <a:latin typeface="Times New Roman" pitchFamily="18" charset="0"/>
              </a:rPr>
              <a:t>2. Восстановление </a:t>
            </a:r>
            <a:r>
              <a:rPr lang="ru-RU" sz="3200" b="1" dirty="0">
                <a:solidFill>
                  <a:schemeClr val="accent2">
                    <a:lumMod val="50000"/>
                  </a:schemeClr>
                </a:solidFill>
                <a:latin typeface="Times New Roman" pitchFamily="18" charset="0"/>
              </a:rPr>
              <a:t>традиции церковного социального служения.</a:t>
            </a:r>
          </a:p>
          <a:p>
            <a:pPr marL="0" indent="450850" algn="just">
              <a:buFont typeface="Arial" charset="0"/>
              <a:buNone/>
            </a:pPr>
            <a:r>
              <a:rPr lang="ru-RU" sz="3000" dirty="0">
                <a:solidFill>
                  <a:schemeClr val="accent2">
                    <a:lumMod val="50000"/>
                  </a:schemeClr>
                </a:solidFill>
                <a:latin typeface="Times New Roman" pitchFamily="18" charset="0"/>
              </a:rPr>
              <a:t>В советское время прервалась традиция открытого социального служения. Нас даже заставили его стыдиться.</a:t>
            </a:r>
          </a:p>
          <a:p>
            <a:pPr marL="0" indent="450850" algn="just">
              <a:buFont typeface="Arial" charset="0"/>
              <a:buNone/>
            </a:pPr>
            <a:r>
              <a:rPr lang="ru-RU" sz="3000" dirty="0">
                <a:solidFill>
                  <a:schemeClr val="accent2">
                    <a:lumMod val="50000"/>
                  </a:schemeClr>
                </a:solidFill>
                <a:latin typeface="Times New Roman" pitchFamily="18" charset="0"/>
              </a:rPr>
              <a:t> Мы забыли свою историю и нам приходится писать новую, но не имея перед собой опыта милосердного служения, мы все придумываем на ходу, мы не знаем что нас могло бы вдохновить. Это снижает заинтересованность и желание помогать. Это путь к унынию, разочарованию и тщеславию.    </a:t>
            </a: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dirty="0" smtClean="0">
              <a:latin typeface="Times New Roman" pitchFamily="18" charset="0"/>
            </a:endParaRPr>
          </a:p>
          <a:p>
            <a:pPr marL="0" indent="450850" algn="just">
              <a:buFont typeface="Arial" charset="0"/>
              <a:buNone/>
            </a:pPr>
            <a:endParaRPr lang="ru-RU" sz="2100" i="1" dirty="0" smtClean="0">
              <a:latin typeface="Times New Roman" pitchFamily="18" charset="0"/>
            </a:endParaRPr>
          </a:p>
        </p:txBody>
      </p:sp>
      <p:pic>
        <p:nvPicPr>
          <p:cNvPr id="5" name="Рисунок 4"/>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532A216-013D-4D50-95FE-72D363296103}" type="slidenum">
              <a:rPr lang="en-US" smtClean="0"/>
              <a:pPr/>
              <a:t>26</a:t>
            </a:fld>
            <a:endParaRPr lang="en-US"/>
          </a:p>
        </p:txBody>
      </p:sp>
      <p:sp>
        <p:nvSpPr>
          <p:cNvPr id="50179" name="Содержимое 3"/>
          <p:cNvSpPr>
            <a:spLocks noGrp="1"/>
          </p:cNvSpPr>
          <p:nvPr>
            <p:ph idx="4294967295"/>
          </p:nvPr>
        </p:nvSpPr>
        <p:spPr>
          <a:xfrm>
            <a:off x="179512" y="260649"/>
            <a:ext cx="8784977" cy="6048671"/>
          </a:xfrm>
        </p:spPr>
        <p:txBody>
          <a:bodyPr>
            <a:normAutofit/>
          </a:bodyPr>
          <a:lstStyle/>
          <a:p>
            <a:pPr marL="0" indent="0" algn="just">
              <a:buNone/>
            </a:pPr>
            <a:r>
              <a:rPr lang="ru-RU" sz="3200" b="1" dirty="0" smtClean="0">
                <a:solidFill>
                  <a:schemeClr val="accent2">
                    <a:lumMod val="50000"/>
                  </a:schemeClr>
                </a:solidFill>
                <a:latin typeface="Times New Roman" pitchFamily="18" charset="0"/>
              </a:rPr>
              <a:t>3. Поиск своего места в системе социальной работе</a:t>
            </a:r>
            <a:endParaRPr lang="ru-RU" sz="3200" b="1" dirty="0">
              <a:solidFill>
                <a:schemeClr val="accent2">
                  <a:lumMod val="50000"/>
                </a:schemeClr>
              </a:solidFill>
              <a:latin typeface="Times New Roman" pitchFamily="18" charset="0"/>
            </a:endParaRPr>
          </a:p>
          <a:p>
            <a:pPr marL="0" indent="450850" algn="just">
              <a:buNone/>
            </a:pPr>
            <a:r>
              <a:rPr lang="ru-RU" sz="3300" dirty="0">
                <a:solidFill>
                  <a:schemeClr val="accent2">
                    <a:lumMod val="50000"/>
                  </a:schemeClr>
                </a:solidFill>
                <a:latin typeface="Times New Roman" pitchFamily="18" charset="0"/>
              </a:rPr>
              <a:t>Социальное служение Церкви не должно подменять собой ответственность государства в социальной сфере.</a:t>
            </a:r>
          </a:p>
          <a:p>
            <a:pPr marL="0" indent="450850" algn="just">
              <a:buNone/>
            </a:pPr>
            <a:r>
              <a:rPr lang="ru-RU" sz="3300" dirty="0">
                <a:solidFill>
                  <a:schemeClr val="accent2">
                    <a:lumMod val="50000"/>
                  </a:schemeClr>
                </a:solidFill>
                <a:latin typeface="Times New Roman" pitchFamily="18" charset="0"/>
              </a:rPr>
              <a:t>Церковная социальная работа призвана, решать задачи не всегда совпадающие с общепринятыми в социальной работе, целевыми установками и методами их достижения.</a:t>
            </a:r>
          </a:p>
          <a:p>
            <a:pPr marL="0" indent="450850" algn="just">
              <a:buNone/>
            </a:pPr>
            <a:r>
              <a:rPr lang="ru-RU" sz="3300" dirty="0">
                <a:solidFill>
                  <a:schemeClr val="accent2">
                    <a:lumMod val="50000"/>
                  </a:schemeClr>
                </a:solidFill>
                <a:latin typeface="Times New Roman" pitchFamily="18" charset="0"/>
              </a:rPr>
              <a:t>Помощь людям в поиске цели и смысла жизни и в преодолении греховных пристрастий</a:t>
            </a:r>
            <a:r>
              <a:rPr lang="ru-RU" sz="3300" dirty="0" smtClean="0">
                <a:solidFill>
                  <a:schemeClr val="accent2">
                    <a:lumMod val="50000"/>
                  </a:schemeClr>
                </a:solidFill>
                <a:latin typeface="Times New Roman" pitchFamily="18" charset="0"/>
              </a:rPr>
              <a:t>.</a:t>
            </a:r>
            <a:endParaRPr lang="ru-RU" sz="3300" dirty="0">
              <a:solidFill>
                <a:schemeClr val="accent2">
                  <a:lumMod val="50000"/>
                </a:schemeClr>
              </a:solidFill>
              <a:latin typeface="Times New Roman" pitchFamily="18" charset="0"/>
            </a:endParaRPr>
          </a:p>
        </p:txBody>
      </p:sp>
      <p:pic>
        <p:nvPicPr>
          <p:cNvPr id="5" name="Рисунок 4"/>
          <p:cNvPicPr>
            <a:picLocks noChangeAspect="1"/>
          </p:cNvPicPr>
          <p:nvPr/>
        </p:nvPicPr>
        <p:blipFill>
          <a:blip r:embed="rId2"/>
          <a:stretch>
            <a:fillRect/>
          </a:stretch>
        </p:blipFill>
        <p:spPr>
          <a:xfrm>
            <a:off x="38898" y="6371129"/>
            <a:ext cx="486871" cy="486871"/>
          </a:xfrm>
          <a:prstGeom prst="rect">
            <a:avLst/>
          </a:prstGeom>
        </p:spPr>
      </p:pic>
    </p:spTree>
    <p:extLst>
      <p:ext uri="{BB962C8B-B14F-4D97-AF65-F5344CB8AC3E}">
        <p14:creationId xmlns:p14="http://schemas.microsoft.com/office/powerpoint/2010/main" val="33459592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5632311"/>
          </a:xfrm>
          <a:prstGeom prst="rect">
            <a:avLst/>
          </a:prstGeom>
        </p:spPr>
        <p:txBody>
          <a:bodyPr wrap="square">
            <a:spAutoFit/>
          </a:bodyPr>
          <a:lstStyle/>
          <a:p>
            <a:pPr algn="just"/>
            <a:endParaRPr lang="ru-RU" sz="3000" dirty="0" smtClean="0">
              <a:solidFill>
                <a:schemeClr val="accent2">
                  <a:lumMod val="50000"/>
                </a:schemeClr>
              </a:solidFill>
              <a:latin typeface="Times New Roman" pitchFamily="18" charset="0"/>
            </a:endParaRPr>
          </a:p>
          <a:p>
            <a:pPr algn="just"/>
            <a:r>
              <a:rPr lang="ru-RU" sz="3000" dirty="0" smtClean="0">
                <a:solidFill>
                  <a:schemeClr val="accent2">
                    <a:lumMod val="50000"/>
                  </a:schemeClr>
                </a:solidFill>
                <a:latin typeface="Times New Roman" pitchFamily="18" charset="0"/>
              </a:rPr>
              <a:t>Вера </a:t>
            </a:r>
            <a:r>
              <a:rPr lang="ru-RU" sz="3000" dirty="0">
                <a:solidFill>
                  <a:schemeClr val="accent2">
                    <a:lumMod val="50000"/>
                  </a:schemeClr>
                </a:solidFill>
                <a:latin typeface="Times New Roman" pitchFamily="18" charset="0"/>
              </a:rPr>
              <a:t>должна быть </a:t>
            </a:r>
            <a:r>
              <a:rPr lang="ru-RU" sz="3000" b="1" dirty="0" err="1">
                <a:solidFill>
                  <a:schemeClr val="accent2">
                    <a:lumMod val="50000"/>
                  </a:schemeClr>
                </a:solidFill>
                <a:latin typeface="Times New Roman" pitchFamily="18" charset="0"/>
              </a:rPr>
              <a:t>детерминантой</a:t>
            </a:r>
            <a:r>
              <a:rPr lang="ru-RU" sz="3000" dirty="0">
                <a:solidFill>
                  <a:schemeClr val="accent2">
                    <a:lumMod val="50000"/>
                  </a:schemeClr>
                </a:solidFill>
                <a:latin typeface="Times New Roman" pitchFamily="18" charset="0"/>
              </a:rPr>
              <a:t> </a:t>
            </a:r>
            <a:r>
              <a:rPr lang="ru-RU" sz="3000" dirty="0" smtClean="0">
                <a:solidFill>
                  <a:schemeClr val="accent2">
                    <a:lumMod val="50000"/>
                  </a:schemeClr>
                </a:solidFill>
                <a:latin typeface="Times New Roman" pitchFamily="18" charset="0"/>
              </a:rPr>
              <a:t>в </a:t>
            </a:r>
            <a:r>
              <a:rPr lang="ru-RU" sz="3000" dirty="0">
                <a:solidFill>
                  <a:schemeClr val="accent2">
                    <a:lumMod val="50000"/>
                  </a:schemeClr>
                </a:solidFill>
                <a:latin typeface="Times New Roman" pitchFamily="18" charset="0"/>
              </a:rPr>
              <a:t>мотивации деятельности и в </a:t>
            </a:r>
            <a:r>
              <a:rPr lang="ru-RU" sz="3000" dirty="0" smtClean="0">
                <a:solidFill>
                  <a:schemeClr val="accent2">
                    <a:lumMod val="50000"/>
                  </a:schemeClr>
                </a:solidFill>
                <a:latin typeface="Times New Roman" pitchFamily="18" charset="0"/>
              </a:rPr>
              <a:t>технологиях. </a:t>
            </a:r>
            <a:endParaRPr lang="ru-RU" sz="3000" dirty="0">
              <a:solidFill>
                <a:schemeClr val="accent2">
                  <a:lumMod val="50000"/>
                </a:schemeClr>
              </a:solidFill>
              <a:latin typeface="Times New Roman" pitchFamily="18" charset="0"/>
            </a:endParaRPr>
          </a:p>
          <a:p>
            <a:pPr algn="just"/>
            <a:r>
              <a:rPr lang="ru-RU" sz="3000" dirty="0" smtClean="0">
                <a:solidFill>
                  <a:schemeClr val="accent2">
                    <a:lumMod val="50000"/>
                  </a:schemeClr>
                </a:solidFill>
                <a:latin typeface="Times New Roman" pitchFamily="18" charset="0"/>
              </a:rPr>
              <a:t>В </a:t>
            </a:r>
            <a:r>
              <a:rPr lang="ru-RU" sz="3000" dirty="0">
                <a:solidFill>
                  <a:schemeClr val="accent2">
                    <a:lumMod val="50000"/>
                  </a:schemeClr>
                </a:solidFill>
                <a:latin typeface="Times New Roman" pitchFamily="18" charset="0"/>
              </a:rPr>
              <a:t>церковном социальном служении есть невероятно глубокое, специфическое восприятие социальной деятельности, которое переживается как самим социальным работником, так и тем, кому они помогают. </a:t>
            </a:r>
            <a:endParaRPr lang="ru-RU" sz="3000" dirty="0" smtClean="0">
              <a:solidFill>
                <a:schemeClr val="accent2">
                  <a:lumMod val="50000"/>
                </a:schemeClr>
              </a:solidFill>
              <a:latin typeface="Times New Roman" pitchFamily="18" charset="0"/>
            </a:endParaRPr>
          </a:p>
          <a:p>
            <a:pPr algn="just"/>
            <a:r>
              <a:rPr lang="ru-RU" sz="3000" dirty="0" smtClean="0">
                <a:solidFill>
                  <a:schemeClr val="accent2">
                    <a:lumMod val="50000"/>
                  </a:schemeClr>
                </a:solidFill>
                <a:latin typeface="Times New Roman" pitchFamily="18" charset="0"/>
              </a:rPr>
              <a:t>Соответственно </a:t>
            </a:r>
            <a:r>
              <a:rPr lang="ru-RU" sz="3000" dirty="0">
                <a:solidFill>
                  <a:schemeClr val="accent2">
                    <a:lumMod val="50000"/>
                  </a:schemeClr>
                </a:solidFill>
                <a:latin typeface="Times New Roman" pitchFamily="18" charset="0"/>
              </a:rPr>
              <a:t>нужно </a:t>
            </a:r>
            <a:r>
              <a:rPr lang="ru-RU" sz="3000" dirty="0" smtClean="0">
                <a:solidFill>
                  <a:schemeClr val="accent2">
                    <a:lumMod val="50000"/>
                  </a:schemeClr>
                </a:solidFill>
                <a:latin typeface="Times New Roman" pitchFamily="18" charset="0"/>
              </a:rPr>
              <a:t>искать особый инструментарий </a:t>
            </a:r>
            <a:r>
              <a:rPr lang="ru-RU" sz="3000" dirty="0">
                <a:solidFill>
                  <a:schemeClr val="accent2">
                    <a:lumMod val="50000"/>
                  </a:schemeClr>
                </a:solidFill>
                <a:latin typeface="Times New Roman" pitchFamily="18" charset="0"/>
              </a:rPr>
              <a:t>церковной социальной работы, </a:t>
            </a:r>
            <a:r>
              <a:rPr lang="ru-RU" sz="3000" dirty="0" smtClean="0">
                <a:solidFill>
                  <a:schemeClr val="accent2">
                    <a:lumMod val="50000"/>
                  </a:schemeClr>
                </a:solidFill>
                <a:latin typeface="Times New Roman" pitchFamily="18" charset="0"/>
              </a:rPr>
              <a:t> способы </a:t>
            </a:r>
            <a:r>
              <a:rPr lang="ru-RU" sz="3000" dirty="0">
                <a:solidFill>
                  <a:schemeClr val="accent2">
                    <a:lumMod val="50000"/>
                  </a:schemeClr>
                </a:solidFill>
                <a:latin typeface="Times New Roman" pitchFamily="18" charset="0"/>
              </a:rPr>
              <a:t>и </a:t>
            </a:r>
            <a:r>
              <a:rPr lang="ru-RU" sz="3000" dirty="0" smtClean="0">
                <a:solidFill>
                  <a:schemeClr val="accent2">
                    <a:lumMod val="50000"/>
                  </a:schemeClr>
                </a:solidFill>
                <a:latin typeface="Times New Roman" pitchFamily="18" charset="0"/>
              </a:rPr>
              <a:t>методы </a:t>
            </a:r>
            <a:r>
              <a:rPr lang="ru-RU" sz="3000" dirty="0">
                <a:solidFill>
                  <a:schemeClr val="accent2">
                    <a:lumMod val="50000"/>
                  </a:schemeClr>
                </a:solidFill>
                <a:latin typeface="Times New Roman" pitchFamily="18" charset="0"/>
              </a:rPr>
              <a:t>организации социальной работы. </a:t>
            </a:r>
          </a:p>
        </p:txBody>
      </p:sp>
      <p:pic>
        <p:nvPicPr>
          <p:cNvPr id="3" name="Рисунок 2"/>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1540" y="332656"/>
            <a:ext cx="8280920" cy="4524315"/>
          </a:xfrm>
          <a:prstGeom prst="rect">
            <a:avLst/>
          </a:prstGeom>
          <a:noFill/>
        </p:spPr>
        <p:txBody>
          <a:bodyPr wrap="square" rtlCol="0">
            <a:spAutoFit/>
          </a:bodyPr>
          <a:lstStyle/>
          <a:p>
            <a:pPr algn="just"/>
            <a:r>
              <a:rPr lang="ru-RU" sz="3200" dirty="0">
                <a:solidFill>
                  <a:schemeClr val="accent2">
                    <a:lumMod val="50000"/>
                  </a:schemeClr>
                </a:solidFill>
                <a:latin typeface="Times New Roman" pitchFamily="18" charset="0"/>
              </a:rPr>
              <a:t>Для того, чтобы предложить людям в качестве руководства Евангелие, нужно самому быть </a:t>
            </a:r>
            <a:r>
              <a:rPr lang="ru-RU" sz="3200" dirty="0" err="1">
                <a:solidFill>
                  <a:schemeClr val="accent2">
                    <a:lumMod val="50000"/>
                  </a:schemeClr>
                </a:solidFill>
                <a:latin typeface="Times New Roman" pitchFamily="18" charset="0"/>
              </a:rPr>
              <a:t>воцерковленным</a:t>
            </a:r>
            <a:r>
              <a:rPr lang="ru-RU" sz="3200" dirty="0">
                <a:solidFill>
                  <a:schemeClr val="accent2">
                    <a:lumMod val="50000"/>
                  </a:schemeClr>
                </a:solidFill>
                <a:latin typeface="Times New Roman" pitchFamily="18" charset="0"/>
              </a:rPr>
              <a:t> человеком, жить в предвкушении Царствия Божия.</a:t>
            </a:r>
          </a:p>
          <a:p>
            <a:pPr algn="just"/>
            <a:r>
              <a:rPr lang="ru-RU" sz="3200" dirty="0" smtClean="0">
                <a:solidFill>
                  <a:schemeClr val="accent2">
                    <a:lumMod val="50000"/>
                  </a:schemeClr>
                </a:solidFill>
                <a:latin typeface="Times New Roman" pitchFamily="18" charset="0"/>
              </a:rPr>
              <a:t>Социальное </a:t>
            </a:r>
            <a:r>
              <a:rPr lang="ru-RU" sz="3200" dirty="0">
                <a:solidFill>
                  <a:schemeClr val="accent2">
                    <a:lumMod val="50000"/>
                  </a:schemeClr>
                </a:solidFill>
                <a:latin typeface="Times New Roman" pitchFamily="18" charset="0"/>
              </a:rPr>
              <a:t>служение Церкви – это в первую очередь история о том как самому стать христианином.</a:t>
            </a:r>
          </a:p>
          <a:p>
            <a:pPr algn="ctr"/>
            <a:r>
              <a:rPr lang="ru-RU" sz="3200" b="1" dirty="0">
                <a:solidFill>
                  <a:schemeClr val="accent2">
                    <a:lumMod val="50000"/>
                  </a:schemeClr>
                </a:solidFill>
                <a:latin typeface="Times New Roman" pitchFamily="18" charset="0"/>
              </a:rPr>
              <a:t>«</a:t>
            </a:r>
            <a:r>
              <a:rPr lang="ru-RU" sz="3200" b="1" dirty="0" err="1">
                <a:solidFill>
                  <a:schemeClr val="accent2">
                    <a:lumMod val="50000"/>
                  </a:schemeClr>
                </a:solidFill>
                <a:latin typeface="Times New Roman" pitchFamily="18" charset="0"/>
              </a:rPr>
              <a:t>Стяжи</a:t>
            </a:r>
            <a:r>
              <a:rPr lang="ru-RU" sz="3200" b="1" dirty="0">
                <a:solidFill>
                  <a:schemeClr val="accent2">
                    <a:lumMod val="50000"/>
                  </a:schemeClr>
                </a:solidFill>
                <a:latin typeface="Times New Roman" pitchFamily="18" charset="0"/>
              </a:rPr>
              <a:t> дух </a:t>
            </a:r>
            <a:r>
              <a:rPr lang="ru-RU" sz="3200" b="1" dirty="0" err="1">
                <a:solidFill>
                  <a:schemeClr val="accent2">
                    <a:lumMod val="50000"/>
                  </a:schemeClr>
                </a:solidFill>
                <a:latin typeface="Times New Roman" pitchFamily="18" charset="0"/>
              </a:rPr>
              <a:t>мирен</a:t>
            </a:r>
            <a:r>
              <a:rPr lang="ru-RU" sz="3200" b="1" dirty="0">
                <a:solidFill>
                  <a:schemeClr val="accent2">
                    <a:lumMod val="50000"/>
                  </a:schemeClr>
                </a:solidFill>
                <a:latin typeface="Times New Roman" pitchFamily="18" charset="0"/>
              </a:rPr>
              <a:t>, и тогда тысячи вокруг тебя спасутся»</a:t>
            </a:r>
          </a:p>
        </p:txBody>
      </p:sp>
      <p:pic>
        <p:nvPicPr>
          <p:cNvPr id="3" name="Рисунок 2"/>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8F2CC685-8670-4EEB-810A-9C9D1DE4962B}" type="slidenum">
              <a:rPr lang="en-US" smtClean="0"/>
              <a:pPr/>
              <a:t>29</a:t>
            </a:fld>
            <a:endParaRPr lang="en-US"/>
          </a:p>
        </p:txBody>
      </p:sp>
      <p:sp>
        <p:nvSpPr>
          <p:cNvPr id="2" name="Заголовок 1"/>
          <p:cNvSpPr>
            <a:spLocks noGrp="1"/>
          </p:cNvSpPr>
          <p:nvPr>
            <p:ph type="title" idx="4294967295"/>
          </p:nvPr>
        </p:nvSpPr>
        <p:spPr>
          <a:xfrm>
            <a:off x="107504" y="1"/>
            <a:ext cx="8784976" cy="548679"/>
          </a:xfrm>
        </p:spPr>
        <p:txBody>
          <a:bodyPr>
            <a:normAutofit/>
          </a:bodyPr>
          <a:lstStyle/>
          <a:p>
            <a:pPr algn="just"/>
            <a:r>
              <a:rPr lang="ru-RU" sz="3200" b="1" kern="0" spc="0" dirty="0" smtClean="0">
                <a:solidFill>
                  <a:srgbClr val="C00000"/>
                </a:solidFill>
                <a:latin typeface="+mn-lt"/>
                <a:ea typeface="+mn-ea"/>
                <a:cs typeface="+mn-cs"/>
              </a:rPr>
              <a:t>ВАЖНО!</a:t>
            </a:r>
            <a:endParaRPr lang="ru-RU" sz="3200" b="1" kern="0" spc="0" dirty="0">
              <a:solidFill>
                <a:srgbClr val="C00000"/>
              </a:solidFill>
              <a:latin typeface="+mn-lt"/>
              <a:ea typeface="+mn-ea"/>
              <a:cs typeface="+mn-cs"/>
            </a:endParaRPr>
          </a:p>
        </p:txBody>
      </p:sp>
      <p:sp>
        <p:nvSpPr>
          <p:cNvPr id="4" name="TextBox 3"/>
          <p:cNvSpPr txBox="1"/>
          <p:nvPr/>
        </p:nvSpPr>
        <p:spPr>
          <a:xfrm>
            <a:off x="107504" y="620688"/>
            <a:ext cx="8784976" cy="5893921"/>
          </a:xfrm>
          <a:prstGeom prst="rect">
            <a:avLst/>
          </a:prstGeom>
          <a:noFill/>
        </p:spPr>
        <p:txBody>
          <a:bodyPr wrap="square" rtlCol="0">
            <a:spAutoFit/>
          </a:bodyPr>
          <a:lstStyle/>
          <a:p>
            <a:pPr algn="just"/>
            <a:r>
              <a:rPr lang="ru-RU" sz="2900" dirty="0" smtClean="0">
                <a:solidFill>
                  <a:schemeClr val="accent2">
                    <a:lumMod val="50000"/>
                  </a:schemeClr>
                </a:solidFill>
                <a:latin typeface="Times New Roman" pitchFamily="18" charset="0"/>
              </a:rPr>
              <a:t>Участие в церковном социальном служении </a:t>
            </a:r>
            <a:r>
              <a:rPr lang="ru-RU" sz="2900" dirty="0">
                <a:solidFill>
                  <a:schemeClr val="accent2">
                    <a:lumMod val="50000"/>
                  </a:schemeClr>
                </a:solidFill>
                <a:latin typeface="Times New Roman" pitchFamily="18" charset="0"/>
              </a:rPr>
              <a:t>активизирует духовную </a:t>
            </a:r>
            <a:r>
              <a:rPr lang="ru-RU" sz="2900" dirty="0" smtClean="0">
                <a:solidFill>
                  <a:schemeClr val="accent2">
                    <a:lumMod val="50000"/>
                  </a:schemeClr>
                </a:solidFill>
                <a:latin typeface="Times New Roman" pitchFamily="18" charset="0"/>
              </a:rPr>
              <a:t>жизнь: появляется  </a:t>
            </a:r>
            <a:r>
              <a:rPr lang="ru-RU" sz="2900" dirty="0">
                <a:solidFill>
                  <a:schemeClr val="accent2">
                    <a:lumMod val="50000"/>
                  </a:schemeClr>
                </a:solidFill>
                <a:latin typeface="Times New Roman" pitchFamily="18" charset="0"/>
              </a:rPr>
              <a:t>большое количество вопросов </a:t>
            </a:r>
            <a:r>
              <a:rPr lang="ru-RU" sz="2900" dirty="0" smtClean="0">
                <a:solidFill>
                  <a:schemeClr val="accent2">
                    <a:lumMod val="50000"/>
                  </a:schemeClr>
                </a:solidFill>
                <a:latin typeface="Times New Roman" pitchFamily="18" charset="0"/>
              </a:rPr>
              <a:t>и </a:t>
            </a:r>
            <a:r>
              <a:rPr lang="ru-RU" sz="2900" dirty="0">
                <a:solidFill>
                  <a:schemeClr val="accent2">
                    <a:lumMod val="50000"/>
                  </a:schemeClr>
                </a:solidFill>
                <a:latin typeface="Times New Roman" pitchFamily="18" charset="0"/>
              </a:rPr>
              <a:t>без поддержки со стороны священника найти на них ответы практически невозможно. </a:t>
            </a:r>
            <a:endParaRPr lang="ru-RU" sz="2900" dirty="0" smtClean="0">
              <a:solidFill>
                <a:schemeClr val="accent2">
                  <a:lumMod val="50000"/>
                </a:schemeClr>
              </a:solidFill>
              <a:latin typeface="Times New Roman" pitchFamily="18" charset="0"/>
            </a:endParaRPr>
          </a:p>
          <a:p>
            <a:pPr algn="just"/>
            <a:r>
              <a:rPr lang="ru-RU" sz="2900" b="1" dirty="0" smtClean="0">
                <a:solidFill>
                  <a:schemeClr val="accent2">
                    <a:lumMod val="50000"/>
                  </a:schemeClr>
                </a:solidFill>
                <a:latin typeface="Times New Roman" pitchFamily="18" charset="0"/>
              </a:rPr>
              <a:t>Духовная </a:t>
            </a:r>
            <a:r>
              <a:rPr lang="ru-RU" sz="2900" b="1" dirty="0">
                <a:solidFill>
                  <a:schemeClr val="accent2">
                    <a:lumMod val="50000"/>
                  </a:schemeClr>
                </a:solidFill>
                <a:latin typeface="Times New Roman" pitchFamily="18" charset="0"/>
              </a:rPr>
              <a:t>помощь / сопровождение нужна как социальному работнику, так и добровольцам.</a:t>
            </a:r>
          </a:p>
          <a:p>
            <a:pPr algn="just"/>
            <a:r>
              <a:rPr lang="ru-RU" sz="2900" dirty="0">
                <a:solidFill>
                  <a:schemeClr val="accent2">
                    <a:lumMod val="50000"/>
                  </a:schemeClr>
                </a:solidFill>
                <a:latin typeface="Times New Roman" pitchFamily="18" charset="0"/>
              </a:rPr>
              <a:t>О церковной социальной работе надо говорить.  Если будет сделан акцент только на деятельность, но она не будет осмысляться, то это путь к психологическим и духовным деформациям. </a:t>
            </a:r>
          </a:p>
          <a:p>
            <a:pPr algn="just"/>
            <a:r>
              <a:rPr lang="ru-RU" sz="2900" dirty="0">
                <a:solidFill>
                  <a:schemeClr val="accent2">
                    <a:lumMod val="50000"/>
                  </a:schemeClr>
                </a:solidFill>
                <a:latin typeface="Times New Roman" pitchFamily="18" charset="0"/>
              </a:rPr>
              <a:t>Организатор таких дискуссий/ бесед/ встреч должен быть немного впереди группы.</a:t>
            </a:r>
          </a:p>
        </p:txBody>
      </p:sp>
      <p:pic>
        <p:nvPicPr>
          <p:cNvPr id="5" name="Рисунок 4"/>
          <p:cNvPicPr>
            <a:picLocks noChangeAspect="1"/>
          </p:cNvPicPr>
          <p:nvPr/>
        </p:nvPicPr>
        <p:blipFill>
          <a:blip r:embed="rId2"/>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532A216-013D-4D50-95FE-72D363296103}" type="slidenum">
              <a:rPr lang="en-US" smtClean="0"/>
              <a:pPr/>
              <a:t>30</a:t>
            </a:fld>
            <a:endParaRPr lang="en-US"/>
          </a:p>
        </p:txBody>
      </p:sp>
      <p:sp>
        <p:nvSpPr>
          <p:cNvPr id="50179" name="Содержимое 3"/>
          <p:cNvSpPr>
            <a:spLocks noGrp="1"/>
          </p:cNvSpPr>
          <p:nvPr>
            <p:ph idx="4294967295"/>
          </p:nvPr>
        </p:nvSpPr>
        <p:spPr>
          <a:xfrm>
            <a:off x="179512" y="260649"/>
            <a:ext cx="8784977" cy="6048671"/>
          </a:xfrm>
        </p:spPr>
        <p:txBody>
          <a:bodyPr>
            <a:normAutofit/>
          </a:bodyPr>
          <a:lstStyle/>
          <a:p>
            <a:pPr marL="0" indent="0" algn="just">
              <a:buNone/>
            </a:pPr>
            <a:r>
              <a:rPr lang="ru-RU" sz="3200" b="1" dirty="0" smtClean="0">
                <a:solidFill>
                  <a:schemeClr val="accent2">
                    <a:lumMod val="50000"/>
                  </a:schemeClr>
                </a:solidFill>
                <a:latin typeface="Times New Roman" pitchFamily="18" charset="0"/>
              </a:rPr>
              <a:t>4. Община – основное место развития церковного служения</a:t>
            </a:r>
            <a:endParaRPr lang="ru-RU" sz="3200" b="1" dirty="0">
              <a:solidFill>
                <a:schemeClr val="accent2">
                  <a:lumMod val="50000"/>
                </a:schemeClr>
              </a:solidFill>
              <a:latin typeface="Times New Roman" pitchFamily="18" charset="0"/>
            </a:endParaRPr>
          </a:p>
          <a:p>
            <a:pPr marL="0" indent="450850" algn="just">
              <a:buNone/>
            </a:pPr>
            <a:r>
              <a:rPr lang="ru-RU" sz="3300" dirty="0" smtClean="0">
                <a:solidFill>
                  <a:schemeClr val="accent2">
                    <a:lumMod val="50000"/>
                  </a:schemeClr>
                </a:solidFill>
                <a:latin typeface="Times New Roman" pitchFamily="18" charset="0"/>
              </a:rPr>
              <a:t>Патриарх </a:t>
            </a:r>
            <a:r>
              <a:rPr lang="ru-RU" sz="3300" dirty="0">
                <a:solidFill>
                  <a:schemeClr val="accent2">
                    <a:lumMod val="50000"/>
                  </a:schemeClr>
                </a:solidFill>
                <a:latin typeface="Times New Roman" pitchFamily="18" charset="0"/>
              </a:rPr>
              <a:t>Кирилл </a:t>
            </a:r>
            <a:r>
              <a:rPr lang="ru-RU" sz="3300" dirty="0" smtClean="0">
                <a:solidFill>
                  <a:schemeClr val="accent2">
                    <a:lumMod val="50000"/>
                  </a:schemeClr>
                </a:solidFill>
                <a:latin typeface="Times New Roman" pitchFamily="18" charset="0"/>
              </a:rPr>
              <a:t>обращал внимание на основное место свершения социального служения: </a:t>
            </a:r>
            <a:r>
              <a:rPr lang="ru-RU" sz="3300" b="1" dirty="0" smtClean="0">
                <a:solidFill>
                  <a:srgbClr val="C00000"/>
                </a:solidFill>
                <a:latin typeface="Times New Roman" pitchFamily="18" charset="0"/>
              </a:rPr>
              <a:t>«</a:t>
            </a:r>
            <a:r>
              <a:rPr lang="ru-RU" sz="3300" b="1" i="1" dirty="0" smtClean="0">
                <a:solidFill>
                  <a:srgbClr val="C00000"/>
                </a:solidFill>
                <a:latin typeface="Times New Roman" pitchFamily="18" charset="0"/>
              </a:rPr>
              <a:t>Если </a:t>
            </a:r>
            <a:r>
              <a:rPr lang="ru-RU" sz="3300" b="1" i="1" dirty="0">
                <a:solidFill>
                  <a:srgbClr val="C00000"/>
                </a:solidFill>
                <a:latin typeface="Times New Roman" pitchFamily="18" charset="0"/>
              </a:rPr>
              <a:t>вера без дел мертва, то каждый приход должен совершать добрые дела. Это наш долг, точно такой же, как совершать Божественную службу, причем важно, чтобы мы совершали их как община, как приход, с тем чтобы люди вовлекались в </a:t>
            </a:r>
            <a:r>
              <a:rPr lang="ru-RU" sz="3300" b="1" i="1" dirty="0" err="1" smtClean="0">
                <a:solidFill>
                  <a:srgbClr val="C00000"/>
                </a:solidFill>
                <a:latin typeface="Times New Roman" pitchFamily="18" charset="0"/>
              </a:rPr>
              <a:t>доброделание</a:t>
            </a:r>
            <a:r>
              <a:rPr lang="ru-RU" sz="3300" b="1" dirty="0" smtClean="0">
                <a:solidFill>
                  <a:srgbClr val="C00000"/>
                </a:solidFill>
                <a:latin typeface="Times New Roman" pitchFamily="18" charset="0"/>
              </a:rPr>
              <a:t>»</a:t>
            </a:r>
            <a:r>
              <a:rPr lang="ru-RU" sz="3300" dirty="0" smtClean="0">
                <a:solidFill>
                  <a:schemeClr val="accent2">
                    <a:lumMod val="50000"/>
                  </a:schemeClr>
                </a:solidFill>
                <a:latin typeface="Times New Roman" pitchFamily="18" charset="0"/>
              </a:rPr>
              <a:t> </a:t>
            </a:r>
            <a:endParaRPr lang="ru-RU" sz="2100" i="1" dirty="0" smtClean="0">
              <a:latin typeface="Times New Roman" pitchFamily="18" charset="0"/>
            </a:endParaRPr>
          </a:p>
        </p:txBody>
      </p:sp>
      <p:pic>
        <p:nvPicPr>
          <p:cNvPr id="5" name="Рисунок 4"/>
          <p:cNvPicPr>
            <a:picLocks noChangeAspect="1"/>
          </p:cNvPicPr>
          <p:nvPr/>
        </p:nvPicPr>
        <p:blipFill>
          <a:blip r:embed="rId2"/>
          <a:stretch>
            <a:fillRect/>
          </a:stretch>
        </p:blipFill>
        <p:spPr>
          <a:xfrm>
            <a:off x="38898" y="6371129"/>
            <a:ext cx="486871" cy="486871"/>
          </a:xfrm>
          <a:prstGeom prst="rect">
            <a:avLst/>
          </a:prstGeom>
        </p:spPr>
      </p:pic>
    </p:spTree>
    <p:extLst>
      <p:ext uri="{BB962C8B-B14F-4D97-AF65-F5344CB8AC3E}">
        <p14:creationId xmlns:p14="http://schemas.microsoft.com/office/powerpoint/2010/main" val="2205732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8F2CC685-8670-4EEB-810A-9C9D1DE4962B}" type="slidenum">
              <a:rPr lang="en-US" smtClean="0"/>
              <a:pPr/>
              <a:t>31</a:t>
            </a:fld>
            <a:endParaRPr lang="en-US" dirty="0"/>
          </a:p>
        </p:txBody>
      </p:sp>
      <p:sp>
        <p:nvSpPr>
          <p:cNvPr id="2" name="Заголовок 1"/>
          <p:cNvSpPr>
            <a:spLocks noGrp="1"/>
          </p:cNvSpPr>
          <p:nvPr>
            <p:ph type="title" idx="4294967295"/>
          </p:nvPr>
        </p:nvSpPr>
        <p:spPr>
          <a:xfrm>
            <a:off x="0" y="116632"/>
            <a:ext cx="9144000" cy="746849"/>
          </a:xfrm>
        </p:spPr>
        <p:txBody>
          <a:bodyPr>
            <a:noAutofit/>
          </a:bodyPr>
          <a:lstStyle/>
          <a:p>
            <a:pPr algn="ctr"/>
            <a:r>
              <a:rPr lang="ru-RU" sz="4400" b="1" kern="0" spc="0" dirty="0" smtClean="0">
                <a:solidFill>
                  <a:srgbClr val="C00000"/>
                </a:solidFill>
                <a:latin typeface="+mn-lt"/>
                <a:ea typeface="+mn-ea"/>
                <a:cs typeface="+mn-cs"/>
              </a:rPr>
              <a:t>ИНФОРМАЦИОННЫЕ РЕСУРСЫ</a:t>
            </a:r>
            <a:endParaRPr lang="ru-RU" sz="4400" b="1" kern="0" spc="0" dirty="0">
              <a:solidFill>
                <a:srgbClr val="C00000"/>
              </a:solidFill>
              <a:latin typeface="+mn-lt"/>
              <a:ea typeface="+mn-ea"/>
              <a:cs typeface="+mn-cs"/>
            </a:endParaRPr>
          </a:p>
        </p:txBody>
      </p:sp>
      <p:pic>
        <p:nvPicPr>
          <p:cNvPr id="4" name="Рисунок 3"/>
          <p:cNvPicPr>
            <a:picLocks noChangeAspect="1"/>
          </p:cNvPicPr>
          <p:nvPr/>
        </p:nvPicPr>
        <p:blipFill>
          <a:blip r:embed="rId2"/>
          <a:stretch>
            <a:fillRect/>
          </a:stretch>
        </p:blipFill>
        <p:spPr>
          <a:xfrm>
            <a:off x="1656881" y="866566"/>
            <a:ext cx="6225466" cy="5236848"/>
          </a:xfrm>
          <a:prstGeom prst="rect">
            <a:avLst/>
          </a:prstGeom>
        </p:spPr>
      </p:pic>
      <p:pic>
        <p:nvPicPr>
          <p:cNvPr id="5" name="Рисунок 4"/>
          <p:cNvPicPr>
            <a:picLocks noChangeAspect="1"/>
          </p:cNvPicPr>
          <p:nvPr/>
        </p:nvPicPr>
        <p:blipFill>
          <a:blip r:embed="rId3"/>
          <a:stretch>
            <a:fillRect/>
          </a:stretch>
        </p:blipFill>
        <p:spPr>
          <a:xfrm>
            <a:off x="38898" y="6371129"/>
            <a:ext cx="486871" cy="486871"/>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ctrTitle"/>
          </p:nvPr>
        </p:nvSpPr>
        <p:spPr>
          <a:xfrm>
            <a:off x="333375" y="2420888"/>
            <a:ext cx="8415089" cy="1296144"/>
          </a:xfrm>
        </p:spPr>
        <p:txBody>
          <a:bodyPr>
            <a:normAutofit/>
          </a:bodyPr>
          <a:lstStyle/>
          <a:p>
            <a:pPr algn="ctr"/>
            <a:r>
              <a:rPr lang="ru-RU" sz="6000" b="1" dirty="0" smtClean="0">
                <a:solidFill>
                  <a:srgbClr val="C00000"/>
                </a:solidFill>
              </a:rPr>
              <a:t>Спасибо за внимание</a:t>
            </a:r>
            <a:endParaRPr lang="en-US" sz="6000" b="1" dirty="0">
              <a:solidFill>
                <a:srgbClr val="C00000"/>
              </a:solidFill>
            </a:endParaRPr>
          </a:p>
        </p:txBody>
      </p:sp>
      <p:sp>
        <p:nvSpPr>
          <p:cNvPr id="87045" name="Rectangle 5"/>
          <p:cNvSpPr>
            <a:spLocks noGrp="1" noChangeArrowheads="1"/>
          </p:cNvSpPr>
          <p:nvPr>
            <p:ph type="subTitle" idx="1"/>
          </p:nvPr>
        </p:nvSpPr>
        <p:spPr/>
        <p:txBody>
          <a:bodyPr/>
          <a:lstStyle/>
          <a:p>
            <a:pPr algn="ctr"/>
            <a:r>
              <a:rPr lang="ru-RU" b="1" dirty="0" smtClean="0">
                <a:solidFill>
                  <a:srgbClr val="AF4727"/>
                </a:solidFill>
              </a:rPr>
              <a:t>Кафедра социальной работы </a:t>
            </a:r>
            <a:r>
              <a:rPr lang="ru-RU" b="1" dirty="0" err="1" smtClean="0">
                <a:solidFill>
                  <a:srgbClr val="AF4727"/>
                </a:solidFill>
              </a:rPr>
              <a:t>пстгу</a:t>
            </a:r>
            <a:endParaRPr lang="ru-RU" b="1" dirty="0" smtClean="0">
              <a:solidFill>
                <a:srgbClr val="AF4727"/>
              </a:solidFill>
            </a:endParaRPr>
          </a:p>
          <a:p>
            <a:pPr algn="ctr"/>
            <a:r>
              <a:rPr lang="en-US" b="1" dirty="0" smtClean="0">
                <a:solidFill>
                  <a:srgbClr val="AF4727"/>
                </a:solidFill>
                <a:hlinkClick r:id="rId2"/>
              </a:rPr>
              <a:t>tvzaj@yandex.ru</a:t>
            </a:r>
            <a:r>
              <a:rPr lang="en-US" b="1" dirty="0" smtClean="0">
                <a:solidFill>
                  <a:srgbClr val="AF4727"/>
                </a:solidFill>
              </a:rPr>
              <a:t> </a:t>
            </a:r>
            <a:endParaRPr lang="en-US" b="1" dirty="0">
              <a:solidFill>
                <a:srgbClr val="AF4727"/>
              </a:solidFill>
            </a:endParaRPr>
          </a:p>
        </p:txBody>
      </p:sp>
      <p:sp>
        <p:nvSpPr>
          <p:cNvPr id="4" name="Номер слайда 3"/>
          <p:cNvSpPr>
            <a:spLocks noGrp="1"/>
          </p:cNvSpPr>
          <p:nvPr>
            <p:ph type="sldNum" sz="quarter" idx="12"/>
          </p:nvPr>
        </p:nvSpPr>
        <p:spPr/>
        <p:txBody>
          <a:bodyPr/>
          <a:lstStyle/>
          <a:p>
            <a:fld id="{0254511E-8E7A-48B7-9CE0-CB3562F454DD}" type="slidenum">
              <a:rPr lang="en-US" smtClean="0"/>
              <a:pPr/>
              <a:t>32</a:t>
            </a:fld>
            <a:endParaRPr lang="en-US"/>
          </a:p>
        </p:txBody>
      </p:sp>
      <p:pic>
        <p:nvPicPr>
          <p:cNvPr id="5" name="Рисунок 4"/>
          <p:cNvPicPr>
            <a:picLocks noChangeAspect="1"/>
          </p:cNvPicPr>
          <p:nvPr/>
        </p:nvPicPr>
        <p:blipFill>
          <a:blip r:embed="rId3"/>
          <a:stretch>
            <a:fillRect/>
          </a:stretch>
        </p:blipFill>
        <p:spPr>
          <a:xfrm>
            <a:off x="3635896" y="260648"/>
            <a:ext cx="1872208" cy="187220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TM02900769[[fn=Ретро]]</Template>
  <TotalTime>1215</TotalTime>
  <Words>1526</Words>
  <Application>Microsoft Office PowerPoint</Application>
  <PresentationFormat>Экран (4:3)</PresentationFormat>
  <Paragraphs>153</Paragraphs>
  <Slides>32</Slides>
  <Notes>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32</vt:i4>
      </vt:variant>
    </vt:vector>
  </HeadingPairs>
  <TitlesOfParts>
    <vt:vector size="37" baseType="lpstr">
      <vt:lpstr>Arial</vt:lpstr>
      <vt:lpstr>Calibri</vt:lpstr>
      <vt:lpstr>Calibri Light</vt:lpstr>
      <vt:lpstr>Times New Roman</vt:lpstr>
      <vt:lpstr>Ретро</vt:lpstr>
      <vt:lpstr>Социальное служение и социальная работа в жизни общества</vt:lpstr>
      <vt:lpstr>Презентация PowerPoint</vt:lpstr>
      <vt:lpstr>Значение теории</vt:lpstr>
      <vt:lpstr>Презентация PowerPoint</vt:lpstr>
      <vt:lpstr>Презентация PowerPoint</vt:lpstr>
      <vt:lpstr>ОПРЕДЕЛЕНИЕ ТЕРМИНА</vt:lpstr>
      <vt:lpstr>Презентация PowerPoint</vt:lpstr>
      <vt:lpstr>Презентация PowerPoint</vt:lpstr>
      <vt:lpstr>ПРОФЕССИОНАЛЬНЫЕ ПРАЗДНИКИ</vt:lpstr>
      <vt:lpstr>Презентация PowerPoint</vt:lpstr>
      <vt:lpstr>Презентация PowerPoint</vt:lpstr>
      <vt:lpstr>Презентация PowerPoint</vt:lpstr>
      <vt:lpstr>УРОВНИ СОЦИАЛЬНОЙ РАБОТЫ</vt:lpstr>
      <vt:lpstr>Презентация PowerPoint</vt:lpstr>
      <vt:lpstr>Презентация PowerPoint</vt:lpstr>
      <vt:lpstr>Новые направления</vt:lpstr>
      <vt:lpstr>Презентация PowerPoint</vt:lpstr>
      <vt:lpstr>Презентация PowerPoint</vt:lpstr>
      <vt:lpstr>ЦЕРКОВНОЕ СОЦИАЛЬНОЕ СЛУЖЕНИЕ</vt:lpstr>
      <vt:lpstr>Презентация PowerPoint</vt:lpstr>
      <vt:lpstr>Презентация PowerPoint</vt:lpstr>
      <vt:lpstr>Презентация PowerPoint</vt:lpstr>
      <vt:lpstr>О ПРИНЦИПАХ ОРГАНИЗАЦИИ СОЦИАЛЬНОЙ РАБОТЫ В РУССКОЙ ПРАВОСЛАВНОЙ ЦЕРКВИ</vt:lpstr>
      <vt:lpstr>Презентация PowerPoint</vt:lpstr>
      <vt:lpstr>Презентация PowerPoint</vt:lpstr>
      <vt:lpstr>Презентация PowerPoint</vt:lpstr>
      <vt:lpstr>Презентация PowerPoint</vt:lpstr>
      <vt:lpstr>Презентация PowerPoint</vt:lpstr>
      <vt:lpstr>ВАЖНО!</vt:lpstr>
      <vt:lpstr>Презентация PowerPoint</vt:lpstr>
      <vt:lpstr>ИНФОРМАЦИОННЫЕ РЕСУРСЫ</vt:lpstr>
      <vt:lpstr>Спасибо за внимание</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Социальная работа и социальное служение в жизни общества</dc:title>
  <dc:creator>Таня</dc:creator>
  <cp:lastModifiedBy>Tutor</cp:lastModifiedBy>
  <cp:revision>150</cp:revision>
  <dcterms:created xsi:type="dcterms:W3CDTF">2014-10-02T01:11:26Z</dcterms:created>
  <dcterms:modified xsi:type="dcterms:W3CDTF">2019-02-22T00:27:45Z</dcterms:modified>
</cp:coreProperties>
</file>