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97E99F-F552-4FC9-9964-A7E42D85B6C8}" type="datetimeFigureOut">
              <a:rPr lang="ru-RU" smtClean="0"/>
              <a:t>13.11.2013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60951B-78EF-4E3D-B7FE-11F3EDF8B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764704"/>
            <a:ext cx="7851648" cy="936104"/>
          </a:xfrm>
        </p:spPr>
        <p:txBody>
          <a:bodyPr/>
          <a:lstStyle/>
          <a:p>
            <a:r>
              <a:rPr lang="ru-RU" dirty="0" err="1" smtClean="0"/>
              <a:t>Созависимость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76872"/>
            <a:ext cx="6858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66775"/>
          </a:xfrm>
        </p:spPr>
        <p:txBody>
          <a:bodyPr/>
          <a:lstStyle/>
          <a:p>
            <a:pPr algn="ctr"/>
            <a:r>
              <a:rPr lang="ru-RU" b="1" smtClean="0"/>
              <a:t>Две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5700" dirty="0" smtClean="0">
                <a:latin typeface="+mj-lt"/>
              </a:rPr>
              <a:t>Проблема №1 </a:t>
            </a:r>
            <a:r>
              <a:rPr lang="ru-RU" sz="5700" dirty="0" err="1" smtClean="0">
                <a:latin typeface="+mj-lt"/>
              </a:rPr>
              <a:t>алкоголе-зависимого</a:t>
            </a:r>
            <a:endParaRPr lang="ru-RU" sz="5700" dirty="0" smtClean="0">
              <a:latin typeface="+mj-lt"/>
            </a:endParaRPr>
          </a:p>
          <a:p>
            <a:pPr marL="0" indent="179388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4000" dirty="0" smtClean="0">
              <a:latin typeface="+mj-lt"/>
            </a:endParaRPr>
          </a:p>
          <a:p>
            <a:pPr marL="0" indent="179388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500" dirty="0" smtClean="0">
                <a:latin typeface="+mj-lt"/>
              </a:rPr>
              <a:t>Как правило, алкоголизм расцветает пышным цветом только там, где есть для этого условия, там, где есть рядом </a:t>
            </a:r>
            <a:r>
              <a:rPr lang="ru-RU" sz="4500" dirty="0" err="1" smtClean="0">
                <a:latin typeface="+mj-lt"/>
              </a:rPr>
              <a:t>созависимый</a:t>
            </a:r>
            <a:r>
              <a:rPr lang="ru-RU" sz="4500" dirty="0" smtClean="0">
                <a:latin typeface="+mj-lt"/>
              </a:rPr>
              <a:t> родственник.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Проблема №2 </a:t>
            </a:r>
            <a:r>
              <a:rPr lang="ru-RU" sz="3600" dirty="0" err="1" smtClean="0">
                <a:latin typeface="+mj-lt"/>
              </a:rPr>
              <a:t>созависимого</a:t>
            </a:r>
            <a:r>
              <a:rPr lang="ru-RU" sz="3600" dirty="0" smtClean="0">
                <a:latin typeface="+mj-lt"/>
              </a:rPr>
              <a:t> родственника</a:t>
            </a:r>
          </a:p>
          <a:p>
            <a:pPr marL="0" indent="179388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500" dirty="0" smtClean="0">
              <a:latin typeface="+mj-lt"/>
            </a:endParaRPr>
          </a:p>
          <a:p>
            <a:pPr marL="0" indent="179388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err="1" smtClean="0">
                <a:latin typeface="+mj-lt"/>
              </a:rPr>
              <a:t>Созависимый</a:t>
            </a:r>
            <a:r>
              <a:rPr lang="ru-RU" sz="2800" dirty="0" smtClean="0">
                <a:latin typeface="+mj-lt"/>
              </a:rPr>
              <a:t> не видит своей проблемы, он </a:t>
            </a:r>
            <a:r>
              <a:rPr lang="ru-RU" sz="2800" dirty="0" err="1" smtClean="0">
                <a:latin typeface="+mj-lt"/>
              </a:rPr>
              <a:t>уве-рен</a:t>
            </a:r>
            <a:r>
              <a:rPr lang="ru-RU" sz="2800" dirty="0" smtClean="0">
                <a:latin typeface="+mj-lt"/>
              </a:rPr>
              <a:t>, что если алкоголик перестанет пить, то все его (</a:t>
            </a:r>
            <a:r>
              <a:rPr lang="ru-RU" sz="2800" dirty="0" err="1" smtClean="0">
                <a:latin typeface="+mj-lt"/>
              </a:rPr>
              <a:t>созависимого</a:t>
            </a:r>
            <a:r>
              <a:rPr lang="ru-RU" sz="2800" dirty="0" smtClean="0">
                <a:latin typeface="+mj-lt"/>
              </a:rPr>
              <a:t>) </a:t>
            </a:r>
            <a:r>
              <a:rPr lang="ru-RU" sz="2800" dirty="0" err="1" smtClean="0">
                <a:latin typeface="+mj-lt"/>
              </a:rPr>
              <a:t>про-блемы</a:t>
            </a:r>
            <a:r>
              <a:rPr lang="ru-RU" sz="2800" dirty="0" smtClean="0">
                <a:latin typeface="+mj-lt"/>
              </a:rPr>
              <a:t> решатся, поэтому надо решать проблему алкоголика, а не свою.</a:t>
            </a:r>
          </a:p>
        </p:txBody>
      </p:sp>
      <p:pic>
        <p:nvPicPr>
          <p:cNvPr id="5" name="Рисунок 4" descr="Уважаешь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 descr="Созависимость 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63" y="1357313"/>
            <a:ext cx="6715125" cy="7953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Проблема №1 </a:t>
            </a:r>
            <a:r>
              <a:rPr lang="ru-RU" dirty="0" err="1" smtClean="0"/>
              <a:t>алкоголезависимого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75"/>
            <a:ext cx="8229600" cy="31432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>
                <a:latin typeface="+mj-lt"/>
              </a:rPr>
              <a:t>Задача священника: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1. помочь приобрести знания о алкоголизме,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2. помочь создать трезвую среду вокруг пьющего,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3. осмыслить эту проблему с духовной точки зрения,</a:t>
            </a: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286250" y="704850"/>
            <a:ext cx="4400550" cy="652463"/>
          </a:xfrm>
        </p:spPr>
        <p:txBody>
          <a:bodyPr/>
          <a:lstStyle/>
          <a:p>
            <a:pPr algn="r"/>
            <a:r>
              <a:rPr lang="ru-RU" sz="3600" smtClean="0"/>
              <a:t>Знания о алкоголизме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8577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>
                <a:latin typeface="+mj-lt"/>
              </a:rPr>
              <a:t>Алкоголизм</a:t>
            </a:r>
            <a:r>
              <a:rPr lang="ru-RU" sz="2800" dirty="0" smtClean="0">
                <a:latin typeface="+mj-lt"/>
              </a:rPr>
              <a:t> – это </a:t>
            </a:r>
            <a:r>
              <a:rPr lang="ru-RU" sz="2800" dirty="0" err="1" smtClean="0">
                <a:latin typeface="+mj-lt"/>
              </a:rPr>
              <a:t>биопсихосоциодуховное</a:t>
            </a:r>
            <a:r>
              <a:rPr lang="ru-RU" sz="2800" dirty="0" smtClean="0">
                <a:latin typeface="+mj-lt"/>
              </a:rPr>
              <a:t> заболевание.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1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БИО – личная трезвость (без «культурного» пития)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ПСИХО – решение личностных проблем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СОЦИО – создание трезвого пространства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ДУХОВНОЕ – решение духовных проблем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4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Знания о развитии алкоголизма (стадии)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        (Зайцев С.Н. Мой алкоголизм)</a:t>
            </a:r>
            <a:endParaRPr lang="ru-RU" sz="2800" dirty="0">
              <a:latin typeface="+mj-lt"/>
            </a:endParaRP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r"/>
            <a:r>
              <a:rPr lang="ru-RU" sz="3600" smtClean="0"/>
              <a:t>Трезвое пространство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Вылечиться: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dirty="0" smtClean="0">
                <a:latin typeface="+mj-lt"/>
              </a:rPr>
              <a:t>чтобы пить как все?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dirty="0" smtClean="0">
                <a:latin typeface="+mj-lt"/>
              </a:rPr>
              <a:t>чтобы быть трезвым как все?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err="1" smtClean="0">
                <a:latin typeface="+mj-lt"/>
              </a:rPr>
              <a:t>Тревость</a:t>
            </a:r>
            <a:r>
              <a:rPr lang="ru-RU" sz="3600" dirty="0" smtClean="0">
                <a:latin typeface="+mj-lt"/>
              </a:rPr>
              <a:t> – норма жизни</a:t>
            </a:r>
            <a:endParaRPr lang="ru-RU" sz="3600" dirty="0">
              <a:latin typeface="+mj-lt"/>
            </a:endParaRP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4000" dirty="0" smtClean="0"/>
              <a:t>Осмыслить проблемы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Пьет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Водит друзей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Сожительствует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Пропивает вещи</a:t>
            </a: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3088" y="1633538"/>
            <a:ext cx="7015162" cy="7953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Проблема №2 </a:t>
            </a:r>
            <a:br>
              <a:rPr lang="ru-RU" dirty="0" smtClean="0"/>
            </a:br>
            <a:r>
              <a:rPr lang="ru-RU" dirty="0" err="1" smtClean="0"/>
              <a:t>созависимого</a:t>
            </a:r>
            <a:r>
              <a:rPr lang="ru-RU" dirty="0" smtClean="0"/>
              <a:t> родственника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8"/>
            <a:ext cx="8229600" cy="414337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>
                <a:latin typeface="+mj-lt"/>
              </a:rPr>
              <a:t>Задача священника: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1. помочь приобрести знания о </a:t>
            </a:r>
            <a:r>
              <a:rPr lang="ru-RU" sz="2800" dirty="0" err="1" smtClean="0">
                <a:latin typeface="+mj-lt"/>
              </a:rPr>
              <a:t>созависимости</a:t>
            </a:r>
            <a:r>
              <a:rPr lang="ru-RU" sz="2800" dirty="0" smtClean="0">
                <a:latin typeface="+mj-lt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2. направить в место, где будет оказана полноценная помощь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3. помочь  обрести силы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4. осмыслить свои проблемы с духовной точки зрения</a:t>
            </a: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500438" y="1214438"/>
            <a:ext cx="5186362" cy="500062"/>
          </a:xfrm>
        </p:spPr>
        <p:txBody>
          <a:bodyPr/>
          <a:lstStyle/>
          <a:p>
            <a:pPr algn="r"/>
            <a:r>
              <a:rPr lang="ru-RU" sz="3600" smtClean="0"/>
              <a:t>Знания о созависимости</a:t>
            </a:r>
            <a:endParaRPr 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«</a:t>
            </a:r>
            <a:r>
              <a:rPr lang="ru-RU" dirty="0" err="1" smtClean="0">
                <a:latin typeface="+mj-lt"/>
              </a:rPr>
              <a:t>Созависимость</a:t>
            </a:r>
            <a:r>
              <a:rPr lang="ru-RU" dirty="0" smtClean="0">
                <a:latin typeface="+mj-lt"/>
              </a:rPr>
              <a:t> — это устойчивая личностная дисфункция, связанная с отчуждением, неприятием своих собственных чувств, мыслей, желаний, потребностей, с устойчивой потребностью восполнения своей личности личностью другого человека, с полной зависимостью своего настроения и душевного состояния от настроения и состояния другого». </a:t>
            </a: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1600" i="1" dirty="0" smtClean="0">
                <a:latin typeface="+mj-lt"/>
              </a:rPr>
              <a:t>С.Н. </a:t>
            </a:r>
            <a:r>
              <a:rPr lang="en-US" sz="1600" i="1" dirty="0" err="1" smtClean="0">
                <a:latin typeface="+mj-lt"/>
              </a:rPr>
              <a:t>Зайцев</a:t>
            </a:r>
            <a:r>
              <a:rPr lang="en-US" sz="1600" dirty="0" smtClean="0">
                <a:latin typeface="+mj-lt"/>
              </a:rPr>
              <a:t>. </a:t>
            </a:r>
            <a:r>
              <a:rPr lang="en-US" sz="1600" dirty="0" err="1" smtClean="0">
                <a:latin typeface="+mj-lt"/>
              </a:rPr>
              <a:t>Созависимость</a:t>
            </a:r>
            <a:r>
              <a:rPr lang="en-US" sz="1600" dirty="0" smtClean="0">
                <a:latin typeface="+mj-lt"/>
              </a:rPr>
              <a:t> – </a:t>
            </a:r>
            <a:r>
              <a:rPr lang="en-US" sz="1600" dirty="0" err="1" smtClean="0">
                <a:latin typeface="+mj-lt"/>
              </a:rPr>
              <a:t>умение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любить</a:t>
            </a:r>
            <a:r>
              <a:rPr lang="en-US" sz="1600" dirty="0" smtClean="0">
                <a:latin typeface="+mj-lt"/>
              </a:rPr>
              <a:t>. </a:t>
            </a:r>
            <a:r>
              <a:rPr lang="en-US" sz="1600" dirty="0" err="1" smtClean="0">
                <a:latin typeface="+mj-lt"/>
              </a:rPr>
              <a:t>Пособие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для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родных</a:t>
            </a:r>
            <a:r>
              <a:rPr lang="en-US" sz="1600" dirty="0" smtClean="0">
                <a:latin typeface="+mj-lt"/>
              </a:rPr>
              <a:t> и </a:t>
            </a:r>
            <a:r>
              <a:rPr lang="en-US" sz="1600" dirty="0" err="1" smtClean="0">
                <a:latin typeface="+mj-lt"/>
              </a:rPr>
              <a:t>близких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наркомана</a:t>
            </a:r>
            <a:r>
              <a:rPr lang="en-US" sz="1600" dirty="0" smtClean="0">
                <a:latin typeface="+mj-lt"/>
              </a:rPr>
              <a:t>, </a:t>
            </a:r>
            <a:r>
              <a:rPr lang="en-US" sz="1600" dirty="0" err="1" smtClean="0">
                <a:latin typeface="+mj-lt"/>
              </a:rPr>
              <a:t>алкоголика</a:t>
            </a:r>
            <a:r>
              <a:rPr lang="en-US" sz="1600" dirty="0" smtClean="0">
                <a:latin typeface="+mj-lt"/>
              </a:rPr>
              <a:t>. </a:t>
            </a:r>
            <a:r>
              <a:rPr lang="ru-RU" sz="1600" dirty="0" smtClean="0">
                <a:latin typeface="+mj-lt"/>
              </a:rPr>
              <a:t>Нижний Новгород, 2004. </a:t>
            </a:r>
            <a:endParaRPr lang="ru-RU" dirty="0" smtClean="0">
              <a:latin typeface="+mj-lt"/>
            </a:endParaRP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«</a:t>
            </a:r>
            <a:r>
              <a:rPr lang="ru-RU" dirty="0" err="1" smtClean="0">
                <a:latin typeface="+mj-lt"/>
              </a:rPr>
              <a:t>Созависимый</a:t>
            </a:r>
            <a:r>
              <a:rPr lang="ru-RU" dirty="0" smtClean="0">
                <a:latin typeface="+mj-lt"/>
              </a:rPr>
              <a:t> человек – это тот, кто полностью поглощен тем, чтобы управлять поведением другого человека и совершенно не заботится об удовлетворении собственных жизненно важных потребностей». </a:t>
            </a: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1700" i="1" dirty="0" smtClean="0">
                <a:latin typeface="+mj-lt"/>
              </a:rPr>
              <a:t>В.Д. </a:t>
            </a:r>
            <a:r>
              <a:rPr lang="en-US" sz="1700" i="1" dirty="0" err="1" smtClean="0">
                <a:latin typeface="+mj-lt"/>
              </a:rPr>
              <a:t>Москаленко</a:t>
            </a:r>
            <a:r>
              <a:rPr lang="en-US" sz="1700" dirty="0" smtClean="0">
                <a:latin typeface="+mj-lt"/>
              </a:rPr>
              <a:t>. </a:t>
            </a:r>
            <a:r>
              <a:rPr lang="en-US" sz="1700" dirty="0" err="1" smtClean="0">
                <a:latin typeface="+mj-lt"/>
              </a:rPr>
              <a:t>Зависимость</a:t>
            </a:r>
            <a:r>
              <a:rPr lang="en-US" sz="1700" dirty="0" smtClean="0">
                <a:latin typeface="+mj-lt"/>
              </a:rPr>
              <a:t>: </a:t>
            </a:r>
            <a:r>
              <a:rPr lang="en-US" sz="1700" dirty="0" err="1" smtClean="0">
                <a:latin typeface="+mj-lt"/>
              </a:rPr>
              <a:t>семейная</a:t>
            </a:r>
            <a:r>
              <a:rPr lang="en-US" sz="1700" dirty="0" smtClean="0">
                <a:latin typeface="+mj-lt"/>
              </a:rPr>
              <a:t> </a:t>
            </a:r>
            <a:r>
              <a:rPr lang="en-US" sz="1700" dirty="0" err="1" smtClean="0">
                <a:latin typeface="+mj-lt"/>
              </a:rPr>
              <a:t>болезнь</a:t>
            </a:r>
            <a:r>
              <a:rPr lang="en-US" sz="1700" dirty="0" smtClean="0">
                <a:latin typeface="+mj-lt"/>
              </a:rPr>
              <a:t>. М.: ПЕР СЕ, 2011. С.39</a:t>
            </a:r>
            <a:endParaRPr lang="ru-RU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857625" y="919163"/>
            <a:ext cx="4829175" cy="652462"/>
          </a:xfrm>
        </p:spPr>
        <p:txBody>
          <a:bodyPr/>
          <a:lstStyle/>
          <a:p>
            <a:pPr algn="r"/>
            <a:r>
              <a:rPr lang="ru-RU" sz="3600" smtClean="0"/>
              <a:t>Направить за помощью</a:t>
            </a:r>
            <a:endParaRPr 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2214562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к психологу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к наркологу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в группу самопомощи (группы </a:t>
            </a:r>
            <a:r>
              <a:rPr lang="ru-RU" sz="3200" dirty="0" err="1" smtClean="0">
                <a:latin typeface="+mj-lt"/>
              </a:rPr>
              <a:t>Ал-Анон</a:t>
            </a:r>
            <a:r>
              <a:rPr lang="ru-RU" sz="3200" dirty="0" smtClean="0">
                <a:latin typeface="+mj-lt"/>
              </a:rPr>
              <a:t>, семейные клубы)</a:t>
            </a:r>
            <a:endParaRPr lang="ru-RU" sz="3200" dirty="0">
              <a:latin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4338" y="3929063"/>
            <a:ext cx="8229600" cy="652462"/>
          </a:xfrm>
          <a:prstGeom prst="rect">
            <a:avLst/>
          </a:prstGeom>
        </p:spPr>
        <p:txBody>
          <a:bodyPr lIns="0" rIns="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Помочь обрести силы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625" y="4714875"/>
            <a:ext cx="8229600" cy="1428750"/>
          </a:xfrm>
          <a:prstGeom prst="rect">
            <a:avLst/>
          </a:prstGeom>
        </p:spPr>
        <p:txBody>
          <a:bodyPr lIns="0" rIns="0" bIns="0" anchor="b"/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Пожить  в монастыре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Отправиться в паломничество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Уехать в санаторий…</a:t>
            </a:r>
          </a:p>
        </p:txBody>
      </p:sp>
      <p:pic>
        <p:nvPicPr>
          <p:cNvPr id="6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929063" y="704850"/>
            <a:ext cx="4757737" cy="1143000"/>
          </a:xfrm>
        </p:spPr>
        <p:txBody>
          <a:bodyPr/>
          <a:lstStyle/>
          <a:p>
            <a:pPr algn="r"/>
            <a:r>
              <a:rPr lang="ru-RU" sz="3600" smtClean="0"/>
              <a:t>Осмыслить проблемы</a:t>
            </a:r>
            <a:endParaRPr 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отсутствие представления о себе как о личности (понятие о </a:t>
            </a:r>
            <a:r>
              <a:rPr lang="ru-RU" sz="2900" dirty="0" err="1" smtClean="0">
                <a:latin typeface="+mj-lt"/>
              </a:rPr>
              <a:t>самоценности</a:t>
            </a:r>
            <a:r>
              <a:rPr lang="ru-RU" sz="2900" dirty="0" smtClean="0">
                <a:latin typeface="+mj-lt"/>
              </a:rPr>
              <a:t> и самооценке, неумение «любить себя»)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отказ от своей личной жизни (не видит границ своей и чужой личности)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err="1" smtClean="0">
                <a:latin typeface="+mj-lt"/>
              </a:rPr>
              <a:t>сверхответственность</a:t>
            </a:r>
            <a:r>
              <a:rPr lang="ru-RU" sz="2900" dirty="0" smtClean="0">
                <a:latin typeface="+mj-lt"/>
              </a:rPr>
              <a:t> (попытка нести ответственность за чужие мысли и поступки)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ложное смирение (перед болезнью, а не перед личностью)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ложное терпение (истощение, срыв из «любви» в ненависть).</a:t>
            </a:r>
            <a:endParaRPr lang="ru-RU" sz="2900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571875" y="704850"/>
            <a:ext cx="5114925" cy="1143000"/>
          </a:xfrm>
        </p:spPr>
        <p:txBody>
          <a:bodyPr/>
          <a:lstStyle/>
          <a:p>
            <a:pPr algn="r"/>
            <a:r>
              <a:rPr lang="ru-RU" sz="3600" smtClean="0"/>
              <a:t>Осмыслить проблемы</a:t>
            </a:r>
            <a:endParaRPr 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в отношении к пьющему: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 дает право на ошибку (манипуляция)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 дает возможности задуматься («Мама, может мне не пойти в храм/на группу?» Ошибка: и «да», и «нет». Правильно: «Не знаю, дорогой, решай сам»),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при исправлении даже мешает исправляться.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000" dirty="0" smtClean="0">
                <a:latin typeface="+mj-lt"/>
              </a:rPr>
              <a:t>в отношении к Богу: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неверие (Бог без меня его не спасет),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молитва только об алкоголике, нет ни вечерних, ни утренних,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нет общения с Богом.</a:t>
            </a:r>
            <a:endParaRPr lang="ru-RU" sz="2700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ea typeface="Calibri"/>
                <a:cs typeface="Times New Roman"/>
              </a:rPr>
              <a:t>Охваченность сознания предметом </a:t>
            </a:r>
            <a:r>
              <a:rPr lang="ru-RU" sz="5400" dirty="0" smtClean="0">
                <a:ea typeface="Calibri"/>
                <a:cs typeface="Times New Roman"/>
              </a:rPr>
              <a:t>пристрастия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В сознании доминирует мысль об алкоголе, наркотике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В сознании доминирует мысль о больном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Утрата контроля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Над количеством алкоголя или наркотика, над ситуацией и своей жизнью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Над поведением больного, над собственными чувствами и жизнью</a:t>
                      </a: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Отрицание, минимизация</a:t>
            </a:r>
            <a:r>
              <a:rPr lang="ru-RU" sz="2400" dirty="0" smtClean="0"/>
              <a:t>, проекция, рационализация и другие формы психологической защиты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"Я не алкоголик"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"Я не очень много пью"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"От наркотика мне ничего не будет"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"У меня нет проблем, проблемы у моего мужа(сына)"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Агрессия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Словесная, физическая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Словесная, физическая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Преобладающие чувства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Душевная боль, вина, стыд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Душевная боль, вина, стыд, ненависть, негодование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Рост толерантности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Calibri"/>
                          <a:ea typeface="Calibri"/>
                          <a:cs typeface="Times New Roman"/>
                        </a:rPr>
                        <a:t>Увеличивается переносимость все больших доз вещества</a:t>
                      </a:r>
                      <a:endParaRPr lang="ru-RU" sz="5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Растет выносливость в отношении эмоциональной боли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Синдром похмелья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Calibri"/>
                          <a:ea typeface="Calibri"/>
                          <a:cs typeface="Times New Roman"/>
                        </a:rPr>
                        <a:t>Для облегчения синдрома требуется новая доза вещества</a:t>
                      </a:r>
                      <a:endParaRPr lang="ru-RU" sz="5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После развода с зависимым человеком вступают в новые деструктивные взаимоотношения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Опьянение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Часто повторяющееся состояние в результате употребления химического вещества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Невозможность спокойно, рассудительно, то есть трезво мыслить как часто повторяющееся состояние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Самооценка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Низкая, допускающая </a:t>
                      </a:r>
                      <a:r>
                        <a:rPr kumimoji="0" lang="ru-RU" sz="36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саморазрушающее</a:t>
                      </a: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поведение</a:t>
                      </a:r>
                      <a:endParaRPr lang="ru-RU" sz="8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Низкая, допускающая </a:t>
                      </a:r>
                      <a:r>
                        <a:rPr kumimoji="0" lang="ru-RU" sz="36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саморазрушающее</a:t>
                      </a: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поведение</a:t>
                      </a:r>
                      <a:endParaRPr lang="ru-RU" sz="8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ea typeface="Calibri"/>
                <a:cs typeface="Times New Roman"/>
              </a:rPr>
              <a:t>Охваченность сознания предметом </a:t>
            </a:r>
            <a:r>
              <a:rPr lang="ru-RU" sz="5400" dirty="0" smtClean="0">
                <a:ea typeface="Calibri"/>
                <a:cs typeface="Times New Roman"/>
              </a:rPr>
              <a:t>пристрастия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Calibri"/>
                          <a:ea typeface="Calibri"/>
                          <a:cs typeface="Times New Roman"/>
                        </a:rPr>
                        <a:t>Болезни печени, сердца, желудка, нервной системы</a:t>
                      </a:r>
                      <a:endParaRPr lang="ru-RU" sz="5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Гипертензия, головные боли, "невроз" сердца, аритмии, язвенная болезнь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/>
              <a:t>Сопутствующие психические нарушения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Депрессия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Calibri"/>
                          <a:ea typeface="Calibri"/>
                          <a:cs typeface="Times New Roman"/>
                        </a:rPr>
                        <a:t>Депрессия</a:t>
                      </a:r>
                      <a:endParaRPr lang="ru-RU" sz="5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/>
              <a:t>Перекрестная зависимость от других веществ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Calibri"/>
                          <a:ea typeface="Calibri"/>
                          <a:cs typeface="Times New Roman"/>
                        </a:rPr>
                        <a:t>Зависимость от алкоголя, наркотиков, транквилизаторов может сочетаться у одного индивида</a:t>
                      </a:r>
                      <a:endParaRPr lang="ru-RU" sz="4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Помимо зависимости от жизни больного, возможна зависимость от транквилизаторов, алкоголя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Отношение к лечению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Отказ от лечения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Отказ от лечения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Условия выздоровления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Calibri"/>
                          <a:ea typeface="Calibri"/>
                          <a:cs typeface="Times New Roman"/>
                        </a:rPr>
                        <a:t>Воздержание употребления химического вещества, знание концепции болезни, долгосрочная реабилитация</a:t>
                      </a:r>
                      <a:endParaRPr lang="ru-RU" sz="4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Отстранение, знание концепции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созависимости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долгосрчная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реабилитация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Условия выздоровления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Calibri"/>
                          <a:ea typeface="Calibri"/>
                          <a:cs typeface="Times New Roman"/>
                        </a:rPr>
                        <a:t>Воздержание употребления химического вещества, знание концепции болезни, долгосрочная реабилитация</a:t>
                      </a:r>
                      <a:endParaRPr lang="ru-RU" sz="4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Отстранение, знание концепции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созависимости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долгосрчная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реабилитация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Условия выздоровления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19256" cy="4489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701749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Calibri"/>
                          <a:ea typeface="Calibri"/>
                          <a:cs typeface="Times New Roman"/>
                        </a:rPr>
                        <a:t>Созависимость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787293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Calibri"/>
                          <a:ea typeface="Calibri"/>
                          <a:cs typeface="Times New Roman"/>
                        </a:rPr>
                        <a:t>Воздержание употребления химического вещества, знание концепции болезни, долгосрочная реабилитация</a:t>
                      </a:r>
                      <a:endParaRPr lang="ru-RU" sz="4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Отстранение, знание концепции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созависимости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3200" b="1" dirty="0" err="1">
                          <a:latin typeface="Calibri"/>
                          <a:ea typeface="Calibri"/>
                          <a:cs typeface="Times New Roman"/>
                        </a:rPr>
                        <a:t>долгосрчная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реабилитация</a:t>
                      </a:r>
                      <a:endParaRPr lang="ru-RU" sz="4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</TotalTime>
  <Words>873</Words>
  <Application>Microsoft Office PowerPoint</Application>
  <PresentationFormat>Экран (4:3)</PresentationFormat>
  <Paragraphs>155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Созависимость</vt:lpstr>
      <vt:lpstr>Две проблемы</vt:lpstr>
      <vt:lpstr>Проблема №1 алкоголезависимого</vt:lpstr>
      <vt:lpstr>Знания о алкоголизме</vt:lpstr>
      <vt:lpstr>Трезвое пространство</vt:lpstr>
      <vt:lpstr>Осмыслить проблемы</vt:lpstr>
      <vt:lpstr>Проблема №2  созависимого родственника</vt:lpstr>
      <vt:lpstr>Знания о созависимости</vt:lpstr>
      <vt:lpstr>Направить за помощью</vt:lpstr>
      <vt:lpstr>Осмыслить проблемы</vt:lpstr>
      <vt:lpstr>Осмыслить проблемы</vt:lpstr>
      <vt:lpstr>Охваченность сознания предметом пристрастия</vt:lpstr>
      <vt:lpstr>Утрата контроля</vt:lpstr>
      <vt:lpstr>Отрицание, минимизация, проекция, рационализация и другие формы психологической защиты</vt:lpstr>
      <vt:lpstr>Агрессия</vt:lpstr>
      <vt:lpstr>Преобладающие чувства</vt:lpstr>
      <vt:lpstr>Рост толерантности</vt:lpstr>
      <vt:lpstr>Синдром похмелья</vt:lpstr>
      <vt:lpstr>Опьянение</vt:lpstr>
      <vt:lpstr>Самооценка</vt:lpstr>
      <vt:lpstr>Охваченность сознания предметом пристрастия</vt:lpstr>
      <vt:lpstr>Сопутствующие психические нарушения</vt:lpstr>
      <vt:lpstr>Перекрестная зависимость от других веществ</vt:lpstr>
      <vt:lpstr>Отношение к лечению</vt:lpstr>
      <vt:lpstr>Условия выздоровления</vt:lpstr>
      <vt:lpstr>Условия выздоровления</vt:lpstr>
      <vt:lpstr>Условия выздоровления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Созависимость</dc:title>
  <dc:creator>Папа</dc:creator>
  <cp:lastModifiedBy>Папа</cp:lastModifiedBy>
  <cp:revision>11</cp:revision>
  <dcterms:created xsi:type="dcterms:W3CDTF">2013-11-13T12:56:16Z</dcterms:created>
  <dcterms:modified xsi:type="dcterms:W3CDTF">2013-11-13T15:30:37Z</dcterms:modified>
</cp:coreProperties>
</file>