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sldIdLst>
    <p:sldId id="327" r:id="rId2"/>
    <p:sldId id="390" r:id="rId3"/>
    <p:sldId id="392" r:id="rId4"/>
    <p:sldId id="401" r:id="rId5"/>
    <p:sldId id="328" r:id="rId6"/>
    <p:sldId id="404" r:id="rId7"/>
    <p:sldId id="403" r:id="rId8"/>
    <p:sldId id="330" r:id="rId9"/>
    <p:sldId id="402" r:id="rId10"/>
    <p:sldId id="364" r:id="rId11"/>
    <p:sldId id="337" r:id="rId12"/>
    <p:sldId id="338" r:id="rId13"/>
    <p:sldId id="340" r:id="rId14"/>
    <p:sldId id="341" r:id="rId15"/>
    <p:sldId id="342" r:id="rId16"/>
    <p:sldId id="343" r:id="rId17"/>
    <p:sldId id="384" r:id="rId18"/>
    <p:sldId id="344" r:id="rId19"/>
    <p:sldId id="345" r:id="rId20"/>
    <p:sldId id="346" r:id="rId21"/>
    <p:sldId id="347" r:id="rId22"/>
    <p:sldId id="348" r:id="rId23"/>
    <p:sldId id="350" r:id="rId24"/>
    <p:sldId id="351" r:id="rId25"/>
    <p:sldId id="352" r:id="rId26"/>
    <p:sldId id="353" r:id="rId27"/>
    <p:sldId id="383" r:id="rId28"/>
    <p:sldId id="373" r:id="rId29"/>
    <p:sldId id="374" r:id="rId30"/>
    <p:sldId id="359" r:id="rId31"/>
    <p:sldId id="400" r:id="rId32"/>
    <p:sldId id="371" r:id="rId33"/>
    <p:sldId id="405" r:id="rId34"/>
    <p:sldId id="360" r:id="rId35"/>
    <p:sldId id="394" r:id="rId36"/>
    <p:sldId id="267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>
          <p15:clr>
            <a:srgbClr val="A4A3A4"/>
          </p15:clr>
        </p15:guide>
        <p15:guide id="2" pos="2880">
          <p15:clr>
            <a:srgbClr val="A4A3A4"/>
          </p15:clr>
        </p15:guide>
        <p15:guide id="3" pos="3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418" autoAdjust="0"/>
    <p:restoredTop sz="99301" autoAdjust="0"/>
  </p:normalViewPr>
  <p:slideViewPr>
    <p:cSldViewPr snapToObjects="1">
      <p:cViewPr varScale="1">
        <p:scale>
          <a:sx n="55" d="100"/>
          <a:sy n="55" d="100"/>
        </p:scale>
        <p:origin x="504" y="43"/>
      </p:cViewPr>
      <p:guideLst>
        <p:guide orient="horz" pos="527"/>
        <p:guide pos="2880"/>
        <p:guide pos="3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CFAED7-D0D0-491C-B6D8-C585CB25FAAE}" type="doc">
      <dgm:prSet loTypeId="urn:microsoft.com/office/officeart/2005/8/layout/radial6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D0FCD4D-67F7-4E8D-99F7-396DE37C8322}">
      <dgm:prSet phldrT="[Текст]" custT="1"/>
      <dgm:spPr/>
      <dgm:t>
        <a:bodyPr/>
        <a:lstStyle/>
        <a:p>
          <a:r>
            <a:rPr lang="ru-RU" sz="2000" b="1" dirty="0"/>
            <a:t>Цикл привлечения средств</a:t>
          </a:r>
        </a:p>
      </dgm:t>
    </dgm:pt>
    <dgm:pt modelId="{D751270E-FC24-417B-9BA2-3BA9B7438EB0}" type="parTrans" cxnId="{B482EF82-C84E-4365-8838-E92DC93D632D}">
      <dgm:prSet/>
      <dgm:spPr/>
      <dgm:t>
        <a:bodyPr/>
        <a:lstStyle/>
        <a:p>
          <a:endParaRPr lang="ru-RU"/>
        </a:p>
      </dgm:t>
    </dgm:pt>
    <dgm:pt modelId="{5BC420C7-0142-443D-84E9-58A93F37A056}" type="sibTrans" cxnId="{B482EF82-C84E-4365-8838-E92DC93D632D}">
      <dgm:prSet/>
      <dgm:spPr/>
      <dgm:t>
        <a:bodyPr/>
        <a:lstStyle/>
        <a:p>
          <a:endParaRPr lang="ru-RU"/>
        </a:p>
      </dgm:t>
    </dgm:pt>
    <dgm:pt modelId="{EED14C3B-B3B1-4134-8AB7-30B681E996CD}">
      <dgm:prSet phldrT="[Текст]" custT="1"/>
      <dgm:spPr/>
      <dgm:t>
        <a:bodyPr/>
        <a:lstStyle/>
        <a:p>
          <a:r>
            <a:rPr lang="ru-RU" sz="1400" b="1" dirty="0">
              <a:latin typeface="+mj-lt"/>
            </a:rPr>
            <a:t>Оценка потребностей</a:t>
          </a:r>
        </a:p>
        <a:p>
          <a:r>
            <a:rPr lang="ru-RU" sz="1200" i="1" dirty="0">
              <a:latin typeface="+mj-lt"/>
            </a:rPr>
            <a:t>На что?</a:t>
          </a:r>
        </a:p>
        <a:p>
          <a:r>
            <a:rPr lang="ru-RU" sz="1200" i="1" dirty="0">
              <a:latin typeface="+mj-lt"/>
            </a:rPr>
            <a:t>Сколько и каких ресурсов?</a:t>
          </a:r>
        </a:p>
        <a:p>
          <a:r>
            <a:rPr lang="ru-RU" sz="1200" i="1" dirty="0">
              <a:latin typeface="+mj-lt"/>
            </a:rPr>
            <a:t>Как просить или Почему это важно благотворителю?</a:t>
          </a:r>
          <a:endParaRPr lang="ru-RU" sz="1200" dirty="0"/>
        </a:p>
      </dgm:t>
    </dgm:pt>
    <dgm:pt modelId="{869E2761-1DC8-46AE-99D1-D9C0C4AD3A3C}" type="parTrans" cxnId="{1AE6CC3F-789F-4443-AFCC-AF91347D4A0F}">
      <dgm:prSet/>
      <dgm:spPr/>
      <dgm:t>
        <a:bodyPr/>
        <a:lstStyle/>
        <a:p>
          <a:endParaRPr lang="ru-RU"/>
        </a:p>
      </dgm:t>
    </dgm:pt>
    <dgm:pt modelId="{F9FC7962-FC5E-4351-9731-2E9CA3C455C0}" type="sibTrans" cxnId="{1AE6CC3F-789F-4443-AFCC-AF91347D4A0F}">
      <dgm:prSet/>
      <dgm:spPr/>
      <dgm:t>
        <a:bodyPr/>
        <a:lstStyle/>
        <a:p>
          <a:endParaRPr lang="ru-RU"/>
        </a:p>
      </dgm:t>
    </dgm:pt>
    <dgm:pt modelId="{3AC0562F-D01A-424F-A444-75D7371AC55A}">
      <dgm:prSet phldrT="[Текст]" custT="1"/>
      <dgm:spPr/>
      <dgm:t>
        <a:bodyPr/>
        <a:lstStyle/>
        <a:p>
          <a:r>
            <a:rPr lang="ru-RU" sz="1400" b="1" dirty="0">
              <a:latin typeface="+mj-lt"/>
            </a:rPr>
            <a:t>Благодарность</a:t>
          </a:r>
        </a:p>
        <a:p>
          <a:r>
            <a:rPr lang="ru-RU" sz="1400" b="1" dirty="0">
              <a:latin typeface="+mj-lt"/>
            </a:rPr>
            <a:t>Отчет  (!)</a:t>
          </a:r>
        </a:p>
        <a:p>
          <a:r>
            <a:rPr lang="ru-RU" sz="1400" b="1" dirty="0">
              <a:latin typeface="+mj-lt"/>
            </a:rPr>
            <a:t>Выводы</a:t>
          </a:r>
          <a:endParaRPr lang="ru-RU" sz="1400" b="1" dirty="0"/>
        </a:p>
      </dgm:t>
    </dgm:pt>
    <dgm:pt modelId="{933F43FF-A1AC-4864-B5E7-99A06E062761}" type="parTrans" cxnId="{422D7057-935E-406F-8857-4EBAAD1E8B09}">
      <dgm:prSet/>
      <dgm:spPr/>
      <dgm:t>
        <a:bodyPr/>
        <a:lstStyle/>
        <a:p>
          <a:endParaRPr lang="ru-RU"/>
        </a:p>
      </dgm:t>
    </dgm:pt>
    <dgm:pt modelId="{1767CD54-CFCE-4B4A-BC32-ED856E9C5180}" type="sibTrans" cxnId="{422D7057-935E-406F-8857-4EBAAD1E8B09}">
      <dgm:prSet/>
      <dgm:spPr/>
      <dgm:t>
        <a:bodyPr/>
        <a:lstStyle/>
        <a:p>
          <a:endParaRPr lang="ru-RU"/>
        </a:p>
      </dgm:t>
    </dgm:pt>
    <dgm:pt modelId="{DAB47516-A1D4-43F5-9236-80E61D9BC11E}">
      <dgm:prSet custT="1"/>
      <dgm:spPr/>
      <dgm:t>
        <a:bodyPr/>
        <a:lstStyle/>
        <a:p>
          <a:r>
            <a:rPr lang="ru-RU" sz="1400" b="1" dirty="0">
              <a:latin typeface="+mj-lt"/>
            </a:rPr>
            <a:t>Выбор благотворителей</a:t>
          </a:r>
        </a:p>
        <a:p>
          <a:r>
            <a:rPr lang="ru-RU" sz="1200" i="1" dirty="0">
              <a:latin typeface="+mj-lt"/>
            </a:rPr>
            <a:t>Кто?</a:t>
          </a:r>
        </a:p>
        <a:p>
          <a:r>
            <a:rPr lang="ru-RU" sz="1200" i="1" dirty="0">
              <a:latin typeface="+mj-lt"/>
            </a:rPr>
            <a:t>Как обратиться?</a:t>
          </a:r>
          <a:endParaRPr lang="ru-RU" sz="1200" b="1" dirty="0">
            <a:latin typeface="+mj-lt"/>
          </a:endParaRPr>
        </a:p>
      </dgm:t>
    </dgm:pt>
    <dgm:pt modelId="{FC08130B-6275-4325-8E7A-4944D5770372}" type="parTrans" cxnId="{04BCF4F1-C84B-4560-BC4E-5EF73343EA6D}">
      <dgm:prSet/>
      <dgm:spPr/>
      <dgm:t>
        <a:bodyPr/>
        <a:lstStyle/>
        <a:p>
          <a:endParaRPr lang="ru-RU"/>
        </a:p>
      </dgm:t>
    </dgm:pt>
    <dgm:pt modelId="{7CB3666C-E316-4C94-9943-77392BA9DFBE}" type="sibTrans" cxnId="{04BCF4F1-C84B-4560-BC4E-5EF73343EA6D}">
      <dgm:prSet/>
      <dgm:spPr/>
      <dgm:t>
        <a:bodyPr/>
        <a:lstStyle/>
        <a:p>
          <a:endParaRPr lang="ru-RU"/>
        </a:p>
      </dgm:t>
    </dgm:pt>
    <dgm:pt modelId="{A64C72DD-889C-49E6-969D-19564189B546}">
      <dgm:prSet custT="1"/>
      <dgm:spPr/>
      <dgm:t>
        <a:bodyPr/>
        <a:lstStyle/>
        <a:p>
          <a:r>
            <a:rPr lang="ru-RU" sz="1400" b="1" dirty="0">
              <a:latin typeface="+mj-lt"/>
            </a:rPr>
            <a:t>Обращение</a:t>
          </a:r>
        </a:p>
        <a:p>
          <a:r>
            <a:rPr lang="ru-RU" sz="1200" i="1" dirty="0">
              <a:latin typeface="+mj-lt"/>
            </a:rPr>
            <a:t>Письмо – официальное или электронное</a:t>
          </a:r>
        </a:p>
        <a:p>
          <a:r>
            <a:rPr lang="ru-RU" sz="1200" i="1" dirty="0">
              <a:latin typeface="+mj-lt"/>
            </a:rPr>
            <a:t>Звонок </a:t>
          </a:r>
        </a:p>
        <a:p>
          <a:r>
            <a:rPr lang="ru-RU" sz="1200" i="1" dirty="0">
              <a:latin typeface="+mj-lt"/>
            </a:rPr>
            <a:t>Встреча</a:t>
          </a:r>
        </a:p>
        <a:p>
          <a:r>
            <a:rPr lang="ru-RU" sz="1200" i="1" dirty="0">
              <a:latin typeface="+mj-lt"/>
            </a:rPr>
            <a:t>Заявка в утвержденной форме?</a:t>
          </a:r>
        </a:p>
      </dgm:t>
    </dgm:pt>
    <dgm:pt modelId="{CD14CB83-785C-4AA7-A4DA-23211B18AD97}" type="parTrans" cxnId="{1298D6F3-7B65-4AF1-8CDE-458BD63BE906}">
      <dgm:prSet/>
      <dgm:spPr/>
      <dgm:t>
        <a:bodyPr/>
        <a:lstStyle/>
        <a:p>
          <a:endParaRPr lang="ru-RU"/>
        </a:p>
      </dgm:t>
    </dgm:pt>
    <dgm:pt modelId="{49E0AD71-5FD4-46F8-8796-4DEA7B84A0E0}" type="sibTrans" cxnId="{1298D6F3-7B65-4AF1-8CDE-458BD63BE906}">
      <dgm:prSet/>
      <dgm:spPr/>
      <dgm:t>
        <a:bodyPr/>
        <a:lstStyle/>
        <a:p>
          <a:endParaRPr lang="ru-RU"/>
        </a:p>
      </dgm:t>
    </dgm:pt>
    <dgm:pt modelId="{822CDDB6-B21A-4FFF-A33F-5104252976BD}" type="pres">
      <dgm:prSet presAssocID="{B7CFAED7-D0D0-491C-B6D8-C585CB25FAA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0AF5386-47E5-46AB-8425-E16B19FA7FFD}" type="pres">
      <dgm:prSet presAssocID="{6D0FCD4D-67F7-4E8D-99F7-396DE37C8322}" presName="centerShape" presStyleLbl="node0" presStyleIdx="0" presStyleCnt="1" custScaleX="96039" custScaleY="93598"/>
      <dgm:spPr/>
    </dgm:pt>
    <dgm:pt modelId="{A76D149F-52E6-4F0D-BA18-40543E9BB985}" type="pres">
      <dgm:prSet presAssocID="{EED14C3B-B3B1-4134-8AB7-30B681E996CD}" presName="node" presStyleLbl="node1" presStyleIdx="0" presStyleCnt="4" custScaleX="137958" custScaleY="131101" custRadScaleRad="95102" custRadScaleInc="-502">
        <dgm:presLayoutVars>
          <dgm:bulletEnabled val="1"/>
        </dgm:presLayoutVars>
      </dgm:prSet>
      <dgm:spPr/>
    </dgm:pt>
    <dgm:pt modelId="{D0C7DC0B-D55A-43D8-8190-96E907C5A16E}" type="pres">
      <dgm:prSet presAssocID="{EED14C3B-B3B1-4134-8AB7-30B681E996CD}" presName="dummy" presStyleCnt="0"/>
      <dgm:spPr/>
    </dgm:pt>
    <dgm:pt modelId="{29FC243A-FB42-4C2E-A1AD-5CA9E2A995A6}" type="pres">
      <dgm:prSet presAssocID="{F9FC7962-FC5E-4351-9731-2E9CA3C455C0}" presName="sibTrans" presStyleLbl="sibTrans2D1" presStyleIdx="0" presStyleCnt="4"/>
      <dgm:spPr/>
    </dgm:pt>
    <dgm:pt modelId="{B2DA8E8D-4C74-44A6-BA32-47A9A9A87137}" type="pres">
      <dgm:prSet presAssocID="{DAB47516-A1D4-43F5-9236-80E61D9BC11E}" presName="node" presStyleLbl="node1" presStyleIdx="1" presStyleCnt="4" custScaleX="138976" custScaleY="139534">
        <dgm:presLayoutVars>
          <dgm:bulletEnabled val="1"/>
        </dgm:presLayoutVars>
      </dgm:prSet>
      <dgm:spPr/>
    </dgm:pt>
    <dgm:pt modelId="{6EE4C996-79D3-4E4C-8373-69B0B0A13F84}" type="pres">
      <dgm:prSet presAssocID="{DAB47516-A1D4-43F5-9236-80E61D9BC11E}" presName="dummy" presStyleCnt="0"/>
      <dgm:spPr/>
    </dgm:pt>
    <dgm:pt modelId="{0649668A-245C-4BB6-A8EF-3961012E0AD8}" type="pres">
      <dgm:prSet presAssocID="{7CB3666C-E316-4C94-9943-77392BA9DFBE}" presName="sibTrans" presStyleLbl="sibTrans2D1" presStyleIdx="1" presStyleCnt="4"/>
      <dgm:spPr/>
    </dgm:pt>
    <dgm:pt modelId="{F0807CF8-316C-4D42-ACE2-EB44D0DF45B3}" type="pres">
      <dgm:prSet presAssocID="{A64C72DD-889C-49E6-969D-19564189B546}" presName="node" presStyleLbl="node1" presStyleIdx="2" presStyleCnt="4" custScaleX="144661" custScaleY="138444" custRadScaleRad="97159" custRadScaleInc="-414">
        <dgm:presLayoutVars>
          <dgm:bulletEnabled val="1"/>
        </dgm:presLayoutVars>
      </dgm:prSet>
      <dgm:spPr/>
    </dgm:pt>
    <dgm:pt modelId="{38F9E161-D9F1-476B-BE3B-481FECAB47F8}" type="pres">
      <dgm:prSet presAssocID="{A64C72DD-889C-49E6-969D-19564189B546}" presName="dummy" presStyleCnt="0"/>
      <dgm:spPr/>
    </dgm:pt>
    <dgm:pt modelId="{60AF3E47-5358-4573-BD6D-7965193C65FE}" type="pres">
      <dgm:prSet presAssocID="{49E0AD71-5FD4-46F8-8796-4DEA7B84A0E0}" presName="sibTrans" presStyleLbl="sibTrans2D1" presStyleIdx="2" presStyleCnt="4"/>
      <dgm:spPr/>
    </dgm:pt>
    <dgm:pt modelId="{1499100F-497C-4C03-92E3-9ED4058F40E1}" type="pres">
      <dgm:prSet presAssocID="{3AC0562F-D01A-424F-A444-75D7371AC55A}" presName="node" presStyleLbl="node1" presStyleIdx="3" presStyleCnt="4" custScaleX="141344" custScaleY="142763">
        <dgm:presLayoutVars>
          <dgm:bulletEnabled val="1"/>
        </dgm:presLayoutVars>
      </dgm:prSet>
      <dgm:spPr/>
    </dgm:pt>
    <dgm:pt modelId="{5482F657-F5F0-4459-8406-43DF2FFBE1AF}" type="pres">
      <dgm:prSet presAssocID="{3AC0562F-D01A-424F-A444-75D7371AC55A}" presName="dummy" presStyleCnt="0"/>
      <dgm:spPr/>
    </dgm:pt>
    <dgm:pt modelId="{DDAA1CAA-CEF4-4EAF-B03A-9839C532E2C7}" type="pres">
      <dgm:prSet presAssocID="{1767CD54-CFCE-4B4A-BC32-ED856E9C5180}" presName="sibTrans" presStyleLbl="sibTrans2D1" presStyleIdx="3" presStyleCnt="4"/>
      <dgm:spPr/>
    </dgm:pt>
  </dgm:ptLst>
  <dgm:cxnLst>
    <dgm:cxn modelId="{9E78790F-CD5F-4F9E-B591-A7BCF0AA4557}" type="presOf" srcId="{3AC0562F-D01A-424F-A444-75D7371AC55A}" destId="{1499100F-497C-4C03-92E3-9ED4058F40E1}" srcOrd="0" destOrd="0" presId="urn:microsoft.com/office/officeart/2005/8/layout/radial6"/>
    <dgm:cxn modelId="{32B7A81F-2C35-4B1D-AECC-2D58BC3AC57D}" type="presOf" srcId="{DAB47516-A1D4-43F5-9236-80E61D9BC11E}" destId="{B2DA8E8D-4C74-44A6-BA32-47A9A9A87137}" srcOrd="0" destOrd="0" presId="urn:microsoft.com/office/officeart/2005/8/layout/radial6"/>
    <dgm:cxn modelId="{9596F336-C55E-4316-AC61-4484370B9532}" type="presOf" srcId="{1767CD54-CFCE-4B4A-BC32-ED856E9C5180}" destId="{DDAA1CAA-CEF4-4EAF-B03A-9839C532E2C7}" srcOrd="0" destOrd="0" presId="urn:microsoft.com/office/officeart/2005/8/layout/radial6"/>
    <dgm:cxn modelId="{1AE6CC3F-789F-4443-AFCC-AF91347D4A0F}" srcId="{6D0FCD4D-67F7-4E8D-99F7-396DE37C8322}" destId="{EED14C3B-B3B1-4134-8AB7-30B681E996CD}" srcOrd="0" destOrd="0" parTransId="{869E2761-1DC8-46AE-99D1-D9C0C4AD3A3C}" sibTransId="{F9FC7962-FC5E-4351-9731-2E9CA3C455C0}"/>
    <dgm:cxn modelId="{7DB4E95B-D9DD-4D0B-84E7-8210B449D2B2}" type="presOf" srcId="{7CB3666C-E316-4C94-9943-77392BA9DFBE}" destId="{0649668A-245C-4BB6-A8EF-3961012E0AD8}" srcOrd="0" destOrd="0" presId="urn:microsoft.com/office/officeart/2005/8/layout/radial6"/>
    <dgm:cxn modelId="{6B51C748-7F15-4A4E-80B5-C02BF758122A}" type="presOf" srcId="{EED14C3B-B3B1-4134-8AB7-30B681E996CD}" destId="{A76D149F-52E6-4F0D-BA18-40543E9BB985}" srcOrd="0" destOrd="0" presId="urn:microsoft.com/office/officeart/2005/8/layout/radial6"/>
    <dgm:cxn modelId="{441FB46B-21D1-435A-A2CF-F8E436C7EA6A}" type="presOf" srcId="{49E0AD71-5FD4-46F8-8796-4DEA7B84A0E0}" destId="{60AF3E47-5358-4573-BD6D-7965193C65FE}" srcOrd="0" destOrd="0" presId="urn:microsoft.com/office/officeart/2005/8/layout/radial6"/>
    <dgm:cxn modelId="{422D7057-935E-406F-8857-4EBAAD1E8B09}" srcId="{6D0FCD4D-67F7-4E8D-99F7-396DE37C8322}" destId="{3AC0562F-D01A-424F-A444-75D7371AC55A}" srcOrd="3" destOrd="0" parTransId="{933F43FF-A1AC-4864-B5E7-99A06E062761}" sibTransId="{1767CD54-CFCE-4B4A-BC32-ED856E9C5180}"/>
    <dgm:cxn modelId="{B482EF82-C84E-4365-8838-E92DC93D632D}" srcId="{B7CFAED7-D0D0-491C-B6D8-C585CB25FAAE}" destId="{6D0FCD4D-67F7-4E8D-99F7-396DE37C8322}" srcOrd="0" destOrd="0" parTransId="{D751270E-FC24-417B-9BA2-3BA9B7438EB0}" sibTransId="{5BC420C7-0142-443D-84E9-58A93F37A056}"/>
    <dgm:cxn modelId="{F9734D99-1976-4400-94FD-20384F2755CB}" type="presOf" srcId="{F9FC7962-FC5E-4351-9731-2E9CA3C455C0}" destId="{29FC243A-FB42-4C2E-A1AD-5CA9E2A995A6}" srcOrd="0" destOrd="0" presId="urn:microsoft.com/office/officeart/2005/8/layout/radial6"/>
    <dgm:cxn modelId="{AF02F8D7-26CA-4803-907A-F3BFC902AE15}" type="presOf" srcId="{A64C72DD-889C-49E6-969D-19564189B546}" destId="{F0807CF8-316C-4D42-ACE2-EB44D0DF45B3}" srcOrd="0" destOrd="0" presId="urn:microsoft.com/office/officeart/2005/8/layout/radial6"/>
    <dgm:cxn modelId="{5728C7E9-0221-45FD-90E6-FE0A281BBAFC}" type="presOf" srcId="{6D0FCD4D-67F7-4E8D-99F7-396DE37C8322}" destId="{00AF5386-47E5-46AB-8425-E16B19FA7FFD}" srcOrd="0" destOrd="0" presId="urn:microsoft.com/office/officeart/2005/8/layout/radial6"/>
    <dgm:cxn modelId="{CA793DEB-EC1D-4773-BE9F-FA6EDED6FDF8}" type="presOf" srcId="{B7CFAED7-D0D0-491C-B6D8-C585CB25FAAE}" destId="{822CDDB6-B21A-4FFF-A33F-5104252976BD}" srcOrd="0" destOrd="0" presId="urn:microsoft.com/office/officeart/2005/8/layout/radial6"/>
    <dgm:cxn modelId="{04BCF4F1-C84B-4560-BC4E-5EF73343EA6D}" srcId="{6D0FCD4D-67F7-4E8D-99F7-396DE37C8322}" destId="{DAB47516-A1D4-43F5-9236-80E61D9BC11E}" srcOrd="1" destOrd="0" parTransId="{FC08130B-6275-4325-8E7A-4944D5770372}" sibTransId="{7CB3666C-E316-4C94-9943-77392BA9DFBE}"/>
    <dgm:cxn modelId="{1298D6F3-7B65-4AF1-8CDE-458BD63BE906}" srcId="{6D0FCD4D-67F7-4E8D-99F7-396DE37C8322}" destId="{A64C72DD-889C-49E6-969D-19564189B546}" srcOrd="2" destOrd="0" parTransId="{CD14CB83-785C-4AA7-A4DA-23211B18AD97}" sibTransId="{49E0AD71-5FD4-46F8-8796-4DEA7B84A0E0}"/>
    <dgm:cxn modelId="{0075944C-51C1-46D1-995D-75749BCE18BB}" type="presParOf" srcId="{822CDDB6-B21A-4FFF-A33F-5104252976BD}" destId="{00AF5386-47E5-46AB-8425-E16B19FA7FFD}" srcOrd="0" destOrd="0" presId="urn:microsoft.com/office/officeart/2005/8/layout/radial6"/>
    <dgm:cxn modelId="{1E0E0D5C-B2B9-45B9-81BE-3E90F084F2BA}" type="presParOf" srcId="{822CDDB6-B21A-4FFF-A33F-5104252976BD}" destId="{A76D149F-52E6-4F0D-BA18-40543E9BB985}" srcOrd="1" destOrd="0" presId="urn:microsoft.com/office/officeart/2005/8/layout/radial6"/>
    <dgm:cxn modelId="{A80DAEE6-3817-4839-9FD3-BE56D5FCCEBA}" type="presParOf" srcId="{822CDDB6-B21A-4FFF-A33F-5104252976BD}" destId="{D0C7DC0B-D55A-43D8-8190-96E907C5A16E}" srcOrd="2" destOrd="0" presId="urn:microsoft.com/office/officeart/2005/8/layout/radial6"/>
    <dgm:cxn modelId="{89A9F7AF-6442-4E03-9B07-A66ACACAACCF}" type="presParOf" srcId="{822CDDB6-B21A-4FFF-A33F-5104252976BD}" destId="{29FC243A-FB42-4C2E-A1AD-5CA9E2A995A6}" srcOrd="3" destOrd="0" presId="urn:microsoft.com/office/officeart/2005/8/layout/radial6"/>
    <dgm:cxn modelId="{DD44852B-CAA8-4B0C-B8DF-6CC8836976CB}" type="presParOf" srcId="{822CDDB6-B21A-4FFF-A33F-5104252976BD}" destId="{B2DA8E8D-4C74-44A6-BA32-47A9A9A87137}" srcOrd="4" destOrd="0" presId="urn:microsoft.com/office/officeart/2005/8/layout/radial6"/>
    <dgm:cxn modelId="{02E64E7E-BC31-454A-8531-508134857CD3}" type="presParOf" srcId="{822CDDB6-B21A-4FFF-A33F-5104252976BD}" destId="{6EE4C996-79D3-4E4C-8373-69B0B0A13F84}" srcOrd="5" destOrd="0" presId="urn:microsoft.com/office/officeart/2005/8/layout/radial6"/>
    <dgm:cxn modelId="{F7F8D6EB-0252-4332-8880-D5148DC40FE3}" type="presParOf" srcId="{822CDDB6-B21A-4FFF-A33F-5104252976BD}" destId="{0649668A-245C-4BB6-A8EF-3961012E0AD8}" srcOrd="6" destOrd="0" presId="urn:microsoft.com/office/officeart/2005/8/layout/radial6"/>
    <dgm:cxn modelId="{3E1FFA90-308B-4730-97FD-5CB5A7463746}" type="presParOf" srcId="{822CDDB6-B21A-4FFF-A33F-5104252976BD}" destId="{F0807CF8-316C-4D42-ACE2-EB44D0DF45B3}" srcOrd="7" destOrd="0" presId="urn:microsoft.com/office/officeart/2005/8/layout/radial6"/>
    <dgm:cxn modelId="{0F7E13C9-B0A3-4D56-81BF-8FD83A3476D9}" type="presParOf" srcId="{822CDDB6-B21A-4FFF-A33F-5104252976BD}" destId="{38F9E161-D9F1-476B-BE3B-481FECAB47F8}" srcOrd="8" destOrd="0" presId="urn:microsoft.com/office/officeart/2005/8/layout/radial6"/>
    <dgm:cxn modelId="{7E945BB9-D2F3-4263-A63E-4A773E7102A9}" type="presParOf" srcId="{822CDDB6-B21A-4FFF-A33F-5104252976BD}" destId="{60AF3E47-5358-4573-BD6D-7965193C65FE}" srcOrd="9" destOrd="0" presId="urn:microsoft.com/office/officeart/2005/8/layout/radial6"/>
    <dgm:cxn modelId="{45D46300-FFDE-48BC-870D-54E70DC02D79}" type="presParOf" srcId="{822CDDB6-B21A-4FFF-A33F-5104252976BD}" destId="{1499100F-497C-4C03-92E3-9ED4058F40E1}" srcOrd="10" destOrd="0" presId="urn:microsoft.com/office/officeart/2005/8/layout/radial6"/>
    <dgm:cxn modelId="{1280B0ED-C10C-43CF-BC49-B890E866ED12}" type="presParOf" srcId="{822CDDB6-B21A-4FFF-A33F-5104252976BD}" destId="{5482F657-F5F0-4459-8406-43DF2FFBE1AF}" srcOrd="11" destOrd="0" presId="urn:microsoft.com/office/officeart/2005/8/layout/radial6"/>
    <dgm:cxn modelId="{A52AFD0F-B405-479E-B0C0-CB46D6BCC155}" type="presParOf" srcId="{822CDDB6-B21A-4FFF-A33F-5104252976BD}" destId="{DDAA1CAA-CEF4-4EAF-B03A-9839C532E2C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AA1CAA-CEF4-4EAF-B03A-9839C532E2C7}">
      <dsp:nvSpPr>
        <dsp:cNvPr id="0" name=""/>
        <dsp:cNvSpPr/>
      </dsp:nvSpPr>
      <dsp:spPr>
        <a:xfrm>
          <a:off x="2057296" y="825847"/>
          <a:ext cx="4935037" cy="4935037"/>
        </a:xfrm>
        <a:prstGeom prst="blockArc">
          <a:avLst>
            <a:gd name="adj1" fmla="val 10968457"/>
            <a:gd name="adj2" fmla="val 16195533"/>
            <a:gd name="adj3" fmla="val 4632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AF3E47-5358-4573-BD6D-7965193C65FE}">
      <dsp:nvSpPr>
        <dsp:cNvPr id="0" name=""/>
        <dsp:cNvSpPr/>
      </dsp:nvSpPr>
      <dsp:spPr>
        <a:xfrm>
          <a:off x="2059216" y="639305"/>
          <a:ext cx="4935037" cy="4935037"/>
        </a:xfrm>
        <a:prstGeom prst="blockArc">
          <a:avLst>
            <a:gd name="adj1" fmla="val 5391372"/>
            <a:gd name="adj2" fmla="val 10702323"/>
            <a:gd name="adj3" fmla="val 4632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49668A-245C-4BB6-A8EF-3961012E0AD8}">
      <dsp:nvSpPr>
        <dsp:cNvPr id="0" name=""/>
        <dsp:cNvSpPr/>
      </dsp:nvSpPr>
      <dsp:spPr>
        <a:xfrm>
          <a:off x="2061162" y="639301"/>
          <a:ext cx="4935037" cy="4935037"/>
        </a:xfrm>
        <a:prstGeom prst="blockArc">
          <a:avLst>
            <a:gd name="adj1" fmla="val 97682"/>
            <a:gd name="adj2" fmla="val 5394147"/>
            <a:gd name="adj3" fmla="val 4632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C243A-FB42-4C2E-A1AD-5CA9E2A995A6}">
      <dsp:nvSpPr>
        <dsp:cNvPr id="0" name=""/>
        <dsp:cNvSpPr/>
      </dsp:nvSpPr>
      <dsp:spPr>
        <a:xfrm>
          <a:off x="2063082" y="825833"/>
          <a:ext cx="4935037" cy="4935037"/>
        </a:xfrm>
        <a:prstGeom prst="blockArc">
          <a:avLst>
            <a:gd name="adj1" fmla="val 16187281"/>
            <a:gd name="adj2" fmla="val 21431564"/>
            <a:gd name="adj3" fmla="val 46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AF5386-47E5-46AB-8425-E16B19FA7FFD}">
      <dsp:nvSpPr>
        <dsp:cNvPr id="0" name=""/>
        <dsp:cNvSpPr/>
      </dsp:nvSpPr>
      <dsp:spPr>
        <a:xfrm>
          <a:off x="3438635" y="2113909"/>
          <a:ext cx="2178145" cy="21227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Цикл привлечения средств</a:t>
          </a:r>
        </a:p>
      </dsp:txBody>
      <dsp:txXfrm>
        <a:off x="3757617" y="2424783"/>
        <a:ext cx="1540181" cy="1501035"/>
      </dsp:txXfrm>
    </dsp:sp>
    <dsp:sp modelId="{A76D149F-52E6-4F0D-BA18-40543E9BB985}">
      <dsp:nvSpPr>
        <dsp:cNvPr id="0" name=""/>
        <dsp:cNvSpPr/>
      </dsp:nvSpPr>
      <dsp:spPr>
        <a:xfrm>
          <a:off x="3426582" y="-157667"/>
          <a:ext cx="2190201" cy="208134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+mj-lt"/>
            </a:rPr>
            <a:t>Оценка потребностей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1" kern="1200" dirty="0">
              <a:latin typeface="+mj-lt"/>
            </a:rPr>
            <a:t>На что?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1" kern="1200" dirty="0">
              <a:latin typeface="+mj-lt"/>
            </a:rPr>
            <a:t>Сколько и каких ресурсов?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1" kern="1200" dirty="0">
              <a:latin typeface="+mj-lt"/>
            </a:rPr>
            <a:t>Как просить или Почему это важно благотворителю?</a:t>
          </a:r>
          <a:endParaRPr lang="ru-RU" sz="1200" kern="1200" dirty="0"/>
        </a:p>
      </dsp:txBody>
      <dsp:txXfrm>
        <a:off x="3747330" y="147138"/>
        <a:ext cx="1548705" cy="1471730"/>
      </dsp:txXfrm>
    </dsp:sp>
    <dsp:sp modelId="{B2DA8E8D-4C74-44A6-BA32-47A9A9A87137}">
      <dsp:nvSpPr>
        <dsp:cNvPr id="0" name=""/>
        <dsp:cNvSpPr/>
      </dsp:nvSpPr>
      <dsp:spPr>
        <a:xfrm>
          <a:off x="5834892" y="2067689"/>
          <a:ext cx="2206363" cy="2215222"/>
        </a:xfrm>
        <a:prstGeom prst="ellipse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+mj-lt"/>
            </a:rPr>
            <a:t>Выбор благотворителей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1" kern="1200" dirty="0">
              <a:latin typeface="+mj-lt"/>
            </a:rPr>
            <a:t>Кто?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1" kern="1200" dirty="0">
              <a:latin typeface="+mj-lt"/>
            </a:rPr>
            <a:t>Как обратиться?</a:t>
          </a:r>
          <a:endParaRPr lang="ru-RU" sz="1200" b="1" kern="1200" dirty="0">
            <a:latin typeface="+mj-lt"/>
          </a:endParaRPr>
        </a:p>
      </dsp:txBody>
      <dsp:txXfrm>
        <a:off x="6158006" y="2392101"/>
        <a:ext cx="1560135" cy="1566398"/>
      </dsp:txXfrm>
    </dsp:sp>
    <dsp:sp modelId="{F0807CF8-316C-4D42-ACE2-EB44D0DF45B3}">
      <dsp:nvSpPr>
        <dsp:cNvPr id="0" name=""/>
        <dsp:cNvSpPr/>
      </dsp:nvSpPr>
      <dsp:spPr>
        <a:xfrm>
          <a:off x="3384476" y="4418223"/>
          <a:ext cx="2296617" cy="2197917"/>
        </a:xfrm>
        <a:prstGeom prst="ellipse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+mj-lt"/>
            </a:rPr>
            <a:t>Обращение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1" kern="1200" dirty="0">
              <a:latin typeface="+mj-lt"/>
            </a:rPr>
            <a:t>Письмо – официальное или электронное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1" kern="1200" dirty="0">
              <a:latin typeface="+mj-lt"/>
            </a:rPr>
            <a:t>Звонок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1" kern="1200" dirty="0">
              <a:latin typeface="+mj-lt"/>
            </a:rPr>
            <a:t>Встреча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1" kern="1200" dirty="0">
              <a:latin typeface="+mj-lt"/>
            </a:rPr>
            <a:t>Заявка в утвержденной форме?</a:t>
          </a:r>
        </a:p>
      </dsp:txBody>
      <dsp:txXfrm>
        <a:off x="3720808" y="4740100"/>
        <a:ext cx="1623953" cy="1554163"/>
      </dsp:txXfrm>
    </dsp:sp>
    <dsp:sp modelId="{1499100F-497C-4C03-92E3-9ED4058F40E1}">
      <dsp:nvSpPr>
        <dsp:cNvPr id="0" name=""/>
        <dsp:cNvSpPr/>
      </dsp:nvSpPr>
      <dsp:spPr>
        <a:xfrm>
          <a:off x="995364" y="2042058"/>
          <a:ext cx="2243957" cy="2266485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+mj-lt"/>
            </a:rPr>
            <a:t>Благодарность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+mj-lt"/>
            </a:rPr>
            <a:t>Отчет  (!)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+mj-lt"/>
            </a:rPr>
            <a:t>Выводы</a:t>
          </a:r>
          <a:endParaRPr lang="ru-RU" sz="1400" b="1" kern="1200" dirty="0"/>
        </a:p>
      </dsp:txBody>
      <dsp:txXfrm>
        <a:off x="1323984" y="2373977"/>
        <a:ext cx="1586717" cy="16026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2850C5-798F-41E0-A9DB-5E7915E5469C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BDF17-6DEC-45B9-A66E-A467999792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155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F722A-E568-4396-9399-5CADF6F4EC8B}" type="datetime1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971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4170-F005-48E0-968D-A59EB9323BE5}" type="datetime1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825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3475-CB6D-41B6-B0AB-3CDC76A9EFC4}" type="datetime1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52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A64B7-8F1A-4F04-B129-0F576C885134}" type="datetime1">
              <a:rPr lang="ru-RU" smtClean="0"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728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64DC-8A3B-4652-8B02-CE91F2EDB89F}" type="datetime1">
              <a:rPr lang="ru-RU" smtClean="0"/>
              <a:t>23.01.2019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469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9329-8A8E-4473-8109-13EF960CA26B}" type="datetime1">
              <a:rPr lang="ru-RU" smtClean="0"/>
              <a:t>23.01.2019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05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3CE9E-FC74-4BA3-834A-95CFCC3F0C0A}" type="datetime1">
              <a:rPr lang="ru-RU" smtClean="0"/>
              <a:t>23.01.2019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33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8B8F7-D679-41BF-B246-8E48C07DE485}" type="datetime1">
              <a:rPr lang="ru-RU" smtClean="0"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004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085F1-FFDB-4E12-B2F3-826666358C8A}" type="datetime1">
              <a:rPr lang="ru-RU" smtClean="0"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831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B662-21D2-4F49-967C-A307DA952A5A}" type="datetime1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066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A5F0-9B95-4ECE-A53F-3845AF3DB099}" type="datetime1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722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A43CE-5387-482F-B012-CB17676F5189}" type="datetime1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DEDC0-CBDB-4B71-AE3C-A7BA5C706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69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softreactor.ru/sites/default/files/image/node_pics/11/sozdanie-platform-kraudfanding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8" b="18945"/>
          <a:stretch/>
        </p:blipFill>
        <p:spPr bwMode="auto">
          <a:xfrm>
            <a:off x="-1" y="-57693"/>
            <a:ext cx="9198673" cy="65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-36640" y="4946488"/>
            <a:ext cx="9324660" cy="193899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Calibri" pitchFamily="34" charset="0"/>
              </a:rPr>
              <a:t>ПРИВЛЕЧЕНИЕ ЧАСТНЫХ </a:t>
            </a:r>
            <a:br>
              <a:rPr lang="ru-RU" sz="4400" b="1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ru-RU" sz="4400" b="1" dirty="0">
                <a:solidFill>
                  <a:schemeClr val="bg1"/>
                </a:solidFill>
                <a:latin typeface="Calibri" pitchFamily="34" charset="0"/>
              </a:rPr>
              <a:t>ПОЖЕРТВОВАНИЙ </a:t>
            </a:r>
            <a:br>
              <a:rPr lang="ru-RU" sz="3600" b="1">
                <a:latin typeface="Calibri" pitchFamily="34" charset="0"/>
              </a:rPr>
            </a:br>
            <a:endParaRPr lang="ru-RU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048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5" y="315789"/>
            <a:ext cx="9144000" cy="6086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03415" y="626166"/>
            <a:ext cx="57608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Главное правило: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sz="6600" b="1" dirty="0">
                <a:solidFill>
                  <a:schemeClr val="bg1"/>
                </a:solidFill>
              </a:rPr>
              <a:t>Не попросишь</a:t>
            </a:r>
          </a:p>
          <a:p>
            <a:r>
              <a:rPr lang="ru-RU" sz="6600" b="1" dirty="0">
                <a:solidFill>
                  <a:schemeClr val="bg1"/>
                </a:solidFill>
              </a:rPr>
              <a:t>- не дадут</a:t>
            </a:r>
          </a:p>
        </p:txBody>
      </p:sp>
    </p:spTree>
    <p:extLst>
      <p:ext uri="{BB962C8B-B14F-4D97-AF65-F5344CB8AC3E}">
        <p14:creationId xmlns:p14="http://schemas.microsoft.com/office/powerpoint/2010/main" val="3673909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34" y="-963610"/>
            <a:ext cx="9176434" cy="75629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32434" y="5756186"/>
            <a:ext cx="917643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Просить для себя – сложно.</a:t>
            </a:r>
          </a:p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Просить для других - легко!</a:t>
            </a:r>
          </a:p>
        </p:txBody>
      </p:sp>
    </p:spTree>
    <p:extLst>
      <p:ext uri="{BB962C8B-B14F-4D97-AF65-F5344CB8AC3E}">
        <p14:creationId xmlns:p14="http://schemas.microsoft.com/office/powerpoint/2010/main" val="162762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167259804"/>
              </p:ext>
            </p:extLst>
          </p:nvPr>
        </p:nvGraphicFramePr>
        <p:xfrm>
          <a:off x="107380" y="188550"/>
          <a:ext cx="9036620" cy="6408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3615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677459" y="6410945"/>
            <a:ext cx="2133600" cy="365125"/>
          </a:xfrm>
        </p:spPr>
        <p:txBody>
          <a:bodyPr/>
          <a:lstStyle/>
          <a:p>
            <a:fld id="{5BBDEDC0-CBDB-4B71-AE3C-A7BA5C70686C}" type="slidenum">
              <a:rPr lang="ru-RU" smtClean="0"/>
              <a:t>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796829" y="1763524"/>
            <a:ext cx="4410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Крупные частные жертвователи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6829" y="2717630"/>
            <a:ext cx="3879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Бизнес-компании (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юрлица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96829" y="3671736"/>
            <a:ext cx="4701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Гранты и субсидии от государства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96829" y="4625842"/>
            <a:ext cx="3733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Гранты от частных фондов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</a:rPr>
              <a:t>Источники поступления </a:t>
            </a:r>
          </a:p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</a:rPr>
              <a:t>пожертвований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96829" y="5579948"/>
            <a:ext cx="5375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Массовые частные пожертвования небольших размеров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-108650" y="5373270"/>
            <a:ext cx="2911023" cy="1296180"/>
          </a:xfrm>
          <a:prstGeom prst="rightArrow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07380" y="5775725"/>
            <a:ext cx="2118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</a:rPr>
              <a:t>краудфандинг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894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740" y="0"/>
            <a:ext cx="10310970" cy="68739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402" y="301390"/>
            <a:ext cx="9144000" cy="132343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8000" dirty="0">
                <a:solidFill>
                  <a:schemeClr val="bg1"/>
                </a:solidFill>
              </a:rPr>
              <a:t>Дружба навсегда </a:t>
            </a:r>
          </a:p>
        </p:txBody>
      </p:sp>
    </p:spTree>
    <p:extLst>
      <p:ext uri="{BB962C8B-B14F-4D97-AF65-F5344CB8AC3E}">
        <p14:creationId xmlns:p14="http://schemas.microsoft.com/office/powerpoint/2010/main" val="3647374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169277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Задача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</a:rPr>
              <a:t>фандрайзера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 — </a:t>
            </a:r>
          </a:p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выстроить долгосрочные </a:t>
            </a:r>
          </a:p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отношения с жертвователями.</a:t>
            </a:r>
          </a:p>
          <a:p>
            <a:endParaRPr lang="ru-RU" sz="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998" y="4295987"/>
            <a:ext cx="5438004" cy="19153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5224"/>
            <a:ext cx="4716020" cy="29327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8398" r="-1610" b="18398"/>
          <a:stretch/>
        </p:blipFill>
        <p:spPr>
          <a:xfrm>
            <a:off x="1259540" y="1690613"/>
            <a:ext cx="6408890" cy="223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58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8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4139952" y="1484784"/>
            <a:ext cx="4320588" cy="4320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1115520" y="1484784"/>
            <a:ext cx="4270849" cy="4320546"/>
          </a:xfrm>
          <a:prstGeom prst="ellipse">
            <a:avLst/>
          </a:prstGeom>
          <a:solidFill>
            <a:schemeClr val="accent1">
              <a:lumMod val="75000"/>
              <a:alpha val="54000"/>
            </a:schemeClr>
          </a:solidFill>
          <a:ln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55236" y="836613"/>
            <a:ext cx="4968924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благотворительная организация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24160" y="861272"/>
            <a:ext cx="2376264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C000"/>
                </a:solidFill>
              </a:rPr>
              <a:t>жертвователь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1620" y="2564880"/>
            <a:ext cx="25203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FFC000"/>
                </a:solidFill>
              </a:rPr>
              <a:t>Наша миссия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FFC000"/>
                </a:solidFill>
              </a:rPr>
              <a:t>Наши цели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FFC000"/>
                </a:solidFill>
              </a:rPr>
              <a:t>Наши ценности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FFC000"/>
                </a:solidFill>
              </a:rPr>
              <a:t>Как нас поддержать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FFC000"/>
                </a:solidFill>
              </a:rPr>
              <a:t>Какие мы классные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FFC000"/>
                </a:solidFill>
              </a:rPr>
              <a:t>Почему нам надо дать деньги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FFC000"/>
                </a:solidFill>
              </a:rPr>
              <a:t>И т.п.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08036" y="1976060"/>
            <a:ext cx="25923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На что потрачены мои деньги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Чего вы добились благодаря моим пожертвованиям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Вы меня цените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Вы знаете, почему я вас поддерживаю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Вам важно, как мне удобно вас поддерживать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 т.п.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34241" y="3207165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 Black" pitchFamily="34" charset="0"/>
              </a:rPr>
              <a:t>как мы вместе помогли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71959" y="6063963"/>
            <a:ext cx="6271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Фокус на интересах жертвователя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1919" y="128727"/>
            <a:ext cx="51287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rPr>
              <a:t>ЗАЧЕМ МЫ ДРУЖИМ?</a:t>
            </a:r>
          </a:p>
        </p:txBody>
      </p: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9</a:t>
            </a:fld>
            <a:endParaRPr lang="ru-RU"/>
          </a:p>
        </p:txBody>
      </p:sp>
      <p:pic>
        <p:nvPicPr>
          <p:cNvPr id="2050" name="Picture 2" descr="https://nuzhnapomosh.ru/wp-content/uploads/2018/12/2018_NP_Professionalnaya_pic1-1280x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008" y="1488360"/>
            <a:ext cx="9585969" cy="5369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430" y="260560"/>
            <a:ext cx="82193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1">
                    <a:lumMod val="75000"/>
                  </a:schemeClr>
                </a:solidFill>
              </a:rPr>
              <a:t>Участие в благотворительности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659204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81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380" y="5936"/>
            <a:ext cx="79931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</a:rPr>
              <a:t>Количества людей, совершающих пожертвования в интернете (с частотой хотя бы раз за 12 месяцев) выросло на 5%. 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</a:rPr>
              <a:t>2018 – 30 %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</a:rPr>
              <a:t>2017 – 25 %</a:t>
            </a:r>
          </a:p>
        </p:txBody>
      </p:sp>
    </p:spTree>
    <p:extLst>
      <p:ext uri="{BB962C8B-B14F-4D97-AF65-F5344CB8AC3E}">
        <p14:creationId xmlns:p14="http://schemas.microsoft.com/office/powerpoint/2010/main" val="1002181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11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sz="4400" b="1" cap="all" dirty="0">
                <a:solidFill>
                  <a:schemeClr val="tx2">
                    <a:lumMod val="75000"/>
                  </a:schemeClr>
                </a:solidFill>
              </a:rPr>
              <a:t>Феномен социального </a:t>
            </a:r>
          </a:p>
          <a:p>
            <a:r>
              <a:rPr lang="ru-RU" sz="4400" b="1" cap="all" dirty="0">
                <a:solidFill>
                  <a:schemeClr val="tx2">
                    <a:lumMod val="75000"/>
                  </a:schemeClr>
                </a:solidFill>
              </a:rPr>
              <a:t>доказательства</a:t>
            </a:r>
          </a:p>
        </p:txBody>
      </p:sp>
      <p:pic>
        <p:nvPicPr>
          <p:cNvPr id="9218" name="Picture 2" descr="http://hooligani.ru/wp-content/uploads/2016/01/58ecfae841aa2777a054ea9d933324f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812" y="1700733"/>
            <a:ext cx="5189828" cy="345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431" y="1710322"/>
            <a:ext cx="33844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При недостатке информации люди склонны  опираться на мнение и реакции окружающих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Поддержка знаменитостей увеличивает отклик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При выборе благотворительной организации люди верят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TV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и рекомендациям близких</a:t>
            </a:r>
          </a:p>
        </p:txBody>
      </p: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12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1"/>
            <a:ext cx="9144000" cy="1484730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6600" b="1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Как и где искать деньги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331550" y="1700760"/>
            <a:ext cx="8229600" cy="43735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Ящики для пожертвований</a:t>
            </a: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Благотворительные мероприятия</a:t>
            </a:r>
          </a:p>
          <a:p>
            <a:r>
              <a:rPr lang="ru-RU" sz="2800" dirty="0" err="1">
                <a:solidFill>
                  <a:schemeClr val="tx2">
                    <a:lumMod val="75000"/>
                  </a:schemeClr>
                </a:solidFill>
              </a:rPr>
              <a:t>Краудфандинговые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 платформы</a:t>
            </a: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Интернет-акции</a:t>
            </a:r>
          </a:p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E-mail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 рассылки</a:t>
            </a: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Совместные акции с бизнес-компаниями, вовлекающие сотрудников</a:t>
            </a: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Индивидуальный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</a:rPr>
              <a:t>фандрайзинг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Face-To-Face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Завещательные дарения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13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-1" y="14967"/>
            <a:ext cx="9144001" cy="605643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cap="all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Ящики для пожертвований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31" y="3429000"/>
            <a:ext cx="5076070" cy="3426347"/>
          </a:xfrm>
          <a:prstGeom prst="rect">
            <a:avLst/>
          </a:prstGeom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539440" y="1982788"/>
            <a:ext cx="5256730" cy="43735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/>
            <a:r>
              <a:rPr lang="ru-RU" sz="1800" dirty="0"/>
              <a:t>Устанавливать ящики не только у себя, но и в дружественных офисах, магазинах и пр. Чем больше ящиков, тем выше сумма сборов</a:t>
            </a:r>
          </a:p>
          <a:p>
            <a:pPr marL="285750" indent="-285750" algn="just"/>
            <a:endParaRPr lang="ru-RU" sz="1400" dirty="0"/>
          </a:p>
          <a:p>
            <a:pPr marL="285750" indent="-285750" algn="just"/>
            <a:r>
              <a:rPr lang="ru-RU" sz="1800" dirty="0"/>
              <a:t>Использовать ящики для сбора базы данных жертвователей – например, положить анкету и попросить ее заполнить в обмен </a:t>
            </a:r>
            <a:br>
              <a:rPr lang="ru-RU" sz="1800" dirty="0"/>
            </a:br>
            <a:r>
              <a:rPr lang="ru-RU" sz="1800" dirty="0"/>
              <a:t>на </a:t>
            </a:r>
            <a:r>
              <a:rPr lang="ru-RU" sz="1800" dirty="0" err="1"/>
              <a:t>календарик</a:t>
            </a:r>
            <a:r>
              <a:rPr lang="ru-RU" sz="1800" dirty="0"/>
              <a:t>,  магнит,  рассылку и т.п.</a:t>
            </a:r>
          </a:p>
          <a:p>
            <a:pPr marL="285750" indent="-285750" algn="just"/>
            <a:endParaRPr lang="ru-RU" sz="1400" dirty="0"/>
          </a:p>
          <a:p>
            <a:pPr marL="285750" indent="-285750"/>
            <a:r>
              <a:rPr lang="ru-RU" sz="1800" dirty="0"/>
              <a:t>Размещать отчеты на сайте, на </a:t>
            </a:r>
            <a:br>
              <a:rPr lang="ru-RU" sz="1800" dirty="0"/>
            </a:br>
            <a:r>
              <a:rPr lang="ru-RU" sz="1800" dirty="0"/>
              <a:t>страницах в </a:t>
            </a:r>
            <a:r>
              <a:rPr lang="ru-RU" sz="1800" dirty="0" err="1"/>
              <a:t>соцсетях</a:t>
            </a:r>
            <a:r>
              <a:rPr lang="ru-RU" sz="1800" dirty="0"/>
              <a:t> и т.д.</a:t>
            </a:r>
          </a:p>
          <a:p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616458" y="1397689"/>
            <a:ext cx="1178528" cy="441342"/>
            <a:chOff x="3347830" y="4869200"/>
            <a:chExt cx="1178528" cy="441342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3347830" y="4869200"/>
              <a:ext cx="1178528" cy="4413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47830" y="4941210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 Black" pitchFamily="34" charset="0"/>
                </a:rPr>
                <a:t>ВАЖНО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236" y="5136067"/>
            <a:ext cx="1470764" cy="172193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14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1"/>
            <a:ext cx="9144000" cy="548600"/>
          </a:xfrm>
          <a:prstGeom prst="rect">
            <a:avLst/>
          </a:prstGeom>
          <a:solidFill>
            <a:srgbClr val="FFC000"/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900" b="1" cap="all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Благотворительные</a:t>
            </a:r>
            <a:r>
              <a:rPr lang="ru-RU" sz="2800" b="1" cap="all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мероприятия и акции</a:t>
            </a:r>
          </a:p>
        </p:txBody>
      </p:sp>
      <p:sp>
        <p:nvSpPr>
          <p:cNvPr id="4" name="Текст 5"/>
          <p:cNvSpPr txBox="1">
            <a:spLocks/>
          </p:cNvSpPr>
          <p:nvPr/>
        </p:nvSpPr>
        <p:spPr>
          <a:xfrm>
            <a:off x="899490" y="1340768"/>
            <a:ext cx="3816424" cy="6397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Плюсы</a:t>
            </a: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570132" y="2060848"/>
            <a:ext cx="3569808" cy="24482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ru-RU" sz="8000" dirty="0">
                <a:solidFill>
                  <a:schemeClr val="tx2">
                    <a:lumMod val="75000"/>
                  </a:schemeClr>
                </a:solidFill>
              </a:rPr>
              <a:t>Простор для творчества (концерты,  ярмарки, забеги, именной кирпич и пр.)</a:t>
            </a:r>
          </a:p>
          <a:p>
            <a:pPr marL="285750" indent="-285750"/>
            <a:endParaRPr lang="ru-RU" sz="80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/>
            <a:r>
              <a:rPr lang="ru-RU" sz="8000" dirty="0">
                <a:solidFill>
                  <a:schemeClr val="tx2">
                    <a:lumMod val="75000"/>
                  </a:schemeClr>
                </a:solidFill>
              </a:rPr>
              <a:t>Большие возможности заявить о себе, сформировать узнаваемость</a:t>
            </a:r>
          </a:p>
          <a:p>
            <a:pPr marL="285750" indent="-285750"/>
            <a:endParaRPr lang="en-US" sz="8000" dirty="0"/>
          </a:p>
          <a:p>
            <a:pPr marL="285750" indent="-285750"/>
            <a:r>
              <a:rPr lang="ru-RU" sz="8000" dirty="0">
                <a:solidFill>
                  <a:schemeClr val="tx2">
                    <a:lumMod val="75000"/>
                  </a:schemeClr>
                </a:solidFill>
              </a:rPr>
              <a:t>Возможность покрыть расходы на организацию за счет благотворительных средств</a:t>
            </a:r>
          </a:p>
          <a:p>
            <a:endParaRPr lang="ru-RU" dirty="0"/>
          </a:p>
        </p:txBody>
      </p:sp>
      <p:sp>
        <p:nvSpPr>
          <p:cNvPr id="6" name="Текст 7"/>
          <p:cNvSpPr txBox="1">
            <a:spLocks/>
          </p:cNvSpPr>
          <p:nvPr/>
        </p:nvSpPr>
        <p:spPr>
          <a:xfrm>
            <a:off x="5148080" y="1340768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Минусы</a:t>
            </a:r>
          </a:p>
        </p:txBody>
      </p:sp>
      <p:sp>
        <p:nvSpPr>
          <p:cNvPr id="7" name="Объект 8"/>
          <p:cNvSpPr txBox="1">
            <a:spLocks/>
          </p:cNvSpPr>
          <p:nvPr/>
        </p:nvSpPr>
        <p:spPr>
          <a:xfrm>
            <a:off x="4860032" y="2060848"/>
            <a:ext cx="3672408" cy="3240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80000"/>
              </a:lnSpc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Высокая ресурсоемкость (время, люди, деньги, техническая база, вкл. разработку сайтов и пр.)</a:t>
            </a:r>
          </a:p>
          <a:p>
            <a:pPr marL="285750" indent="-285750">
              <a:lnSpc>
                <a:spcPct val="80000"/>
              </a:lnSpc>
            </a:pP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lnSpc>
                <a:spcPct val="80000"/>
              </a:lnSpc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Зависимость от внешних условий (погода, пробки и пр.)</a:t>
            </a:r>
          </a:p>
          <a:p>
            <a:pPr marL="285750" indent="-285750">
              <a:lnSpc>
                <a:spcPct val="80000"/>
              </a:lnSpc>
            </a:pP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lnSpc>
                <a:spcPct val="80000"/>
              </a:lnSpc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Риск собрать мало пожертвований при больших вложенных усилиях</a:t>
            </a:r>
          </a:p>
          <a:p>
            <a:pPr marL="285750" indent="-285750"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9" name="Picture 4" descr="http://cs633721.vk.me/v633721456/4ce2/f5TqJrNxaD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571140" y="1412720"/>
            <a:ext cx="607218" cy="57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cs633721.vk.me/v633721456/4ce2/f5TqJrNxaD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251400" y="1355247"/>
            <a:ext cx="591709" cy="56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15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Рождественская ярмарка</a:t>
            </a:r>
          </a:p>
        </p:txBody>
      </p:sp>
      <p:sp>
        <p:nvSpPr>
          <p:cNvPr id="4" name="Объект 3"/>
          <p:cNvSpPr txBox="1">
            <a:spLocks/>
          </p:cNvSpPr>
          <p:nvPr/>
        </p:nvSpPr>
        <p:spPr>
          <a:xfrm>
            <a:off x="251400" y="1483545"/>
            <a:ext cx="8075240" cy="253216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Место и время: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</a:rPr>
              <a:t>Димитриевская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 школа</a:t>
            </a:r>
          </a:p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В программе: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выпечка, поделки, мастер-классы, аукцион</a:t>
            </a:r>
          </a:p>
          <a:p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Результат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    2018 год: </a:t>
            </a:r>
            <a:r>
              <a:rPr lang="ru-RU" sz="2800" b="1" dirty="0">
                <a:solidFill>
                  <a:srgbClr val="FF0000"/>
                </a:solidFill>
              </a:rPr>
              <a:t>482 809</a:t>
            </a:r>
            <a:r>
              <a:rPr lang="ru-RU" sz="2800" dirty="0"/>
              <a:t> </a:t>
            </a:r>
            <a:r>
              <a:rPr lang="ru-RU" sz="2800" b="1" dirty="0">
                <a:solidFill>
                  <a:srgbClr val="FF0000"/>
                </a:solidFill>
              </a:rPr>
              <a:t>рублей</a:t>
            </a: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357" y="4800152"/>
            <a:ext cx="3087643" cy="20578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1" r="9044"/>
          <a:stretch/>
        </p:blipFill>
        <p:spPr>
          <a:xfrm>
            <a:off x="6175721" y="2852920"/>
            <a:ext cx="2968279" cy="19442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086" y="4800152"/>
            <a:ext cx="3121665" cy="208052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797190"/>
            <a:ext cx="3092087" cy="206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16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Акции в ТЦ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26128" y="1052669"/>
            <a:ext cx="4145872" cy="530368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Акция в поддержку многодетных семей «Соберем детей в школу»</a:t>
            </a:r>
          </a:p>
          <a:p>
            <a:pPr marL="114300" indent="0">
              <a:buFont typeface="Arial" pitchFamily="34" charset="0"/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Место и время: ТЦ Семеновский, 31 августа и 1 сентября.</a:t>
            </a:r>
          </a:p>
          <a:p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Собрано средств: 160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тыс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руб. и 15 тележек с канцтоварами</a:t>
            </a:r>
          </a:p>
          <a:p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1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050"/>
            <a:ext cx="4589684" cy="3068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501" y="836613"/>
            <a:ext cx="3876972" cy="25923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20090" y="3586534"/>
            <a:ext cx="37547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Font typeface="Arial" pitchFamily="34" charset="0"/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Акция в поддержку выездной паллиативной службы</a:t>
            </a:r>
          </a:p>
          <a:p>
            <a:pPr marL="114300" indent="0">
              <a:buFont typeface="Arial" pitchFamily="34" charset="0"/>
              <a:buNone/>
            </a:pP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Место и время: ТЦ Семеновский, 23 июля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Собрано средств: 79 тыс. руб. и около  400 товаров.</a:t>
            </a: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4300" indent="0">
              <a:buFont typeface="Arial" pitchFamily="34" charset="0"/>
              <a:buNone/>
            </a:pPr>
            <a:r>
              <a:rPr lang="ru-RU" b="1" dirty="0">
                <a:solidFill>
                  <a:srgbClr val="C00000"/>
                </a:solidFill>
              </a:rPr>
              <a:t>НЕ СОБИРАЙТЕ ДЕНЬГИ ТОГДА, КОГДА МОЖНО СОБРАТЬ ВЕЩИ!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17</a:t>
            </a:fld>
            <a:endParaRPr lang="ru-RU"/>
          </a:p>
        </p:txBody>
      </p:sp>
      <p:pic>
        <p:nvPicPr>
          <p:cNvPr id="2050" name="Picture 2" descr="C:\Users\EMetleva.SIN\Desktop\постер_А4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40" y="18108"/>
            <a:ext cx="4893032" cy="692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104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18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Конц</a:t>
            </a:r>
            <a:r>
              <a:rPr lang="ru-RU" sz="2900" b="1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ер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ты классической музыки</a:t>
            </a: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80" y="4194052"/>
            <a:ext cx="3995920" cy="26639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20" y="4181842"/>
            <a:ext cx="4014240" cy="2676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404" y="1268673"/>
            <a:ext cx="3996596" cy="266439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95420" y="1124680"/>
            <a:ext cx="4392610" cy="2560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1430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Сборы от 3 000 до 120 000 рублей</a:t>
            </a:r>
          </a:p>
          <a:p>
            <a:pPr marL="11430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</a:pP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11430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Не требуют больших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трудо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- и денежных затрат при условии проведения на своей площадке.</a:t>
            </a:r>
          </a:p>
          <a:p>
            <a:pPr marL="11430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</a:pP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11430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Возможность порадовать своих жертвователей.</a:t>
            </a:r>
          </a:p>
          <a:p>
            <a:pPr marL="11430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</a:pP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11430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Могут быть интересны разной публике и даже детям.</a:t>
            </a:r>
          </a:p>
        </p:txBody>
      </p: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19</a:t>
            </a:fld>
            <a:endParaRPr lang="ru-RU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70313" y="1124680"/>
            <a:ext cx="8229600" cy="4373563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Собирайте не только деньги, но и вещи. Устраивайте акции по сбору одежды, продуктов, средств гигиены, даже мебели и медицинской техники.</a:t>
            </a:r>
          </a:p>
          <a:p>
            <a:pPr marL="285750" indent="-285750" algn="just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Собирайте на мероприятиях базу данных жертвователей. Используйте анкеты.</a:t>
            </a:r>
          </a:p>
          <a:p>
            <a:pPr marL="285750" indent="-285750" algn="just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Используйте приглашения на мероприятия как подарок благотворителям.</a:t>
            </a:r>
          </a:p>
          <a:p>
            <a:pPr marL="285750" indent="-285750" algn="just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Приглашайте СМИ (например, местные газеты, кабельные каналы, представителей сайта района или города).</a:t>
            </a:r>
          </a:p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457200" y="404580"/>
            <a:ext cx="1178528" cy="441342"/>
            <a:chOff x="3347830" y="4869200"/>
            <a:chExt cx="1178528" cy="441342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3347830" y="4869200"/>
              <a:ext cx="1178528" cy="4413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47830" y="4941210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 Black" pitchFamily="34" charset="0"/>
                </a:rPr>
                <a:t>ВАЖНО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20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595" y="615783"/>
            <a:ext cx="4422384" cy="6242217"/>
          </a:xfrm>
          <a:prstGeom prst="rect">
            <a:avLst/>
          </a:prstGeom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179390" y="1347523"/>
            <a:ext cx="4248852" cy="44847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0">
              <a:buFontTx/>
              <a:buNone/>
            </a:pP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Краудфандинг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> </a:t>
            </a:r>
          </a:p>
          <a:p>
            <a:pPr marL="355600" indent="0">
              <a:buFontTx/>
              <a:buNone/>
            </a:pPr>
            <a:r>
              <a:rPr lang="ru-RU" sz="2000" dirty="0">
                <a:ea typeface="Verdana" pitchFamily="34" charset="0"/>
                <a:cs typeface="Verdana" pitchFamily="34" charset="0"/>
              </a:rPr>
              <a:t>- </a:t>
            </a:r>
            <a:r>
              <a:rPr lang="ru-RU" sz="2000" dirty="0"/>
              <a:t>народное финансирование </a:t>
            </a:r>
            <a:br>
              <a:rPr lang="ru-RU" sz="2000" dirty="0"/>
            </a:br>
            <a:r>
              <a:rPr lang="ru-RU" sz="2000" dirty="0"/>
              <a:t>от англ. </a:t>
            </a:r>
            <a:r>
              <a:rPr lang="ru-RU" sz="2000" dirty="0" err="1"/>
              <a:t>сrowdfunding</a:t>
            </a:r>
            <a:r>
              <a:rPr lang="ru-RU" sz="2000" dirty="0"/>
              <a:t>, </a:t>
            </a:r>
            <a:r>
              <a:rPr lang="ru-RU" sz="2000" i="1" dirty="0" err="1"/>
              <a:t>сrowd</a:t>
            </a:r>
            <a:r>
              <a:rPr lang="ru-RU" sz="2000" dirty="0"/>
              <a:t> — «толпа»,</a:t>
            </a:r>
            <a:r>
              <a:rPr lang="en-US" sz="2000" dirty="0"/>
              <a:t> </a:t>
            </a:r>
            <a:r>
              <a:rPr lang="ru-RU" sz="2000" i="1" dirty="0" err="1"/>
              <a:t>funding</a:t>
            </a:r>
            <a:r>
              <a:rPr lang="ru-RU" sz="2000" dirty="0"/>
              <a:t> — «финансирование».</a:t>
            </a:r>
          </a:p>
          <a:p>
            <a:pPr marL="355600" indent="0">
              <a:buFontTx/>
              <a:buNone/>
            </a:pPr>
            <a:endParaRPr lang="ru-RU" sz="2000" dirty="0"/>
          </a:p>
          <a:p>
            <a:pPr marL="355600" indent="0">
              <a:buFontTx/>
              <a:buNone/>
            </a:pPr>
            <a:r>
              <a:rPr lang="ru-RU" sz="2000" dirty="0"/>
              <a:t>Это коллективное сотрудничество людей, которые добровольно объединяют свои деньги и другие ресурсы вместе, как правило через Интернет, чтобы поддержать усилия других людей или организаций.</a:t>
            </a:r>
            <a:endParaRPr lang="ru-RU" sz="2000" dirty="0">
              <a:ea typeface="Verdana" pitchFamily="34" charset="0"/>
              <a:cs typeface="Verdana" pitchFamily="34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190" y="0"/>
            <a:ext cx="9132810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sz="3200" b="1" cap="all" dirty="0" err="1">
                <a:solidFill>
                  <a:schemeClr val="accent1">
                    <a:lumMod val="50000"/>
                  </a:schemeClr>
                </a:solidFill>
              </a:rPr>
              <a:t>Краудфандинговые</a:t>
            </a:r>
            <a:r>
              <a:rPr lang="ru-RU" sz="3200" b="1" cap="all" dirty="0">
                <a:solidFill>
                  <a:schemeClr val="accent1">
                    <a:lumMod val="50000"/>
                  </a:schemeClr>
                </a:solidFill>
              </a:rPr>
              <a:t> платформы</a:t>
            </a:r>
          </a:p>
        </p:txBody>
      </p: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21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800" b="1" cap="all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4"/>
          <a:stretch/>
        </p:blipFill>
        <p:spPr>
          <a:xfrm>
            <a:off x="0" y="1372681"/>
            <a:ext cx="9245720" cy="5292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47830" y="390159"/>
            <a:ext cx="331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Как это работает</a:t>
            </a:r>
          </a:p>
        </p:txBody>
      </p: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22</a:t>
            </a:fld>
            <a:endParaRPr lang="ru-RU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00160" y="1127833"/>
            <a:ext cx="3811800" cy="48386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Planeta.ru</a:t>
            </a:r>
            <a:endParaRPr lang="ru-RU" sz="2400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700760"/>
            <a:ext cx="4000552" cy="470653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4" t="55067" r="38578" b="8513"/>
          <a:stretch/>
        </p:blipFill>
        <p:spPr bwMode="auto">
          <a:xfrm>
            <a:off x="440512" y="1700760"/>
            <a:ext cx="3987472" cy="4679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4781520" y="1127833"/>
            <a:ext cx="3811800" cy="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Dobro.mail.ru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23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9604" y="1"/>
            <a:ext cx="9134396" cy="692620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cap="all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Интернет-акции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552406" y="2904641"/>
            <a:ext cx="4524183" cy="151576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ru-RU" sz="2000" dirty="0"/>
              <a:t>Вместо сайта можно создать страницы в социальных сетях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600" dirty="0"/>
          </a:p>
          <a:p>
            <a:pPr>
              <a:buFont typeface="Wingdings" pitchFamily="2" charset="2"/>
              <a:buChar char="ü"/>
            </a:pPr>
            <a:r>
              <a:rPr lang="ru-RU" sz="2000" dirty="0"/>
              <a:t>Собирайте базу данных!</a:t>
            </a:r>
          </a:p>
        </p:txBody>
      </p:sp>
      <p:sp>
        <p:nvSpPr>
          <p:cNvPr id="5" name="Объект 4"/>
          <p:cNvSpPr txBox="1">
            <a:spLocks/>
          </p:cNvSpPr>
          <p:nvPr/>
        </p:nvSpPr>
        <p:spPr>
          <a:xfrm>
            <a:off x="400148" y="2780910"/>
            <a:ext cx="3739792" cy="366437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Продолжительность: 1 месяц</a:t>
            </a:r>
          </a:p>
          <a:p>
            <a:pPr>
              <a:defRPr/>
            </a:pPr>
            <a:endParaRPr lang="ru-RU" sz="1200" dirty="0">
              <a:solidFill>
                <a:schemeClr val="bg2">
                  <a:lumMod val="75000"/>
                </a:schemeClr>
              </a:solidFill>
            </a:endParaRPr>
          </a:p>
          <a:p>
            <a:pPr marL="114300" indent="0">
              <a:buFont typeface="Arial" pitchFamily="34" charset="0"/>
              <a:buNone/>
              <a:defRPr/>
            </a:pPr>
            <a:r>
              <a:rPr lang="en-US" sz="1200" dirty="0">
                <a:solidFill>
                  <a:srgbClr val="E60000"/>
                </a:solidFill>
              </a:rPr>
              <a:t>2011</a:t>
            </a:r>
            <a:endParaRPr lang="ru-RU" sz="1200" dirty="0">
              <a:solidFill>
                <a:srgbClr val="E60000"/>
              </a:solidFill>
            </a:endParaRPr>
          </a:p>
          <a:p>
            <a:pPr marL="285750" indent="-285750"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 регионов России</a:t>
            </a:r>
          </a:p>
          <a:p>
            <a:pPr marL="285750" indent="-285750"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более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24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500 подарков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4300" indent="0">
              <a:buFont typeface="Arial" pitchFamily="34" charset="0"/>
              <a:buNone/>
              <a:defRPr/>
            </a:pPr>
            <a:r>
              <a:rPr lang="en-US" sz="1200" dirty="0">
                <a:solidFill>
                  <a:srgbClr val="E60000"/>
                </a:solidFill>
              </a:rPr>
              <a:t>2012</a:t>
            </a:r>
            <a:endParaRPr lang="ru-RU" sz="1200" dirty="0">
              <a:solidFill>
                <a:srgbClr val="E60000"/>
              </a:solidFill>
            </a:endParaRPr>
          </a:p>
          <a:p>
            <a:pPr marL="285750" indent="-285750"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14 городов России, а также Белоруссия и Цхинвал (Южная Осетия) 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более 35 000 подарков</a:t>
            </a:r>
          </a:p>
          <a:p>
            <a:pPr marL="114300" indent="0">
              <a:buFont typeface="Arial" pitchFamily="34" charset="0"/>
              <a:buNone/>
              <a:defRPr/>
            </a:pPr>
            <a:r>
              <a:rPr lang="en-US" sz="1200" dirty="0">
                <a:solidFill>
                  <a:srgbClr val="E60000"/>
                </a:solidFill>
              </a:rPr>
              <a:t>201</a:t>
            </a:r>
            <a:r>
              <a:rPr lang="ru-RU" sz="1200" dirty="0">
                <a:solidFill>
                  <a:srgbClr val="E60000"/>
                </a:solidFill>
              </a:rPr>
              <a:t>3</a:t>
            </a:r>
          </a:p>
          <a:p>
            <a:pPr marL="285750" indent="-285750"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21 город России</a:t>
            </a:r>
          </a:p>
          <a:p>
            <a:pPr marL="285750" indent="-285750"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более 41 000 подарков</a:t>
            </a:r>
          </a:p>
          <a:p>
            <a:pPr marL="114300" indent="0">
              <a:buFont typeface="Arial" pitchFamily="34" charset="0"/>
              <a:buNone/>
              <a:defRPr/>
            </a:pPr>
            <a:r>
              <a:rPr lang="en-US" sz="1200" dirty="0">
                <a:solidFill>
                  <a:srgbClr val="E60000"/>
                </a:solidFill>
              </a:rPr>
              <a:t>201</a:t>
            </a:r>
            <a:r>
              <a:rPr lang="ru-RU" sz="1200" dirty="0">
                <a:solidFill>
                  <a:srgbClr val="E60000"/>
                </a:solidFill>
              </a:rPr>
              <a:t>4</a:t>
            </a:r>
          </a:p>
          <a:p>
            <a:pPr marL="285750" indent="-285750"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26 городов России</a:t>
            </a:r>
          </a:p>
          <a:p>
            <a:pPr marL="285750" indent="-285750"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более 44 000 подарков</a:t>
            </a:r>
          </a:p>
          <a:p>
            <a:pPr marL="114300" indent="0">
              <a:buFont typeface="Arial" pitchFamily="34" charset="0"/>
              <a:buNone/>
              <a:defRPr/>
            </a:pPr>
            <a:r>
              <a:rPr lang="en-US" sz="1200" dirty="0">
                <a:solidFill>
                  <a:srgbClr val="E60000"/>
                </a:solidFill>
              </a:rPr>
              <a:t>201</a:t>
            </a:r>
            <a:r>
              <a:rPr lang="ru-RU" sz="1200" dirty="0">
                <a:solidFill>
                  <a:srgbClr val="E60000"/>
                </a:solidFill>
              </a:rPr>
              <a:t>5</a:t>
            </a:r>
          </a:p>
          <a:p>
            <a:pPr marL="285750" indent="-285750"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28 городов России</a:t>
            </a:r>
          </a:p>
          <a:p>
            <a:pPr marL="285750" indent="-285750"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более 43 000 подарков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44" y="908650"/>
            <a:ext cx="8640960" cy="17727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843" y="4937498"/>
            <a:ext cx="2910309" cy="19479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152" y="4937498"/>
            <a:ext cx="2635848" cy="194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24</a:t>
            </a:fld>
            <a:endParaRPr lang="ru-RU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57446" y="2348850"/>
            <a:ext cx="3888432" cy="3600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  <a:defRPr/>
            </a:pPr>
            <a:r>
              <a:rPr lang="en-US" sz="1600" dirty="0">
                <a:solidFill>
                  <a:srgbClr val="E60000"/>
                </a:solidFill>
                <a:cs typeface="Arial" pitchFamily="34" charset="0"/>
              </a:rPr>
              <a:t>201</a:t>
            </a:r>
            <a:r>
              <a:rPr lang="ru-RU" sz="1600" dirty="0">
                <a:solidFill>
                  <a:srgbClr val="E60000"/>
                </a:solidFill>
                <a:cs typeface="Arial" pitchFamily="34" charset="0"/>
              </a:rPr>
              <a:t>3</a:t>
            </a:r>
          </a:p>
          <a:p>
            <a:pPr marL="114300" indent="0">
              <a:buFont typeface="Arial" pitchFamily="34" charset="0"/>
              <a:buNone/>
              <a:defRPr/>
            </a:pPr>
            <a:r>
              <a:rPr lang="ru-RU" sz="1600" dirty="0">
                <a:solidFill>
                  <a:srgbClr val="5F5F5F"/>
                </a:solidFill>
                <a:cs typeface="Arial" pitchFamily="34" charset="0"/>
              </a:rPr>
              <a:t>стоимость подарка – 60 рублей </a:t>
            </a:r>
          </a:p>
          <a:p>
            <a:pPr marL="285750" indent="-285750">
              <a:defRPr/>
            </a:pPr>
            <a:r>
              <a:rPr lang="ru-RU" sz="1600" dirty="0">
                <a:solidFill>
                  <a:srgbClr val="5F5F5F"/>
                </a:solidFill>
                <a:cs typeface="Arial" pitchFamily="34" charset="0"/>
              </a:rPr>
              <a:t>19 224 пасхальных подарка</a:t>
            </a:r>
          </a:p>
          <a:p>
            <a:pPr marL="285750" indent="-285750">
              <a:defRPr/>
            </a:pPr>
            <a:r>
              <a:rPr lang="ru-RU" sz="1600" dirty="0">
                <a:solidFill>
                  <a:srgbClr val="5F5F5F"/>
                </a:solidFill>
                <a:cs typeface="Arial" pitchFamily="34" charset="0"/>
              </a:rPr>
              <a:t>1 342 710 рублей (сумма превышена на 189 270 рублей)</a:t>
            </a:r>
            <a:endParaRPr lang="ru-RU" sz="1600" dirty="0">
              <a:solidFill>
                <a:srgbClr val="E60000"/>
              </a:solidFill>
              <a:cs typeface="Arial" pitchFamily="34" charset="0"/>
            </a:endParaRPr>
          </a:p>
          <a:p>
            <a:pPr marL="114300" indent="0">
              <a:buFont typeface="Arial" pitchFamily="34" charset="0"/>
              <a:buNone/>
              <a:defRPr/>
            </a:pPr>
            <a:r>
              <a:rPr lang="en-US" sz="1600" dirty="0">
                <a:solidFill>
                  <a:srgbClr val="E60000"/>
                </a:solidFill>
              </a:rPr>
              <a:t>201</a:t>
            </a:r>
            <a:r>
              <a:rPr lang="ru-RU" sz="1600" dirty="0">
                <a:solidFill>
                  <a:srgbClr val="E60000"/>
                </a:solidFill>
              </a:rPr>
              <a:t>5</a:t>
            </a:r>
          </a:p>
          <a:p>
            <a:pPr marL="114300" indent="0">
              <a:buFont typeface="Arial" pitchFamily="34" charset="0"/>
              <a:buNone/>
              <a:defRPr/>
            </a:pPr>
            <a:r>
              <a:rPr lang="ru-RU" sz="1600" dirty="0">
                <a:solidFill>
                  <a:srgbClr val="5F5F5F"/>
                </a:solidFill>
              </a:rPr>
              <a:t>стоимость подарка – 86 рублей</a:t>
            </a:r>
          </a:p>
          <a:p>
            <a:pPr marL="285750" indent="-285750">
              <a:defRPr/>
            </a:pPr>
            <a:r>
              <a:rPr lang="ru-RU" sz="1600" dirty="0">
                <a:solidFill>
                  <a:srgbClr val="5F5F5F"/>
                </a:solidFill>
                <a:cs typeface="Arial" pitchFamily="34" charset="0"/>
              </a:rPr>
              <a:t>23 102 пасхальных подарка</a:t>
            </a:r>
          </a:p>
          <a:p>
            <a:pPr marL="285750" indent="-285750">
              <a:defRPr/>
            </a:pPr>
            <a:r>
              <a:rPr lang="ru-RU" sz="1600" dirty="0">
                <a:solidFill>
                  <a:srgbClr val="5F5F5F"/>
                </a:solidFill>
                <a:cs typeface="Arial" pitchFamily="34" charset="0"/>
              </a:rPr>
              <a:t>1 961 660 рублей</a:t>
            </a:r>
          </a:p>
          <a:p>
            <a:pPr marL="114300" indent="0">
              <a:buNone/>
              <a:defRPr/>
            </a:pPr>
            <a:r>
              <a:rPr lang="ru-RU" sz="1600" dirty="0">
                <a:solidFill>
                  <a:srgbClr val="E60000"/>
                </a:solidFill>
              </a:rPr>
              <a:t>2017</a:t>
            </a:r>
          </a:p>
          <a:p>
            <a:pPr marL="0" indent="0">
              <a:buNone/>
              <a:defRPr/>
            </a:pPr>
            <a:r>
              <a:rPr lang="ru-RU" sz="1600" dirty="0">
                <a:solidFill>
                  <a:srgbClr val="5F5F5F"/>
                </a:solidFill>
                <a:cs typeface="Arial" pitchFamily="34" charset="0"/>
              </a:rPr>
              <a:t>стоимость подарка – 68 рублей</a:t>
            </a:r>
          </a:p>
          <a:p>
            <a:pPr>
              <a:defRPr/>
            </a:pPr>
            <a:r>
              <a:rPr lang="ru-RU" sz="1600" dirty="0">
                <a:solidFill>
                  <a:srgbClr val="5F5F5F"/>
                </a:solidFill>
                <a:cs typeface="Arial" pitchFamily="34" charset="0"/>
              </a:rPr>
              <a:t>23 193 пасхальных подарка</a:t>
            </a:r>
          </a:p>
          <a:p>
            <a:pPr>
              <a:defRPr/>
            </a:pPr>
            <a:r>
              <a:rPr lang="ru-RU" sz="1600" dirty="0">
                <a:solidFill>
                  <a:srgbClr val="5F5F5F"/>
                </a:solidFill>
                <a:cs typeface="Arial" pitchFamily="34" charset="0"/>
              </a:rPr>
              <a:t>1 577 100 рублей</a:t>
            </a:r>
          </a:p>
          <a:p>
            <a:pPr>
              <a:defRPr/>
            </a:pPr>
            <a:endParaRPr lang="ru-RU" sz="1600" dirty="0">
              <a:solidFill>
                <a:srgbClr val="5F5F5F"/>
              </a:solidFill>
              <a:cs typeface="Arial" pitchFamily="34" charset="0"/>
            </a:endParaRPr>
          </a:p>
          <a:p>
            <a:pPr marL="285750" indent="-285750">
              <a:defRPr/>
            </a:pPr>
            <a:endParaRPr lang="ru-RU" sz="1600" dirty="0">
              <a:solidFill>
                <a:srgbClr val="5F5F5F"/>
              </a:solidFill>
              <a:cs typeface="Arial" pitchFamily="34" charset="0"/>
            </a:endParaRPr>
          </a:p>
          <a:p>
            <a:endParaRPr lang="ru-RU" sz="1600" dirty="0"/>
          </a:p>
        </p:txBody>
      </p:sp>
      <p:pic>
        <p:nvPicPr>
          <p:cNvPr id="5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92870"/>
            <a:ext cx="4038600" cy="27031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92" y="620610"/>
            <a:ext cx="8628776" cy="1475156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4518524" y="5297705"/>
            <a:ext cx="4524183" cy="151576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ru-RU" sz="2000" dirty="0"/>
              <a:t>Вместо сайта можно создать страницы в социальных сетях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600" dirty="0"/>
          </a:p>
          <a:p>
            <a:pPr>
              <a:buFont typeface="Wingdings" pitchFamily="2" charset="2"/>
              <a:buChar char="ü"/>
            </a:pPr>
            <a:r>
              <a:rPr lang="ru-RU" sz="2000" dirty="0"/>
              <a:t>Собирайте базу данных!</a:t>
            </a:r>
          </a:p>
        </p:txBody>
      </p: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25</a:t>
            </a:fld>
            <a:endParaRPr lang="ru-RU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" t="3102" r="986" b="-1"/>
          <a:stretch/>
        </p:blipFill>
        <p:spPr>
          <a:xfrm>
            <a:off x="323410" y="1138979"/>
            <a:ext cx="8646493" cy="15121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79179"/>
            <a:ext cx="1728192" cy="38669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579179"/>
            <a:ext cx="3240360" cy="414229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84304" y="2882039"/>
            <a:ext cx="35081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E60000"/>
                </a:solidFill>
              </a:rPr>
              <a:t>1 дом = 6 000 рублей </a:t>
            </a:r>
          </a:p>
          <a:p>
            <a:pPr>
              <a:defRPr/>
            </a:pPr>
            <a:r>
              <a:rPr lang="ru-RU" dirty="0">
                <a:solidFill>
                  <a:srgbClr val="5F5F5F"/>
                </a:solidFill>
              </a:rPr>
              <a:t>(5 кубометров дров + доставка)</a:t>
            </a:r>
          </a:p>
          <a:p>
            <a:pPr>
              <a:defRPr/>
            </a:pPr>
            <a:endParaRPr lang="ru-RU" dirty="0">
              <a:solidFill>
                <a:srgbClr val="5F5F5F"/>
              </a:solidFill>
            </a:endParaRPr>
          </a:p>
          <a:p>
            <a:r>
              <a:rPr lang="ru-RU" dirty="0">
                <a:solidFill>
                  <a:srgbClr val="5F5F5F"/>
                </a:solidFill>
              </a:rPr>
              <a:t>Осень 2012г, </a:t>
            </a:r>
            <a:r>
              <a:rPr lang="ru-RU" dirty="0">
                <a:solidFill>
                  <a:srgbClr val="E60000"/>
                </a:solidFill>
              </a:rPr>
              <a:t>36 дней</a:t>
            </a:r>
          </a:p>
          <a:p>
            <a:endParaRPr lang="ru-RU" dirty="0">
              <a:solidFill>
                <a:srgbClr val="E60000"/>
              </a:solidFill>
            </a:endParaRPr>
          </a:p>
          <a:p>
            <a:r>
              <a:rPr lang="ru-RU" dirty="0">
                <a:solidFill>
                  <a:srgbClr val="5F5F5F"/>
                </a:solidFill>
              </a:rPr>
              <a:t>Более </a:t>
            </a:r>
            <a:r>
              <a:rPr lang="ru-RU" dirty="0">
                <a:solidFill>
                  <a:srgbClr val="FF0000"/>
                </a:solidFill>
              </a:rPr>
              <a:t>2 000 000 рублей</a:t>
            </a:r>
          </a:p>
          <a:p>
            <a:r>
              <a:rPr lang="ru-RU" dirty="0">
                <a:solidFill>
                  <a:srgbClr val="FF0000"/>
                </a:solidFill>
              </a:rPr>
              <a:t> </a:t>
            </a:r>
          </a:p>
          <a:p>
            <a:r>
              <a:rPr lang="ru-RU" dirty="0">
                <a:solidFill>
                  <a:srgbClr val="5F5F5F"/>
                </a:solidFill>
              </a:rPr>
              <a:t>Обогрето </a:t>
            </a:r>
            <a:r>
              <a:rPr lang="ru-RU" dirty="0">
                <a:solidFill>
                  <a:srgbClr val="E60000"/>
                </a:solidFill>
              </a:rPr>
              <a:t>472 дома </a:t>
            </a:r>
            <a:r>
              <a:rPr lang="ru-RU" dirty="0">
                <a:solidFill>
                  <a:srgbClr val="5F5F5F"/>
                </a:solidFill>
              </a:rPr>
              <a:t>в 22 районах Смоленской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26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526" y="349072"/>
            <a:ext cx="6076473" cy="5158601"/>
          </a:xfrm>
          <a:prstGeom prst="rect">
            <a:avLst/>
          </a:prstGeom>
        </p:spPr>
      </p:pic>
      <p:sp>
        <p:nvSpPr>
          <p:cNvPr id="4" name="Объект 3"/>
          <p:cNvSpPr txBox="1">
            <a:spLocks/>
          </p:cNvSpPr>
          <p:nvPr/>
        </p:nvSpPr>
        <p:spPr>
          <a:xfrm>
            <a:off x="323410" y="3329769"/>
            <a:ext cx="4059854" cy="35283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Возможно проведение как «вживую», так и онлайн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Наиболее эффективно сочетание двух подходов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27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8241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0055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28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69276" cy="679664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E-mail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рассылки</a:t>
            </a:r>
          </a:p>
        </p:txBody>
      </p:sp>
      <p:sp>
        <p:nvSpPr>
          <p:cNvPr id="4" name="Текст 4"/>
          <p:cNvSpPr txBox="1">
            <a:spLocks/>
          </p:cNvSpPr>
          <p:nvPr/>
        </p:nvSpPr>
        <p:spPr>
          <a:xfrm>
            <a:off x="555009" y="939134"/>
            <a:ext cx="4040188" cy="6397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Плюсы</a:t>
            </a:r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423270" y="1510592"/>
            <a:ext cx="4040188" cy="292652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Простой способ регулярно общаться с жертвователями</a:t>
            </a:r>
          </a:p>
          <a:p>
            <a:pPr marL="285750" indent="-285750"/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Удачный способ переводить «сочувствующих» в разряд «благотворящих»</a:t>
            </a:r>
          </a:p>
          <a:p>
            <a:pPr marL="285750" indent="-285750"/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Способ получить информацию об интересах жертвователей (при использовании почтовых сервисов)</a:t>
            </a:r>
          </a:p>
          <a:p>
            <a:pPr marL="285750" indent="-285750"/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Дешевый способ общаться и просить о помощи</a:t>
            </a:r>
          </a:p>
          <a:p>
            <a:pPr marL="285750" indent="-285750"/>
            <a:endParaRPr lang="ru-RU" sz="1800" dirty="0"/>
          </a:p>
          <a:p>
            <a:endParaRPr lang="ru-RU" sz="1800" dirty="0"/>
          </a:p>
        </p:txBody>
      </p:sp>
      <p:sp>
        <p:nvSpPr>
          <p:cNvPr id="6" name="Текст 6"/>
          <p:cNvSpPr txBox="1">
            <a:spLocks/>
          </p:cNvSpPr>
          <p:nvPr/>
        </p:nvSpPr>
        <p:spPr>
          <a:xfrm>
            <a:off x="606050" y="4437112"/>
            <a:ext cx="4041775" cy="6397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Минусы</a:t>
            </a:r>
          </a:p>
        </p:txBody>
      </p:sp>
      <p:pic>
        <p:nvPicPr>
          <p:cNvPr id="10" name="Picture 4" descr="http://cs633721.vk.me/v633721456/4ce2/f5TqJrNxaD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08042" y="939134"/>
            <a:ext cx="591709" cy="56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cs633721.vk.me/v633721456/4ce2/f5TqJrNxaD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45279" y="4437112"/>
            <a:ext cx="607218" cy="57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37851" y="52292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Фактически нет </a:t>
            </a:r>
            <a:r>
              <a:rPr lang="ru-RU" dirty="0">
                <a:sym typeface="Wingdings" pitchFamily="2" charset="2"/>
              </a:rPr>
              <a:t>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Важно уметь анализировать результаты рассылок и делать выводы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Важно уметь делать грамотные рассылки по форме и содержанию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1" t="17362" r="26269" b="3160"/>
          <a:stretch/>
        </p:blipFill>
        <p:spPr bwMode="auto">
          <a:xfrm>
            <a:off x="5256013" y="1396737"/>
            <a:ext cx="3913263" cy="546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5027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098275"/>
            <a:ext cx="2133600" cy="365125"/>
          </a:xfrm>
        </p:spPr>
        <p:txBody>
          <a:bodyPr/>
          <a:lstStyle/>
          <a:p>
            <a:fld id="{5BBDEDC0-CBDB-4B71-AE3C-A7BA5C70686C}" type="slidenum">
              <a:rPr lang="ru-RU" smtClean="0"/>
              <a:t>29</a:t>
            </a:fld>
            <a:endParaRPr lang="ru-RU"/>
          </a:p>
        </p:txBody>
      </p:sp>
      <p:sp>
        <p:nvSpPr>
          <p:cNvPr id="3" name="Заголовок 6"/>
          <p:cNvSpPr txBox="1">
            <a:spLocks/>
          </p:cNvSpPr>
          <p:nvPr/>
        </p:nvSpPr>
        <p:spPr>
          <a:xfrm>
            <a:off x="0" y="2961"/>
            <a:ext cx="9144000" cy="722012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E-mail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рассылки</a:t>
            </a:r>
          </a:p>
        </p:txBody>
      </p:sp>
      <p:sp>
        <p:nvSpPr>
          <p:cNvPr id="4" name="Объект 7"/>
          <p:cNvSpPr txBox="1">
            <a:spLocks/>
          </p:cNvSpPr>
          <p:nvPr/>
        </p:nvSpPr>
        <p:spPr>
          <a:xfrm>
            <a:off x="323528" y="836640"/>
            <a:ext cx="7704856" cy="44563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ru-RU" sz="1400" b="1" dirty="0"/>
          </a:p>
          <a:p>
            <a:pPr marL="285750" indent="-285750"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Создавайте свою базу данных жертвователей. Собирайте контакты везде, где можете (легально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)</a:t>
            </a:r>
          </a:p>
          <a:p>
            <a:pPr marL="285750" indent="-285750" algn="just"/>
            <a:endParaRPr lang="ru-RU" sz="1600" dirty="0">
              <a:solidFill>
                <a:schemeClr val="accent1">
                  <a:lumMod val="50000"/>
                </a:schemeClr>
              </a:solidFill>
              <a:sym typeface="Wingdings" pitchFamily="2" charset="2"/>
            </a:endParaRPr>
          </a:p>
          <a:p>
            <a:pPr marL="285750" indent="-285750"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Не делайте рассылки слишком часто – не чаще 1-2х раз в неделю. Вас могут отправить в спам.</a:t>
            </a:r>
          </a:p>
          <a:p>
            <a:pPr marL="285750" indent="-285750" algn="just"/>
            <a:endParaRPr lang="ru-RU" sz="1600" dirty="0">
              <a:solidFill>
                <a:schemeClr val="accent1">
                  <a:lumMod val="50000"/>
                </a:schemeClr>
              </a:solidFill>
              <a:sym typeface="Wingdings" pitchFamily="2" charset="2"/>
            </a:endParaRPr>
          </a:p>
          <a:p>
            <a:pPr marL="285750" indent="-285750"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Рекомендуемое соотношение рассылок по их содержанию: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2800" b="1" dirty="0">
                <a:solidFill>
                  <a:srgbClr val="FF0000"/>
                </a:solidFill>
                <a:sym typeface="Wingdings" pitchFamily="2" charset="2"/>
              </a:rPr>
              <a:t>1 : 2 : 1 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(1 приглашение, 2 новостных/отчетных рассылки, 1 просьба о пожертвовании)</a:t>
            </a:r>
          </a:p>
          <a:p>
            <a:pPr marL="0" indent="0" algn="ctr">
              <a:buFont typeface="Arial" pitchFamily="34" charset="0"/>
              <a:buNone/>
            </a:pPr>
            <a:endParaRPr lang="ru-RU" sz="1600" dirty="0">
              <a:sym typeface="Wingdings" pitchFamily="2" charset="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683650"/>
            <a:ext cx="3275856" cy="21743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23528" y="4149100"/>
            <a:ext cx="5400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В письме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д.б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. кнопка «Помочь», ведущая на страницу сайта с удобными способами либо информация о формате смс-пожертвования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Помните, что холодные рассылки очень малоэффективны. Нередки случаи негативной реакции. Намного эффективнее делать рассылки по контактам, собранным во время ваших мероприятий, а также по вашим жертвователям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865992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30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14967"/>
            <a:ext cx="9144000" cy="605643"/>
          </a:xfrm>
          <a:prstGeom prst="rect">
            <a:avLst/>
          </a:prstGeom>
          <a:solidFill>
            <a:srgbClr val="FFC000"/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cap="all" dirty="0">
                <a:solidFill>
                  <a:schemeClr val="accent1">
                    <a:lumMod val="50000"/>
                  </a:schemeClr>
                </a:solidFill>
              </a:rPr>
              <a:t>Индивидуальный </a:t>
            </a:r>
            <a:r>
              <a:rPr lang="ru-RU" sz="2800" b="1" cap="all" dirty="0" err="1">
                <a:solidFill>
                  <a:schemeClr val="accent1">
                    <a:lumMod val="50000"/>
                  </a:schemeClr>
                </a:solidFill>
              </a:rPr>
              <a:t>фандрайзинг</a:t>
            </a:r>
            <a:endParaRPr lang="ru-RU" sz="2800" b="1" cap="all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81" y="1844780"/>
            <a:ext cx="4781019" cy="2520280"/>
          </a:xfrm>
          <a:prstGeom prst="rect">
            <a:avLst/>
          </a:prstGeom>
        </p:spPr>
      </p:pic>
      <p:sp>
        <p:nvSpPr>
          <p:cNvPr id="5" name="Объект 4"/>
          <p:cNvSpPr txBox="1">
            <a:spLocks/>
          </p:cNvSpPr>
          <p:nvPr/>
        </p:nvSpPr>
        <p:spPr>
          <a:xfrm>
            <a:off x="585118" y="1828950"/>
            <a:ext cx="3744396" cy="4335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Благотворительные бегуны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Отказ от подарков на ДР, свадьбы, юбилеи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Организация гаражных ярмарок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Благотворительные чаепития </a:t>
            </a:r>
          </a:p>
          <a:p>
            <a:pPr marL="114300" indent="0">
              <a:buFont typeface="Arial" pitchFamily="34" charset="0"/>
              <a:buNone/>
            </a:pP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</a:rPr>
              <a:t>и многое другое</a:t>
            </a:r>
          </a:p>
        </p:txBody>
      </p:sp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31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1" r="1379" b="9832"/>
          <a:stretch/>
        </p:blipFill>
        <p:spPr bwMode="auto">
          <a:xfrm>
            <a:off x="0" y="383748"/>
            <a:ext cx="9144000" cy="612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4828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84B134-5341-4E41-908C-524C1751FC2F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pic>
        <p:nvPicPr>
          <p:cNvPr id="3073" name="Picture 1" descr="http://nabegu.miloserdie.ru/wp-content/uploads/2018/09/1138-875x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08"/>
            <a:ext cx="9252650" cy="528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5286821"/>
            <a:ext cx="9144000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Милосердие на бегу (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nabegu.miloserdie.ru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2018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год: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224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благобегуна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: 87 индивидуальных бегунов, 18 команд, 5 детей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Собрано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C00000"/>
                </a:solidFill>
              </a:rPr>
              <a:t>2 000 000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7662919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33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" t="7814" r="6199" b="12475"/>
          <a:stretch/>
        </p:blipFill>
        <p:spPr bwMode="auto">
          <a:xfrm>
            <a:off x="-468700" y="332571"/>
            <a:ext cx="10093429" cy="5688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909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34</a:t>
            </a:fld>
            <a:endParaRPr lang="ru-RU"/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5" b="6116"/>
          <a:stretch/>
        </p:blipFill>
        <p:spPr>
          <a:xfrm>
            <a:off x="3521407" y="3731813"/>
            <a:ext cx="5662026" cy="3126187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24" t="6817" r="35124" b="12262"/>
          <a:stretch/>
        </p:blipFill>
        <p:spPr bwMode="auto">
          <a:xfrm>
            <a:off x="25152" y="0"/>
            <a:ext cx="336637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" t="6312" r="3328" b="17427"/>
          <a:stretch/>
        </p:blipFill>
        <p:spPr bwMode="auto">
          <a:xfrm>
            <a:off x="3500066" y="0"/>
            <a:ext cx="5643934" cy="364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65659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39750" y="1196690"/>
            <a:ext cx="8073300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800" b="1" dirty="0">
                <a:solidFill>
                  <a:srgbClr val="002060"/>
                </a:solidFill>
              </a:rPr>
              <a:t>Ваш сайт – ваш </a:t>
            </a:r>
          </a:p>
          <a:p>
            <a:pPr algn="ctr"/>
            <a:r>
              <a:rPr lang="ru-RU" sz="8800" b="1" dirty="0">
                <a:solidFill>
                  <a:srgbClr val="002060"/>
                </a:solidFill>
              </a:rPr>
              <a:t>самый главный </a:t>
            </a:r>
          </a:p>
          <a:p>
            <a:pPr algn="ctr"/>
            <a:r>
              <a:rPr lang="ru-RU" sz="8800" b="1" dirty="0" err="1">
                <a:solidFill>
                  <a:srgbClr val="FF0000"/>
                </a:solidFill>
              </a:rPr>
              <a:t>фандрайзер</a:t>
            </a:r>
            <a:endParaRPr lang="ru-RU" sz="8800" b="1" dirty="0">
              <a:solidFill>
                <a:srgbClr val="FF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EDC0-CBDB-4B71-AE3C-A7BA5C70686C}" type="slidenum">
              <a:rPr lang="ru-RU" smtClean="0"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0803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450" y="1851817"/>
            <a:ext cx="98653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CC0066"/>
                </a:solidFill>
              </a:rPr>
              <a:t>Спасибо за внимание!</a:t>
            </a:r>
          </a:p>
          <a:p>
            <a:endParaRPr lang="ru-RU" sz="5400" b="1" dirty="0">
              <a:solidFill>
                <a:srgbClr val="CC0066"/>
              </a:solidFill>
            </a:endParaRPr>
          </a:p>
          <a:p>
            <a:r>
              <a:rPr lang="ru-RU" sz="5400" b="1" dirty="0">
                <a:solidFill>
                  <a:srgbClr val="CC0066"/>
                </a:solidFill>
              </a:rPr>
              <a:t>Успехов в </a:t>
            </a:r>
            <a:r>
              <a:rPr lang="ru-RU" sz="5400" b="1" dirty="0" err="1">
                <a:solidFill>
                  <a:srgbClr val="CC0066"/>
                </a:solidFill>
              </a:rPr>
              <a:t>фандрайзинге</a:t>
            </a:r>
            <a:r>
              <a:rPr lang="ru-RU" sz="5400" b="1" dirty="0">
                <a:solidFill>
                  <a:srgbClr val="CC0066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428754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2402</TotalTime>
  <Words>1062</Words>
  <Application>Microsoft Office PowerPoint</Application>
  <PresentationFormat>Экран (4:3)</PresentationFormat>
  <Paragraphs>256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1" baseType="lpstr">
      <vt:lpstr>Arial</vt:lpstr>
      <vt:lpstr>Arial Black</vt:lpstr>
      <vt:lpstr>Calibri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 Кучеров</dc:creator>
  <cp:lastModifiedBy>online@diaconia.ru</cp:lastModifiedBy>
  <cp:revision>229</cp:revision>
  <dcterms:created xsi:type="dcterms:W3CDTF">2016-07-14T07:55:48Z</dcterms:created>
  <dcterms:modified xsi:type="dcterms:W3CDTF">2019-01-23T07:55:27Z</dcterms:modified>
</cp:coreProperties>
</file>