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529ED-82FD-4352-BB00-C8D4B6F8C380}" type="datetimeFigureOut">
              <a:rPr lang="ru-RU" smtClean="0"/>
              <a:t>10.01.2019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F020-5509-4FFC-A0B7-87EADFD5DD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442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529ED-82FD-4352-BB00-C8D4B6F8C380}" type="datetimeFigureOut">
              <a:rPr lang="ru-RU" smtClean="0"/>
              <a:t>10.01.2019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F020-5509-4FFC-A0B7-87EADFD5DD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535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529ED-82FD-4352-BB00-C8D4B6F8C380}" type="datetimeFigureOut">
              <a:rPr lang="ru-RU" smtClean="0"/>
              <a:t>10.01.2019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F020-5509-4FFC-A0B7-87EADFD5DD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010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529ED-82FD-4352-BB00-C8D4B6F8C380}" type="datetimeFigureOut">
              <a:rPr lang="ru-RU" smtClean="0"/>
              <a:t>10.01.2019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F020-5509-4FFC-A0B7-87EADFD5DD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70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529ED-82FD-4352-BB00-C8D4B6F8C380}" type="datetimeFigureOut">
              <a:rPr lang="ru-RU" smtClean="0"/>
              <a:t>10.01.2019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F020-5509-4FFC-A0B7-87EADFD5DD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98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529ED-82FD-4352-BB00-C8D4B6F8C380}" type="datetimeFigureOut">
              <a:rPr lang="ru-RU" smtClean="0"/>
              <a:t>10.01.2019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F020-5509-4FFC-A0B7-87EADFD5DD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101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529ED-82FD-4352-BB00-C8D4B6F8C380}" type="datetimeFigureOut">
              <a:rPr lang="ru-RU" smtClean="0"/>
              <a:t>10.01.2019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F020-5509-4FFC-A0B7-87EADFD5DD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201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529ED-82FD-4352-BB00-C8D4B6F8C380}" type="datetimeFigureOut">
              <a:rPr lang="ru-RU" smtClean="0"/>
              <a:t>10.01.2019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F020-5509-4FFC-A0B7-87EADFD5DD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759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529ED-82FD-4352-BB00-C8D4B6F8C380}" type="datetimeFigureOut">
              <a:rPr lang="ru-RU" smtClean="0"/>
              <a:t>10.01.2019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F020-5509-4FFC-A0B7-87EADFD5DD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310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529ED-82FD-4352-BB00-C8D4B6F8C380}" type="datetimeFigureOut">
              <a:rPr lang="ru-RU" smtClean="0"/>
              <a:t>10.01.2019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F020-5509-4FFC-A0B7-87EADFD5DD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968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529ED-82FD-4352-BB00-C8D4B6F8C380}" type="datetimeFigureOut">
              <a:rPr lang="ru-RU" smtClean="0"/>
              <a:t>10.01.2019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F020-5509-4FFC-A0B7-87EADFD5DD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506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2529ED-82FD-4352-BB00-C8D4B6F8C380}" type="datetimeFigureOut">
              <a:rPr lang="ru-RU" smtClean="0"/>
              <a:t>10.01.2019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DF020-5509-4FFC-A0B7-87EADFD5DD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913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825486"/>
              </p:ext>
            </p:extLst>
          </p:nvPr>
        </p:nvGraphicFramePr>
        <p:xfrm>
          <a:off x="1187623" y="1124744"/>
          <a:ext cx="7164288" cy="4805760"/>
        </p:xfrm>
        <a:graphic>
          <a:graphicData uri="http://schemas.openxmlformats.org/drawingml/2006/table">
            <a:tbl>
              <a:tblPr firstRow="1" firstCol="1" bandRow="1"/>
              <a:tblGrid>
                <a:gridCol w="3100091"/>
                <a:gridCol w="4064197"/>
              </a:tblGrid>
              <a:tr h="3892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Возрастные изменения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Действия ухаживающего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32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Истончение кожи, уменьшение </a:t>
                      </a:r>
                      <a:r>
                        <a:rPr lang="ru-RU" sz="18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пото</a:t>
                      </a: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 и </a:t>
                      </a:r>
                      <a:r>
                        <a:rPr lang="ru-RU" sz="18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саловыделения</a:t>
                      </a: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, уменьшение количества подкожно-жировой клетчатки, потеря эластичности, сухость, морщинистость, складчатость, дряблость. Легко смещается, травмируется, трескается, разрывается, изъязвляется.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Нарушение теплообмена.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Опрелости.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Новообразования кожи.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Осмотр всей поверхности тела. Туалет кожных покровов. Питательные и увлажняющие кремы. Профилактика </a:t>
                      </a:r>
                      <a:r>
                        <a:rPr lang="ru-RU" sz="18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травмирования</a:t>
                      </a: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кожи при уходе за лежачим больным. Нательное и постельное белье. Профилактика пролежней. Приспособления для лежачих больных. Профилактика опрелостей. Контроль температуры и влажности в помещении.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191918" y="304582"/>
            <a:ext cx="311918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Возрастные изменения кожи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8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116979"/>
              </p:ext>
            </p:extLst>
          </p:nvPr>
        </p:nvGraphicFramePr>
        <p:xfrm>
          <a:off x="395537" y="1052736"/>
          <a:ext cx="8424936" cy="4104456"/>
        </p:xfrm>
        <a:graphic>
          <a:graphicData uri="http://schemas.openxmlformats.org/drawingml/2006/table">
            <a:tbl>
              <a:tblPr firstRow="1" firstCol="1" bandRow="1"/>
              <a:tblGrid>
                <a:gridCol w="3464690"/>
                <a:gridCol w="4960246"/>
              </a:tblGrid>
              <a:tr h="7560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Возрастные изменения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Действия ухаживающего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83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Гирсутизм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Облысение у женщин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Депрессии или тревоги, связанные с данной проблемой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Консультация врача, уход за волосами – гигиенический и психотерапевтический эффекты. Парики.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989259" y="448598"/>
            <a:ext cx="316548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Возрастные изменения волос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04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149894"/>
              </p:ext>
            </p:extLst>
          </p:nvPr>
        </p:nvGraphicFramePr>
        <p:xfrm>
          <a:off x="395536" y="908720"/>
          <a:ext cx="8496944" cy="5728191"/>
        </p:xfrm>
        <a:graphic>
          <a:graphicData uri="http://schemas.openxmlformats.org/drawingml/2006/table">
            <a:tbl>
              <a:tblPr firstRow="1" firstCol="1" bandRow="1"/>
              <a:tblGrid>
                <a:gridCol w="4248029"/>
                <a:gridCol w="4248915"/>
              </a:tblGrid>
              <a:tr h="2759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Возрастные изменения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Действия ухаживающего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27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Уменьшение общего количества костной ткани. Истончение и деформация суставных хрящей, в </a:t>
                      </a:r>
                      <a:r>
                        <a:rPr lang="ru-RU" sz="16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т.ч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 межпозвонковых дисков – деформирующие артрозы. Болевой синдром. Изменение осанки. Искривление позвоночника. Уменьшение объема движений. Развитие </a:t>
                      </a:r>
                      <a:r>
                        <a:rPr lang="ru-RU" sz="16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тугоподвижности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и анкилозов. Остеопороз – патологические переломы. Походка неуклюжая, шаркающая, с укороченным шагом. Поворот тела медленный, с разной скоростью в разных отделах. Риск падения. Плохой захват кистью – </a:t>
                      </a:r>
                      <a:r>
                        <a:rPr lang="ru-RU" sz="16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неудержание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предметов, неспособность к мелким точным движениям. Проблемы с кухней, ванной, туалетом. Самоограничение в движениях, изоляция, депрессия, желание пребывать в постели.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Выявление проблем. Физическая активность. Движение, прогулки. Диагностика риска падений. Профилактика падений – 2/3 могут быть предотвращены (напольное покрытие, обувь, освещенность, опоры).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Профилактика </a:t>
                      </a:r>
                      <a:r>
                        <a:rPr lang="ru-RU" sz="16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тугоподвижности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– гимнастика (активная и пассивная), физические упражнения на сгибание и разгибание суставов. Массаж</a:t>
                      </a: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536193" y="191924"/>
            <a:ext cx="443063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Возрастные изменения костного аппарата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55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9180734"/>
              </p:ext>
            </p:extLst>
          </p:nvPr>
        </p:nvGraphicFramePr>
        <p:xfrm>
          <a:off x="683568" y="1124744"/>
          <a:ext cx="7992888" cy="4896544"/>
        </p:xfrm>
        <a:graphic>
          <a:graphicData uri="http://schemas.openxmlformats.org/drawingml/2006/table">
            <a:tbl>
              <a:tblPr firstRow="1" firstCol="1" bandRow="1"/>
              <a:tblGrid>
                <a:gridCol w="3996026"/>
                <a:gridCol w="3996862"/>
              </a:tblGrid>
              <a:tr h="6995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Возрастные изменения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Действия ухаживающего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70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Уменьшение мышечной массы (начинается после 40 лет), мышечной силы и быстрая утомляемость при любой работе – главные составляющие синдрома старческой астении. Основная причина – малая подвижность. К 80-ти годам возможна потеря до ½ мышечной массы.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Выявление проблем. </a:t>
                      </a: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Питание.</a:t>
                      </a:r>
                      <a:r>
                        <a:rPr lang="ru-RU" sz="18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Физические </a:t>
                      </a: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упражнения, физическая работа. Изометрические упражнения для пожилых с болевым синдромом.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Соблюдение охранного режима при движении, перемещении, одевании.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409261" y="304582"/>
            <a:ext cx="432547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Возрастные изменения мышечной ткани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46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6212094"/>
              </p:ext>
            </p:extLst>
          </p:nvPr>
        </p:nvGraphicFramePr>
        <p:xfrm>
          <a:off x="323529" y="1052736"/>
          <a:ext cx="8568952" cy="5112568"/>
        </p:xfrm>
        <a:graphic>
          <a:graphicData uri="http://schemas.openxmlformats.org/drawingml/2006/table">
            <a:tbl>
              <a:tblPr firstRow="1" firstCol="1" bandRow="1"/>
              <a:tblGrid>
                <a:gridCol w="4284028"/>
                <a:gridCol w="4284924"/>
              </a:tblGrid>
              <a:tr h="5866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Возрастные изменения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Действия ухаживающего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5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Потеря эластичности легочной ткани. Уменьшение подвижности грудной клетки и диафрагмы. Снижается проходимость бронхов. Нарушается дренажная функция бронхов. Ухудшается вентиляция легких. Нарушается газообмен. Гипоксия (недостаточное количество кислорода в крови). Одышка. Быстрая утомляемость, сонливость.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Свежий воздух. Дыхательная гимнастика. Массаж. Регулирование положения в кровати. Активность в кровати. Профилактика застойной пневмонии.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157461" y="376590"/>
            <a:ext cx="482907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Возрастные изменения дыхательной системы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576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901083"/>
              </p:ext>
            </p:extLst>
          </p:nvPr>
        </p:nvGraphicFramePr>
        <p:xfrm>
          <a:off x="323528" y="1052736"/>
          <a:ext cx="8424935" cy="4608512"/>
        </p:xfrm>
        <a:graphic>
          <a:graphicData uri="http://schemas.openxmlformats.org/drawingml/2006/table">
            <a:tbl>
              <a:tblPr firstRow="1" firstCol="1" bandRow="1"/>
              <a:tblGrid>
                <a:gridCol w="4212028"/>
                <a:gridCol w="4212907"/>
              </a:tblGrid>
              <a:tr h="5865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Возрастные изменения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Действия ухаживающего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19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Слабость сердечной мышцы. Плохое снабжение тканей кислородом. Быстрая усталость. Потеря эластичности сосудистой стенки артерий – скачки АД. Расширение вен, слабость венозных клапанов, венозная недостаточность. Нарушение регуляции сосудистого тонуса. Ортостатический коллапс. Факторы риска. Осложнения.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Дозирование физических нагрузок. Организовать передышки. Увидеть усталость. Соблюдение диеты. Контроль АД, контроль лечения. Профилактика головокружений и ортостатического коллапса.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753583" y="376590"/>
            <a:ext cx="562339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Возрастные изменения сердечно-сосудистой системы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339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108043"/>
              </p:ext>
            </p:extLst>
          </p:nvPr>
        </p:nvGraphicFramePr>
        <p:xfrm>
          <a:off x="467544" y="1340768"/>
          <a:ext cx="8352928" cy="4896544"/>
        </p:xfrm>
        <a:graphic>
          <a:graphicData uri="http://schemas.openxmlformats.org/drawingml/2006/table">
            <a:tbl>
              <a:tblPr firstRow="1" firstCol="1" bandRow="1"/>
              <a:tblGrid>
                <a:gridCol w="4176028"/>
                <a:gridCol w="4176900"/>
              </a:tblGrid>
              <a:tr h="5115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Возрастные изменения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Действия ухаживающего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49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Плохой аппетит, "тихий" суицид.  </a:t>
                      </a: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Разрушение зубов.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Гипосаливация</a:t>
                      </a: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 Одиночество. Недостаток пищеварительных ферментов. Гастроэзофагеальный рефлюкс. Слизистая ЖКТ легко ранима. Замедление перистальтики кишечника, снижение тонуса толстой кишки, нарушение продвижения  каловых масс. </a:t>
                      </a: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Запоры. Дистрофические </a:t>
                      </a: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изменения поджелудочной железы.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Помощь при нарушении аппетита. Туалет полости рта. Дробное питание. Контроль регулярности и характера стула. Профилактика запоров: подвижный образ жизни, гимнастика, массаж мышц передней стенки живота, жидкость, овощи и фрукты. Порочность "управляемой дефекации" в лечебных учреждениях. Диета – ограничение сладкого, жирного, мучного, алкоголя.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913745" y="520606"/>
            <a:ext cx="533768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Возрастные изменения пищеварительной системы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31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073340"/>
              </p:ext>
            </p:extLst>
          </p:nvPr>
        </p:nvGraphicFramePr>
        <p:xfrm>
          <a:off x="395536" y="1124744"/>
          <a:ext cx="8352928" cy="5184576"/>
        </p:xfrm>
        <a:graphic>
          <a:graphicData uri="http://schemas.openxmlformats.org/drawingml/2006/table">
            <a:tbl>
              <a:tblPr firstRow="1" firstCol="1" bandRow="1"/>
              <a:tblGrid>
                <a:gridCol w="4176028"/>
                <a:gridCol w="4176900"/>
              </a:tblGrid>
              <a:tr h="4971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Возрастные изменения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Действия ухаживающего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74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Уменьшение диуреза. Мочи немного, сильно концентрированной. Медленное выведение лекарственных препаратов. Уменьшается емкость и эластичность мочевого пузыря. Возрастает частота позывов на мочеиспускание. Нарушается замыкательная функция сфинктеров мочевого пузыря, </a:t>
                      </a:r>
                      <a:r>
                        <a:rPr lang="ru-RU" sz="18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неудержание</a:t>
                      </a: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мочи при наполнении мочевого пузыря. Уменьшается период волевого удержания мочеиспускания.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Организация оперативного и комфортного мочеиспускания. Тактичное поведение. Контроль приема лекарственных препаратов и наблюдение за их воздействием на человека</a:t>
                      </a: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 Соблюдение гигиенических правил.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951483" y="376590"/>
            <a:ext cx="560005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Возрастные изменения мочевыделительной системы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798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642279"/>
              </p:ext>
            </p:extLst>
          </p:nvPr>
        </p:nvGraphicFramePr>
        <p:xfrm>
          <a:off x="395536" y="836712"/>
          <a:ext cx="8352928" cy="5739775"/>
        </p:xfrm>
        <a:graphic>
          <a:graphicData uri="http://schemas.openxmlformats.org/drawingml/2006/table">
            <a:tbl>
              <a:tblPr firstRow="1" firstCol="1" bandRow="1"/>
              <a:tblGrid>
                <a:gridCol w="4176028"/>
                <a:gridCol w="4176900"/>
              </a:tblGrid>
              <a:tr h="3768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Возрастные изменения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Действия ухаживающего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77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Нарушение рефракции – старческая дальнозоркость.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Нарушение аккомодации - способности глаза к рассматриванию предметов на разных расстояниях.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Нарушение периферического зрения.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Нарушение световой и </a:t>
                      </a:r>
                      <a:r>
                        <a:rPr lang="ru-RU" sz="18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темновой</a:t>
                      </a: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адаптации («куриная» слепота)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Регулярная (не реже 1 раза в год) проверка зрения.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Проверка состояния стекол очков и обучение уходу за очками.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Подсветка темных мест (подъезды, </a:t>
                      </a: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коридоры, </a:t>
                      </a: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прихожие), контрастные знаки (на ребрах ступеней, углах стен, пороги, углы дверных проемов и др.), поручни, профилактика падений, использование опор.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При общении: всегда стойте к лицом к лицу</a:t>
                      </a: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; не </a:t>
                      </a: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прикрывайте ваше лицо и не находитесь в темноте; </a:t>
                      </a: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не стойте контражур.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174671" y="232574"/>
            <a:ext cx="329769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Возрастные изменения зрения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63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1503963"/>
              </p:ext>
            </p:extLst>
          </p:nvPr>
        </p:nvGraphicFramePr>
        <p:xfrm>
          <a:off x="323529" y="980728"/>
          <a:ext cx="8568952" cy="4896544"/>
        </p:xfrm>
        <a:graphic>
          <a:graphicData uri="http://schemas.openxmlformats.org/drawingml/2006/table">
            <a:tbl>
              <a:tblPr firstRow="1" firstCol="1" bandRow="1"/>
              <a:tblGrid>
                <a:gridCol w="4284028"/>
                <a:gridCol w="4284924"/>
              </a:tblGrid>
              <a:tr h="5115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Возрастные изменения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Действия ухаживающего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49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Тугоухость, изменение характера и поведения слабослышащего.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Проверка слухового теста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Использование правил общения с тугоухим: говорите лицом к лицу;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не прикрывайте ваше лицо и не находитесь в темноте;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не говорите с полным ртом;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говорите громко и четко, но не кричите;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сведите к минимуму фоновый шум, выключая телевизор или радио.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Коррекция тугоухости у специалиста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969587" y="376590"/>
            <a:ext cx="31373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Возрастные изменения слуха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661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7007958"/>
              </p:ext>
            </p:extLst>
          </p:nvPr>
        </p:nvGraphicFramePr>
        <p:xfrm>
          <a:off x="1043608" y="1196752"/>
          <a:ext cx="7488832" cy="4680520"/>
        </p:xfrm>
        <a:graphic>
          <a:graphicData uri="http://schemas.openxmlformats.org/drawingml/2006/table">
            <a:tbl>
              <a:tblPr firstRow="1" firstCol="1" bandRow="1"/>
              <a:tblGrid>
                <a:gridCol w="3744025"/>
                <a:gridCol w="3744807"/>
              </a:tblGrid>
              <a:tr h="10568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Возрастные изменения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Действия ухаживающего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36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Ухудшаются </a:t>
                      </a: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и/или извращаются вкусовые </a:t>
                      </a: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ощущения, пища становится безвкусной, ухудшается аппетит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Нарушается обоняние, появляется невосприимчивость к запахам.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Туалет полости рта, использование пряностей при приготовлении пищи. Контроль качества пищи.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503203" y="304582"/>
            <a:ext cx="435260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Возрастные изменения вкуса и обоняния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283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1098861"/>
              </p:ext>
            </p:extLst>
          </p:nvPr>
        </p:nvGraphicFramePr>
        <p:xfrm>
          <a:off x="467544" y="1052736"/>
          <a:ext cx="8280919" cy="5328592"/>
        </p:xfrm>
        <a:graphic>
          <a:graphicData uri="http://schemas.openxmlformats.org/drawingml/2006/table">
            <a:tbl>
              <a:tblPr firstRow="1" firstCol="1" bandRow="1"/>
              <a:tblGrid>
                <a:gridCol w="4140027"/>
                <a:gridCol w="4140892"/>
              </a:tblGrid>
              <a:tr h="556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Возрастные изменения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Действия ухаживающего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718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Нарушение правильного восприятия соприкасающихся с поверхностью тела предметов, неправильный контакт с ними, риск ожогов, опрокидываний и не удержаний предметов и т.п. Снижение подошвенной чувствительности приводит к падениям. «Тактильный голод».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Нарушение правильного ощущения положения тела в пространстве, риск падений.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Определение проблем.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«Правильная» посуда, «правильная» обувь, контроль за температурой воды, особенно в ванной, тактильное общение.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Профилактика падений.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380943" y="166083"/>
            <a:ext cx="688515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Возрастные изменения тактильной, болевой,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температурной и 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проприоцептивной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(глубокой) чувствительности 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8616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1034</Words>
  <Application>Microsoft Office PowerPoint</Application>
  <PresentationFormat>Экран (4:3)</PresentationFormat>
  <Paragraphs>90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Alexandr Flint</dc:creator>
  <cp:lastModifiedBy>Alexandr Flint</cp:lastModifiedBy>
  <cp:revision>7</cp:revision>
  <dcterms:created xsi:type="dcterms:W3CDTF">2019-01-09T20:55:37Z</dcterms:created>
  <dcterms:modified xsi:type="dcterms:W3CDTF">2019-01-10T05:10:16Z</dcterms:modified>
</cp:coreProperties>
</file>