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70" r:id="rId2"/>
    <p:sldId id="281" r:id="rId3"/>
    <p:sldId id="284" r:id="rId4"/>
    <p:sldId id="324" r:id="rId5"/>
    <p:sldId id="306" r:id="rId6"/>
    <p:sldId id="337" r:id="rId7"/>
    <p:sldId id="333" r:id="rId8"/>
    <p:sldId id="327" r:id="rId9"/>
    <p:sldId id="325" r:id="rId10"/>
    <p:sldId id="326" r:id="rId11"/>
    <p:sldId id="278" r:id="rId12"/>
    <p:sldId id="341" r:id="rId13"/>
    <p:sldId id="269" r:id="rId1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B6186-6D13-4E01-9DB3-818994874B7C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98FA8-8433-462C-BF94-FC3E7CCA19C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343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8FA8-8433-462C-BF94-FC3E7CCA19C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795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8FA8-8433-462C-BF94-FC3E7CCA19C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23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29E7F4-1A44-4C92-87A8-ED0055616734}" type="datetimeFigureOut">
              <a:rPr lang="ru-RU" smtClean="0"/>
              <a:t>18.10.2018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images.yandex.ru/yandsearch?text=%D0%B1%D0%B5%D1%81%D0%B5%D0%B4%D0%B0%20%D1%81%20%D0%BF%D1%81%D0%B8%D1%85%D0%BE%D0%BB%D0%BE%D0%B3%D0%BE%D0%BC&amp;img_url=http://www.omgpu.ru/projects/career-guidance/pictures/consult.jpg&amp;pos=0&amp;rpt=simage&amp;lr=213&amp;noreask=1&amp;source=wiz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7524" y="260648"/>
            <a:ext cx="8712968" cy="941463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Основные направления помощи беременным и матерям с детьми в трудной жизненной ситуации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MStudinikina\Desktop\Наши фото\Паломнические поездки и походы\Сергиев Посад_июль 2014\P105071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9590"/>
            <a:ext cx="7056784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214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2768743" y="260648"/>
            <a:ext cx="4470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0">
              <a:buNone/>
            </a:pPr>
            <a:r>
              <a:rPr lang="ru-RU" sz="2400" b="1" kern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Актуальность проблемы</a:t>
            </a:r>
            <a:endParaRPr lang="ru-RU" sz="2400" b="1" kern="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812" y="768343"/>
            <a:ext cx="46662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первое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в мире по уровню абортов на душу населения.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Россия на сегодняшний день занимает: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 из первых мест по уровню разводов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30% детей рождены вне брака.</a:t>
            </a:r>
          </a:p>
          <a:p>
            <a:pPr marL="95250" algn="ctr">
              <a:defRPr/>
            </a:pP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8024" y="3590798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6" descr="C:\Users\MStudinikina\Desktop\Фото абортов\1326404246_abort2_novyy-razmer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" y="3847782"/>
            <a:ext cx="3994926" cy="28306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MStudinikina.SIN\Desktop\ЗА ЖИЗНЬ\Фото абортов\408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857" y="768343"/>
            <a:ext cx="4145615" cy="2874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MStudinikina.SIN\Desktop\ЗА ЖИЗНЬ\Фото абортов\1701229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459" y="3566474"/>
            <a:ext cx="5107541" cy="3291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65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1768223" y="260648"/>
            <a:ext cx="5439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0" algn="ctr">
              <a:buNone/>
            </a:pPr>
            <a:r>
              <a:rPr lang="ru-RU" sz="24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целевые группы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95936" y="1010305"/>
            <a:ext cx="46619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Кризисные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ru-RU" sz="28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95250" algn="just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Одинокие матери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детьми, то есть женщины, попавшие в тяжелую жизненную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ситуацию</a:t>
            </a:r>
            <a:endParaRPr lang="ru-RU" sz="28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cs413131.vk.me/v413131179/3ad0/yLNABHsqhT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2"/>
          <a:stretch/>
        </p:blipFill>
        <p:spPr bwMode="auto">
          <a:xfrm>
            <a:off x="755576" y="1010305"/>
            <a:ext cx="3120375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Studinikina\Desktop\Помощь беременным\Разное\Помощь семье\ЦЗМ\snapshot20130311135946.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26"/>
          <a:stretch/>
        </p:blipFill>
        <p:spPr bwMode="auto">
          <a:xfrm>
            <a:off x="5508104" y="3857933"/>
            <a:ext cx="3150915" cy="29805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437112"/>
            <a:ext cx="48856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семьи и многодетные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одиночки, находящиеся в крайне стесненном материальном положении.</a:t>
            </a:r>
          </a:p>
        </p:txBody>
      </p:sp>
    </p:spTree>
    <p:extLst>
      <p:ext uri="{BB962C8B-B14F-4D97-AF65-F5344CB8AC3E}">
        <p14:creationId xmlns:p14="http://schemas.microsoft.com/office/powerpoint/2010/main" val="267969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44481" y="1181129"/>
            <a:ext cx="74118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b="1" u="sng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организации необходимы: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Храм, священник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Икона Божией Матери «Помощница в родах», «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Феодоровская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»/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Икона Преп.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Симеона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Мироточивого /икона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«Пояс Пресвятой Богородицы».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 молебнов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496910" y="188640"/>
            <a:ext cx="8352928" cy="83099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400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молебнов для беременных, молебнов о даровании детей и духовная </a:t>
            </a:r>
            <a:r>
              <a:rPr lang="ru-RU" sz="2400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помощь</a:t>
            </a:r>
            <a:endParaRPr lang="ru-RU" sz="2400" kern="0" dirty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www.anbmxzm.pravostok.ru/upload/information_system_28/2/0/7/item_20753/information_items_207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3068960"/>
            <a:ext cx="5396745" cy="36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32.babysfera.ru/2/4/a/c/326668684.38105022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73" y="3772157"/>
            <a:ext cx="2448272" cy="3085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umilenienn.ru/sites/default/files/publication-foto/11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113" y="1191044"/>
            <a:ext cx="1436475" cy="1703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41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528" y="548680"/>
            <a:ext cx="84969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вид помощи подразумевает создание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просветительскими материалами об аборте, о радости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материнства и их распространение в медицинских, образовательных, общественных учреждениях.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 акций, митингов, автопробегов с целью привлечения общественного внимания к проблеме абортов.  </a:t>
            </a: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611560" y="0"/>
            <a:ext cx="8352928" cy="46166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Просветительская и </a:t>
            </a:r>
            <a:r>
              <a:rPr lang="ru-RU" sz="2400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информационная поддержка</a:t>
            </a:r>
          </a:p>
        </p:txBody>
      </p:sp>
      <p:pic>
        <p:nvPicPr>
          <p:cNvPr id="6146" name="Picture 2" descr="C:\Users\MStudinikina.SIN\Desktop\ЗА ЖИЗНЬ\БП Спаси Жизнь\jpg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97" y="2026008"/>
            <a:ext cx="3756759" cy="25034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MStudinikina.SIN\Desktop\ЗА ЖИЗНЬ\БП Спаси Жизнь\jpg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134" y="2708920"/>
            <a:ext cx="4359745" cy="2905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Изображение 5" descr="i13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27" y="3905747"/>
            <a:ext cx="4440700" cy="29610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63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439213" y="209429"/>
            <a:ext cx="8352928" cy="46166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Социальная реклама</a:t>
            </a:r>
            <a:endParaRPr lang="ru-RU" sz="2400" kern="0" dirty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downloader.disk.yandex.ru/preview/6f9b20507b454dab53ade87f5defd892fd2a674e2fa53a8058a31c602553e75f/inf/h7_mie1ZBFogP9Vq4wI1bAv4rwhwngQHzraDfMK3vjFODk2pvBbGuqcbsHxiTpjX9jpFtTziexV_0qiQ2LbIjA%3D%3D?uid=0&amp;filename=1.jpg&amp;disposition=inline&amp;hash=&amp;limit=0&amp;content_type=image%2Fjpeg&amp;tknv=v2&amp;size=1366x6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036" y="764703"/>
            <a:ext cx="4505011" cy="60006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downloader.disk.yandex.ru/preview/f1e79750157b22cc4423ef8297531c4f79d137ce2c67b4ba4fb31314c00c8d49/inf/h7_mie1ZBFogP9Vq4wI1bDEtSLubCoYvdfHzFIhNH0STpnOioOPDClrRH6pRwCHnvcXz-ZOq9-mqNWdUe-nqdA%3D%3D?uid=0&amp;filename=DSC09601.JPG&amp;disposition=inline&amp;hash=&amp;limit=0&amp;content_type=image%2Fjpeg&amp;tknv=v2&amp;size=1366x6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1"/>
          <a:stretch/>
        </p:blipFill>
        <p:spPr bwMode="auto">
          <a:xfrm>
            <a:off x="4615677" y="671094"/>
            <a:ext cx="4128313" cy="33010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downloader.disk.yandex.ru/preview/ae600c4fde6825383c24d9e0138504a39e05ba20abbd8310939bbb3096a96c92/inf/h7_mie1ZBFogP9Vq4wI1bJpHowRD_awRKs11Ciy6xvHZ3rNVt-F6FiDLHNGikoONBcYLAl98c0BfnQhjJGHQdg%3D%3D?uid=0&amp;filename=wvznGbDcL8M%20%281%29.jpg&amp;disposition=inline&amp;hash=&amp;limit=0&amp;content_type=image%2Fjpeg&amp;tknv=v2&amp;size=1366x66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8"/>
          <a:stretch/>
        </p:blipFill>
        <p:spPr bwMode="auto">
          <a:xfrm>
            <a:off x="4883825" y="3419688"/>
            <a:ext cx="3592016" cy="33430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3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2441" y="777478"/>
            <a:ext cx="84969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лекций в школах, в Вузах и Сузах, медицинских учреждениях.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439213" y="209429"/>
            <a:ext cx="8352928" cy="46166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Лекционно-выставочная работа</a:t>
            </a:r>
            <a:endParaRPr lang="ru-RU" sz="2400" kern="0" dirty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172" name="Picture 4" descr="https://rusprolife.ru/wp-content/uploads/2015/03/prosv-5-855x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709" y="1499650"/>
            <a:ext cx="5020874" cy="30622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rusprolife.ru/wp-content/uploads/2015/03/prosv-18-855x4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0" y="1623896"/>
            <a:ext cx="4388282" cy="26764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Изображение 6" descr="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55" y="4174109"/>
            <a:ext cx="3589477" cy="2692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Изображение 5" descr="image-10-06-14-16-50.jpe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32" y="4156459"/>
            <a:ext cx="3691960" cy="27592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58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395536" y="306637"/>
            <a:ext cx="8523256" cy="83099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</a:t>
            </a:r>
            <a:r>
              <a:rPr lang="ru-RU" sz="2400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школы или курсов для </a:t>
            </a:r>
            <a:r>
              <a:rPr lang="ru-RU" sz="2400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беременных, занятий по естественному грудному вскармливанию</a:t>
            </a:r>
            <a:endParaRPr lang="ru-RU" sz="2400" kern="0" dirty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709" y="4509120"/>
            <a:ext cx="8283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курсах молодые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мамы,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принявшие решение о рождении ребенка в неполной семье,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 том, как правильно заботиться о себе в период беременности, как подготовиться к родам, получат навыки обращения с ребенком. </a:t>
            </a:r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304" y="5709449"/>
            <a:ext cx="804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 курсах ведут акушер — гинеколог, перинатальный психолог, а также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неонатолог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 детский психолог.  </a:t>
            </a:r>
          </a:p>
        </p:txBody>
      </p:sp>
      <p:pic>
        <p:nvPicPr>
          <p:cNvPr id="7" name="Picture 2" descr="C:\Users\MStudinikina\AppData\Local\Microsoft\Windows\Temporary Internet Files\Content.IE5\JTGH1OUB\P106096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6"/>
          <a:stretch/>
        </p:blipFill>
        <p:spPr bwMode="auto">
          <a:xfrm>
            <a:off x="1741633" y="1124700"/>
            <a:ext cx="5832648" cy="3326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96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395536" y="175756"/>
            <a:ext cx="8352928" cy="83099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400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материально-вещевой и продуктовой </a:t>
            </a:r>
            <a:r>
              <a:rPr lang="ru-RU" sz="2400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помощи</a:t>
            </a:r>
            <a:endParaRPr lang="ru-RU" sz="2400" kern="0" dirty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Рисунок 10" descr="IMG_16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63881" y="2095997"/>
            <a:ext cx="3340367" cy="2505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74792" y="941835"/>
            <a:ext cx="66294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: 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детскими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колясками и кроватками, 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одеждой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обувью, средствами по уходу за малышами, 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продуктами питания, 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-многое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другое.</a:t>
            </a:r>
          </a:p>
        </p:txBody>
      </p:sp>
      <p:pic>
        <p:nvPicPr>
          <p:cNvPr id="2050" name="Picture 2" descr="D:\#рабочий стол\Наши фото\Повседневная жизнь центра\DSC005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91254"/>
            <a:ext cx="2623084" cy="39414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MSenikova\Desktop\ЦГП\P109055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72" y="4466458"/>
            <a:ext cx="3960440" cy="2391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https://rusprolife.ru/wp-content/uploads/2017/07/image-1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63" y="3132869"/>
            <a:ext cx="2594648" cy="3752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21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4355976" y="404664"/>
            <a:ext cx="4114683" cy="83099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Консультационная помощь 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2483768" y="912788"/>
            <a:ext cx="2362168" cy="4728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732240" y="2155186"/>
            <a:ext cx="1969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Юриста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6868" y="3369132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</a:p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1924" y="1554410"/>
            <a:ext cx="3132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Православного психолога 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3473703" y="1241413"/>
            <a:ext cx="2455442" cy="18275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959598" y="1338189"/>
            <a:ext cx="925915" cy="6626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www.adzinstva.by/wp-content/uploads/2011/02/ab-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4446878"/>
            <a:ext cx="3148024" cy="23610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9" descr="консультирование специалистом по социальной работ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33026" y="3068960"/>
            <a:ext cx="4540236" cy="3666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913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23921" y="116632"/>
            <a:ext cx="5106447" cy="1695269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Приют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временного пребывания 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ru-RU" sz="18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Приют, как правило, рассчитан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единовременное проживание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8-10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8-10 детей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выполняет следующие задачи:</a:t>
            </a:r>
          </a:p>
          <a:p>
            <a:pPr marL="82296" indent="0" algn="just">
              <a:buNone/>
            </a:pP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Объект 3"/>
          <p:cNvSpPr>
            <a:spLocks noGrp="1"/>
          </p:cNvSpPr>
          <p:nvPr>
            <p:ph sz="quarter" idx="14"/>
          </p:nvPr>
        </p:nvSpPr>
        <p:spPr>
          <a:xfrm>
            <a:off x="323527" y="2136916"/>
            <a:ext cx="8785887" cy="2232248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Tx/>
              <a:buFont typeface="Arial" pitchFamily="34" charset="0"/>
              <a:buChar char="•"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редоставление временного места для проживания матери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ребенком или беременной женщине в кризисной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ситуации;</a:t>
            </a:r>
          </a:p>
          <a:p>
            <a:pPr algn="just">
              <a:buClrTx/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реализация индивидуальной программы помощи для каждой подопечной, в которой описываются весь объем и характер помощи.</a:t>
            </a:r>
          </a:p>
          <a:p>
            <a:pPr algn="just"/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Рисунок 8" descr="C:\Users\22-е здание\Desktop\Наши фото\5 поток\P104048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3" t="16015" r="9767" b="4819"/>
          <a:stretch/>
        </p:blipFill>
        <p:spPr bwMode="auto">
          <a:xfrm>
            <a:off x="5260521" y="4105797"/>
            <a:ext cx="3848894" cy="2752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Объект 3"/>
          <p:cNvSpPr txBox="1">
            <a:spLocks/>
          </p:cNvSpPr>
          <p:nvPr/>
        </p:nvSpPr>
        <p:spPr>
          <a:xfrm>
            <a:off x="323528" y="4653136"/>
            <a:ext cx="4680520" cy="1205523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buClrTx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по уходу за детьми, а также предоставление надомного труда и возможности заработать средства на будущую жизнь. </a:t>
            </a:r>
          </a:p>
          <a:p>
            <a:pPr marL="82296" indent="0" algn="just">
              <a:buFont typeface="Wingdings 2"/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Font typeface="Wingdings 2"/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2" descr="C:\Users\MSenikova\Desktop\Фото Новард 2017\P108085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0" r="10530"/>
          <a:stretch/>
        </p:blipFill>
        <p:spPr bwMode="auto">
          <a:xfrm>
            <a:off x="5520396" y="-99392"/>
            <a:ext cx="3623604" cy="27753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40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3"/>
          <p:cNvSpPr>
            <a:spLocks noGrp="1"/>
          </p:cNvSpPr>
          <p:nvPr>
            <p:ph sz="quarter" idx="13"/>
          </p:nvPr>
        </p:nvSpPr>
        <p:spPr>
          <a:xfrm>
            <a:off x="503549" y="260648"/>
            <a:ext cx="8136904" cy="648072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в организации деятельности</a:t>
            </a:r>
          </a:p>
          <a:p>
            <a:pPr marL="82296" indent="0" algn="just">
              <a:buNone/>
            </a:pP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3"/>
          <p:cNvSpPr>
            <a:spLocks noGrp="1"/>
          </p:cNvSpPr>
          <p:nvPr>
            <p:ph sz="quarter" idx="14"/>
          </p:nvPr>
        </p:nvSpPr>
        <p:spPr>
          <a:xfrm>
            <a:off x="218653" y="837333"/>
            <a:ext cx="8928992" cy="1980220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ClrTx/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</a:t>
            </a:r>
          </a:p>
          <a:p>
            <a:pPr marL="45720" indent="0" algn="just">
              <a:buClrTx/>
              <a:buNone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DIACONIA.RU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Раздел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«Гранты»</a:t>
            </a:r>
          </a:p>
          <a:p>
            <a:pPr marL="45720" indent="0" algn="just">
              <a:buClrTx/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ClrTx/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ClrTx/>
              <a:buNone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ClrTx/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создание проектов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женщинам и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</a:t>
            </a:r>
          </a:p>
          <a:p>
            <a:pPr marL="45720" indent="0" algn="ctr">
              <a:buClrTx/>
              <a:buNone/>
            </a:pP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ClrTx/>
              <a:buNone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15 октября 2018г. в 13:00 </a:t>
            </a:r>
          </a:p>
          <a:p>
            <a:pPr marL="45720" indent="0" algn="ctr">
              <a:buClrTx/>
              <a:buNone/>
            </a:pP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«Основные положения Конкурса» (архив записей)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3707905" y="1395395"/>
            <a:ext cx="1728192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8399119">
            <a:off x="5565840" y="2564960"/>
            <a:ext cx="1264795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72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968" y="404664"/>
            <a:ext cx="7930128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-32369" y="1628800"/>
            <a:ext cx="9130746" cy="4538909"/>
            <a:chOff x="714348" y="1142990"/>
            <a:chExt cx="7286676" cy="3432212"/>
          </a:xfrm>
        </p:grpSpPr>
        <p:pic>
          <p:nvPicPr>
            <p:cNvPr id="5" name="Рисунок 4" descr="Старый-Оскол-Александр-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48" y="1142990"/>
              <a:ext cx="1939021" cy="342900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2" descr="F:\презентации\A0\img6\Константин, Партизанск - копия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29057" y="1142990"/>
              <a:ext cx="2062773" cy="34290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Picture 3" descr="F:\презентации\A0\img6\Ксения_2, Москва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43174" y="1142990"/>
              <a:ext cx="1285884" cy="171451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4" descr="F:\презентации\A0\img6\Сафново--Лилия2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43174" y="2860690"/>
              <a:ext cx="1285884" cy="17145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6" descr="F:\презентации\A0\img6\Андрей, Дальнереченск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929322" y="1142990"/>
              <a:ext cx="2071702" cy="34290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2322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2389</TotalTime>
  <Words>367</Words>
  <Application>Microsoft Office PowerPoint</Application>
  <PresentationFormat>Экран (4:3)</PresentationFormat>
  <Paragraphs>61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Основные направления помощи беременным и матерям с детьми в трудной жизненной ситуации</vt:lpstr>
      <vt:lpstr>Актуальность проблемы</vt:lpstr>
      <vt:lpstr>Основные целевые группы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ПОМОЩИ БЕРЕМЕННЫМ ЖЕНЩИНАМ И МАТЕРЯМ С МЛАДЕНЦАМИ, НАХОДЯЩИМСЯ В ТРУДНОЙ ЖИЗНЕННОЙ СИТУАЦИИ  «ДОМ ДЛЯ МАМЫ»</dc:title>
  <dc:creator>Владлена Калашникова</dc:creator>
  <cp:lastModifiedBy>Мария Студеникина</cp:lastModifiedBy>
  <cp:revision>171</cp:revision>
  <cp:lastPrinted>2015-09-16T03:56:41Z</cp:lastPrinted>
  <dcterms:created xsi:type="dcterms:W3CDTF">2013-01-22T11:33:13Z</dcterms:created>
  <dcterms:modified xsi:type="dcterms:W3CDTF">2018-10-18T09:24:42Z</dcterms:modified>
</cp:coreProperties>
</file>