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8" r:id="rId3"/>
    <p:sldId id="262" r:id="rId4"/>
    <p:sldId id="263" r:id="rId5"/>
    <p:sldId id="261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C86FF-B02C-4415-9ACC-F6DD6F21A403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CBAAC-D6B0-4D10-8ECD-FF4E54CB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5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8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3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0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7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9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1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4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8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1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5F896-FB99-42F4-B5E8-63067300574A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1645-146B-4DBE-87E4-1791E4152F97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1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d.rkn.gov.ru/operators-registry/notificatio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6"/>
          <a:stretch/>
        </p:blipFill>
        <p:spPr>
          <a:xfrm>
            <a:off x="-10886" y="0"/>
            <a:ext cx="5444836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0"/>
          <a:stretch/>
        </p:blipFill>
        <p:spPr>
          <a:xfrm>
            <a:off x="4192706" y="0"/>
            <a:ext cx="4951294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57600" y="1448811"/>
            <a:ext cx="4880210" cy="51706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Персональные данные и их защита:</a:t>
            </a:r>
          </a:p>
          <a:p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выполнить требования закона?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19FA0-556E-4D20-B373-B62496589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3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9336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Нормативные правовые акты: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3B42E-6F27-4522-BEF0-8FC19392424D}"/>
              </a:ext>
            </a:extLst>
          </p:cNvPr>
          <p:cNvSpPr txBox="1"/>
          <p:nvPr/>
        </p:nvSpPr>
        <p:spPr>
          <a:xfrm>
            <a:off x="457200" y="1927216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Федеральный закон от 27.08.2006 г. № 149-ФЗ «Об информации, информационных технологиях и защите информации»;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Федеральный закон от 27.07.2006 г. № 152-ФЗ «О персональных данных»;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Постановление Правительства РФ от 01.11.2012 г. № 1119 «Об утверждении требований к защите персональных данных при их обработке в информационных системах персональных данных»;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Постановление Правительства РФ от 15 сентября 2008 г. № 687 г. Москва «Об утверждении Положения об особенностях обработки персональных данных, осуществляемых без использования средств автоматизации»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Приказ Федеральной службы по техническому и экспортному контролю России от 18.02.2013 г. № 21 «Об утверждении состава и содержания организационных и технических мер по обеспечению безопасности персональных данных при их обработке в информационных системах персональных данных»;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961" y="381000"/>
            <a:ext cx="2304488" cy="749873"/>
          </a:xfrm>
          <a:prstGeom prst="rect">
            <a:avLst/>
          </a:prstGeom>
        </p:spPr>
      </p:pic>
      <p:sp>
        <p:nvSpPr>
          <p:cNvPr id="37" name="Стрелка: вниз 36">
            <a:extLst>
              <a:ext uri="{FF2B5EF4-FFF2-40B4-BE49-F238E27FC236}">
                <a16:creationId xmlns:a16="http://schemas.microsoft.com/office/drawing/2014/main" id="{2CF66015-EAB1-4635-8EC3-CBEE31FA305D}"/>
              </a:ext>
            </a:extLst>
          </p:cNvPr>
          <p:cNvSpPr/>
          <p:nvPr/>
        </p:nvSpPr>
        <p:spPr>
          <a:xfrm>
            <a:off x="3810000" y="5897534"/>
            <a:ext cx="1524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323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9336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Нормативные правовые акты: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3B42E-6F27-4522-BEF0-8FC19392424D}"/>
              </a:ext>
            </a:extLst>
          </p:cNvPr>
          <p:cNvSpPr txBox="1"/>
          <p:nvPr/>
        </p:nvSpPr>
        <p:spPr>
          <a:xfrm>
            <a:off x="457200" y="1927216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«Методика определения актуальных угроз безопасности персональных данных при их обработке в информационных системах персональных данных», утверждена Заместителем директора ФСТЭК России 14 февраля 2008 года;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«Базовая модель угроз безопасности персональных данных при их обработке в информационных системах персональных данных», утверждена Заместителем директора ФСТЭК России 15 февраля 2008 года;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Приказ ФСБ от 10 июля 2014 г. N 378 «Об утверждении состава и содержания  организационных и технических мер по обеспечению безопасности персональных данных при их обработке в информационных системах персональных данных с использованием средств криптографической защиты информации, необходимых для выполнения установленных Правительством Российской Федерации требований к защите персональных данных для каждого из уровней защищенности».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961" y="381000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53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9336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Уполномоченные органы власти: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3B42E-6F27-4522-BEF0-8FC19392424D}"/>
              </a:ext>
            </a:extLst>
          </p:cNvPr>
          <p:cNvSpPr txBox="1"/>
          <p:nvPr/>
        </p:nvSpPr>
        <p:spPr>
          <a:xfrm>
            <a:off x="457200" y="1927216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Федеральная служба по надзору в сфере связи, информационных технологий и массовых коммуникаций (Роскомнадзор) </a:t>
            </a:r>
            <a:r>
              <a:rPr lang="ru-RU" sz="2000" dirty="0"/>
              <a:t>– уполномоченный орган по защите прав субъектов персональных данных;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Федеральная служба по техническому и экспортному контролю (ФСТЭК) </a:t>
            </a:r>
            <a:r>
              <a:rPr lang="ru-RU" sz="2000" dirty="0"/>
              <a:t>– вопросы применения технических средств защиты информации;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Федеральная служба безопасности (ФСБ) </a:t>
            </a:r>
            <a:r>
              <a:rPr lang="ru-RU" sz="2000" dirty="0"/>
              <a:t>– вопросы применения средств криптографической защиты информации (шифрования);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Государственные инспекции труда (ГИТ) </a:t>
            </a:r>
            <a:r>
              <a:rPr lang="ru-RU" sz="2000" dirty="0"/>
              <a:t>– вопросы соблюдения работодателями требований по защите персональных данных работников (гл. 14 Трудового кодекса РФ);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Органы прокуратуры </a:t>
            </a:r>
            <a:r>
              <a:rPr lang="ru-RU" sz="2000" dirty="0"/>
              <a:t>– надзор за соблюдением законов.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961" y="381000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94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Персональные данные - 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3B42E-6F27-4522-BEF0-8FC19392424D}"/>
              </a:ext>
            </a:extLst>
          </p:cNvPr>
          <p:cNvSpPr txBox="1"/>
          <p:nvPr/>
        </p:nvSpPr>
        <p:spPr>
          <a:xfrm>
            <a:off x="457200" y="26670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/>
              <a:t>любая информация, относящаяся к прямо или косвенно </a:t>
            </a:r>
            <a:r>
              <a:rPr lang="ru-RU" sz="3600" b="1" dirty="0"/>
              <a:t>определенному</a:t>
            </a:r>
            <a:r>
              <a:rPr lang="ru-RU" sz="3600" dirty="0"/>
              <a:t> или </a:t>
            </a:r>
            <a:r>
              <a:rPr lang="ru-RU" sz="3600" b="1" dirty="0"/>
              <a:t>определяемому</a:t>
            </a:r>
            <a:r>
              <a:rPr lang="ru-RU" sz="3600" dirty="0"/>
              <a:t> физическому лицу (субъекту персональных данных)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256" y="1676400"/>
            <a:ext cx="8225672" cy="10911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Оператор персональных данных-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609600" y="2767552"/>
            <a:ext cx="82296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/>
              <a:t>государственный орган, муниципальный орган, юридическое или физическое лицо, самостоятельно или совместно с другими лицами организующие или осуществляющие обработку персональных данных, а также определяющие цели обработки персональных данных, состав персональных данных, подлежащих обработке, действия (операции), совершаемые с персональными данными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E04674B-5D74-4AB4-A14F-6B0B69E34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Обработка персональных данных-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любое действие (операция) или совокупность действий (операций), совершаемых с использованием средств автоматизации или без использования таких средств с персональными данными, включая сбор, запись, систематизацию, накопление, хранение, уточнение (обновление, изменение), извлечение, использование, передачу (распространение, предоставление, доступ), обезличивание, блокирование, удаление, уничтожение персональных данных)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16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 обработки – это важно!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Обработка ПД должна ограничиваться достижением конкретных, заранее определенных и законных целей </a:t>
            </a:r>
            <a:r>
              <a:rPr lang="ru-RU" sz="2400" i="1" dirty="0"/>
              <a:t>– этим определяется и срок обработки</a:t>
            </a:r>
            <a:r>
              <a:rPr lang="ru-RU" sz="24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Не допускается обработка ПД, несовместимая с целями сбора ПД – </a:t>
            </a:r>
            <a:r>
              <a:rPr lang="ru-RU" sz="2400" i="1" dirty="0"/>
              <a:t>нельзя что-либо делать с ПД «заодно» и «про запас»;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Содержание и объем обрабатываемых ПД должны соответствовать заявленным целям обработки – </a:t>
            </a:r>
            <a:r>
              <a:rPr lang="ru-RU" sz="2400" i="1" dirty="0"/>
              <a:t>они не должны быть избыточными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9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Случаи обработки ПД: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200" dirty="0"/>
              <a:t>Согласие субъекта ПД;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/>
              <a:t>Исполнение международных договоров РФ или выполнение оператором возложенных на него законом обязанностей;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/>
              <a:t>Осуществление правосудия или исполнительное производство;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/>
              <a:t>Предоставление государственных или муниципальных услуг;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/>
              <a:t>Заключение и исполнение договора, стороной которого является субъект ПД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B218E287-FE51-49B7-9768-3424C31FB5A5}"/>
              </a:ext>
            </a:extLst>
          </p:cNvPr>
          <p:cNvSpPr/>
          <p:nvPr/>
        </p:nvSpPr>
        <p:spPr>
          <a:xfrm>
            <a:off x="3810000" y="5562600"/>
            <a:ext cx="1524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0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Случаи обработки ПД: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6. Защита жизни, здоровья или иных жизненно важных интересов субъекта ПД, если получение согласия невозможно;</a:t>
            </a:r>
          </a:p>
          <a:p>
            <a:pPr algn="just"/>
            <a:r>
              <a:rPr lang="ru-RU" sz="2200" dirty="0"/>
              <a:t>7. Осуществление прав и законных интересов оператора или третьих лиц, либо для достижения общественно значимых целей при условии, что при этом не нарушаются права  свободы субъекта ПД;</a:t>
            </a:r>
          </a:p>
          <a:p>
            <a:pPr algn="just"/>
            <a:r>
              <a:rPr lang="ru-RU" sz="2200" dirty="0"/>
              <a:t>8. Профессиональная деятельность журналиста и СМИ, научная, литературная или иная творческая деятельность;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59F80456-0B2F-4BBF-ACA0-522EA9B53FFB}"/>
              </a:ext>
            </a:extLst>
          </p:cNvPr>
          <p:cNvSpPr/>
          <p:nvPr/>
        </p:nvSpPr>
        <p:spPr>
          <a:xfrm>
            <a:off x="3810000" y="5715000"/>
            <a:ext cx="1524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863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Случаи обработки ПД: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9. Статистические или иные исследовательские цели, при условии обязательного обезличивания ПД;</a:t>
            </a:r>
          </a:p>
          <a:p>
            <a:pPr algn="just"/>
            <a:r>
              <a:rPr lang="ru-RU" sz="2200" dirty="0"/>
              <a:t>10. ПД сделаны общедоступными самим субъектом ПД;</a:t>
            </a:r>
          </a:p>
          <a:p>
            <a:pPr algn="just"/>
            <a:r>
              <a:rPr lang="ru-RU" sz="2200" dirty="0"/>
              <a:t>11. ПД подлежат опубликованию или обязательному раскрытию в соответствии с законом.</a:t>
            </a:r>
          </a:p>
          <a:p>
            <a:pPr algn="just"/>
            <a:endParaRPr lang="ru-RU" sz="2200" dirty="0"/>
          </a:p>
          <a:p>
            <a:pPr algn="ctr"/>
            <a:r>
              <a:rPr lang="ru-RU" sz="2200" b="1" dirty="0"/>
              <a:t>Перечень исчерпывающий, иные случаи обработки ПД законом не предусмотрены.</a:t>
            </a:r>
            <a:endParaRPr lang="ru-RU"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2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52032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Согласие на обработку ПД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235950"/>
            <a:ext cx="8229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200" b="1" dirty="0"/>
              <a:t>Согласие</a:t>
            </a:r>
            <a:r>
              <a:rPr lang="ru-RU" sz="2200" dirty="0"/>
              <a:t> на обработку ПД может быть дано субъектом </a:t>
            </a:r>
            <a:r>
              <a:rPr lang="ru-RU" sz="2200" b="1" dirty="0"/>
              <a:t>в любой позволяющей подтвердить факт его получения форме</a:t>
            </a:r>
            <a:r>
              <a:rPr lang="ru-RU" sz="2200" dirty="0"/>
              <a:t>, если иное не установлено федеральным законом.</a:t>
            </a:r>
          </a:p>
          <a:p>
            <a:pPr algn="just"/>
            <a:r>
              <a:rPr lang="ru-RU" sz="2200" dirty="0"/>
              <a:t>	</a:t>
            </a:r>
            <a:r>
              <a:rPr lang="ru-RU" sz="2200" b="1" dirty="0"/>
              <a:t>Обязанность</a:t>
            </a:r>
            <a:r>
              <a:rPr lang="ru-RU" sz="2200" dirty="0"/>
              <a:t> предоставить доказательство получения согласия или наличия соответствующих оснований (см. случаи обработки ПД) </a:t>
            </a:r>
            <a:r>
              <a:rPr lang="ru-RU" sz="2200" b="1" dirty="0"/>
              <a:t>возлагается на оператора</a:t>
            </a:r>
            <a:r>
              <a:rPr lang="ru-RU" sz="2200" dirty="0"/>
              <a:t>.</a:t>
            </a:r>
          </a:p>
          <a:p>
            <a:pPr algn="just"/>
            <a:r>
              <a:rPr lang="ru-RU" sz="2200" dirty="0"/>
              <a:t>	В случаях, предусмотренных законом (обработка специальных категорий ПД, биометрических ПД, трансграничная передача ПД), согласие должно быть </a:t>
            </a:r>
            <a:r>
              <a:rPr lang="ru-RU" sz="2200" b="1" dirty="0"/>
              <a:t>обязательно в письменной форме</a:t>
            </a:r>
            <a:r>
              <a:rPr lang="ru-RU" sz="2200" dirty="0"/>
              <a:t>, определенной  в ч. 4 ст. 9 ФЗ «О персональных данных»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BC202C98-DAE4-41F2-848E-4E8B1B36DD6D}"/>
              </a:ext>
            </a:extLst>
          </p:cNvPr>
          <p:cNvSpPr/>
          <p:nvPr/>
        </p:nvSpPr>
        <p:spPr>
          <a:xfrm>
            <a:off x="3810000" y="5814745"/>
            <a:ext cx="1524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3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1676400"/>
            <a:ext cx="8229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Специальные категории ПД – </a:t>
            </a:r>
            <a:r>
              <a:rPr lang="ru-RU" sz="2400" dirty="0"/>
              <a:t>касаются расовой, национальной принадлежности, политических взглядов, религиозных или философских убеждений, состояния здоровья, интимной жизни.</a:t>
            </a:r>
          </a:p>
          <a:p>
            <a:pPr algn="just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Биометрические ПД – </a:t>
            </a:r>
            <a:r>
              <a:rPr lang="ru-RU" sz="2400" dirty="0"/>
              <a:t>сведения, которые характеризуют физиологические и биологические особенности человека, на основании которых можно установить его личность и которые используются оператором для установления личности субъекта ПД.</a:t>
            </a:r>
          </a:p>
          <a:p>
            <a:pPr algn="just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Трансграничная передача – </a:t>
            </a:r>
            <a:r>
              <a:rPr lang="ru-RU" sz="2400" dirty="0"/>
              <a:t>передача ПД на территорию иностранного государства органу власти иностранного государства, иностранному физическому лицу или иностранному юридическому лицу.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01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Меры, предпринимаемые оператором ПД: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Назначение ответственного за обработку ПД;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Издание документов, определяющих политику оператора в отношении обработки ПД и локальных актов по вопросам обработки ПД;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Применение правовых, организационных и технических мер по обеспечению безопасности ПД  (        сл. слайд);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Осуществление внутреннего контроля;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Оценка возможного вреда;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400" dirty="0"/>
              <a:t>Ознакомление работников с положениями законодательства и локальных актов по вопросам ПД.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E789EAE-7ABC-48CD-BE47-901DCFF4B889}"/>
              </a:ext>
            </a:extLst>
          </p:cNvPr>
          <p:cNvSpPr/>
          <p:nvPr/>
        </p:nvSpPr>
        <p:spPr>
          <a:xfrm>
            <a:off x="6248400" y="4649101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70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Меры по обеспечению безопасности ПД: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756275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Определение угроз безопасности;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Применение организационных и технических мер безопасности, обеспечивающих уровни защищенности;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Применение сертифицированных средств защиты информации;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Оценка эффективности принимаемых мер;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Учет машинных носителей ПД;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Обнаружение фактов несанкционированного доступа к ПД;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Восстановление модифицированных или уничтоженных ПД;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Установление правил доступа к ПД и учета всех действий с ними;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dirty="0"/>
              <a:t>Контроль за принимаемыми мерами и уровнем защищенности.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5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Уведомление об обработке ПД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178701"/>
            <a:ext cx="8229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200" dirty="0"/>
              <a:t>«Оператор до начала обработки персональных данных обязан уведомить уполномоченный орган по защите прав субъектов персональных данных,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 исключением случаев…</a:t>
            </a:r>
            <a:r>
              <a:rPr lang="ru-RU" sz="2200" dirty="0"/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5C0B8206-E1F1-4C7D-A8CE-B96E4D080B68}"/>
              </a:ext>
            </a:extLst>
          </p:cNvPr>
          <p:cNvSpPr/>
          <p:nvPr/>
        </p:nvSpPr>
        <p:spPr>
          <a:xfrm>
            <a:off x="3810000" y="3532671"/>
            <a:ext cx="1524000" cy="5508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45251E-2CEA-4A3C-92A8-154BE15EB4FB}"/>
              </a:ext>
            </a:extLst>
          </p:cNvPr>
          <p:cNvSpPr txBox="1"/>
          <p:nvPr/>
        </p:nvSpPr>
        <p:spPr>
          <a:xfrm>
            <a:off x="457200" y="4191000"/>
            <a:ext cx="8171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dirty="0"/>
              <a:t>Обработка ПД в соответствии с трудовым законодательством;</a:t>
            </a:r>
          </a:p>
          <a:p>
            <a:pPr marL="342900" indent="-342900" algn="just">
              <a:buAutoNum type="arabicPeriod"/>
            </a:pPr>
            <a:r>
              <a:rPr lang="ru-RU" sz="2000" dirty="0"/>
              <a:t>Обработка ПД исключительно в рамках договора с субъектом ПД;</a:t>
            </a:r>
          </a:p>
          <a:p>
            <a:pPr marL="342900" indent="-342900" algn="just">
              <a:buAutoNum type="arabicPeriod"/>
            </a:pPr>
            <a:r>
              <a:rPr lang="ru-RU" sz="2000" dirty="0"/>
              <a:t>Обработка общественным объединением или религиозной организацией ПД своих членов (участников), если ПД не распространяются и не раскрываются третьим лицам без письменного согласия;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C92F5D35-09DF-4812-BA0A-54473E507CAA}"/>
              </a:ext>
            </a:extLst>
          </p:cNvPr>
          <p:cNvSpPr/>
          <p:nvPr/>
        </p:nvSpPr>
        <p:spPr>
          <a:xfrm>
            <a:off x="3781144" y="5962023"/>
            <a:ext cx="1524000" cy="5508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504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105685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4. ПД сделаны субъектом общедоступными;</a:t>
            </a:r>
          </a:p>
          <a:p>
            <a:pPr algn="just"/>
            <a:r>
              <a:rPr lang="ru-RU" sz="2400" dirty="0"/>
              <a:t>5. ПД включают в себя только ФИО субъектов;</a:t>
            </a:r>
          </a:p>
          <a:p>
            <a:pPr algn="just"/>
            <a:r>
              <a:rPr lang="ru-RU" sz="2400" dirty="0"/>
              <a:t>6. ПД необходимы в целях однократного пропуска субъекта на территорию оператора или в иных аналогичных целях;</a:t>
            </a:r>
          </a:p>
          <a:p>
            <a:pPr algn="just"/>
            <a:r>
              <a:rPr lang="ru-RU" sz="2400" dirty="0"/>
              <a:t>7. ПД включены в государственные информационные системы;</a:t>
            </a:r>
          </a:p>
          <a:p>
            <a:pPr algn="just"/>
            <a:r>
              <a:rPr lang="ru-RU" sz="2400" dirty="0"/>
              <a:t>8. Обработка ПД без использования средств автоматизации;</a:t>
            </a:r>
          </a:p>
          <a:p>
            <a:pPr algn="just"/>
            <a:r>
              <a:rPr lang="ru-RU" sz="2400" dirty="0"/>
              <a:t>9. Обработка ПД в сфере транспортной безопасности.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Важно:</a:t>
            </a:r>
            <a:r>
              <a:rPr lang="ru-RU" sz="2400" dirty="0"/>
              <a:t> любой выход за рамки предусмотренных исключений нивелирует их действие и обязывает оператора к подаче уведомления.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D68BDE2C-4E4B-4E3E-83D0-7B89717F2138}"/>
              </a:ext>
            </a:extLst>
          </p:cNvPr>
          <p:cNvSpPr/>
          <p:nvPr/>
        </p:nvSpPr>
        <p:spPr>
          <a:xfrm>
            <a:off x="3810000" y="1554820"/>
            <a:ext cx="1524000" cy="5508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463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901325"/>
          </a:xfrm>
        </p:spPr>
        <p:txBody>
          <a:bodyPr>
            <a:noAutofit/>
          </a:bodyPr>
          <a:lstStyle/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Порядок подачи уведомления об обработке ПД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544452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000" dirty="0"/>
              <a:t>Уведомление заполняется в электронной форме на сайте Роскомнадзора: </a:t>
            </a:r>
            <a:r>
              <a:rPr lang="en-US" sz="2000" dirty="0">
                <a:hlinkClick r:id="rId2"/>
              </a:rPr>
              <a:t>http://pd.rkn.gov.ru/operators-registry/notification/</a:t>
            </a:r>
            <a:r>
              <a:rPr lang="ru-RU" sz="2000" dirty="0"/>
              <a:t> </a:t>
            </a:r>
            <a:r>
              <a:rPr lang="ru-RU" sz="2000" i="1" dirty="0"/>
              <a:t>(при заполнении можно руководствоваться Приказом Роскомнадзора от 30.05.2017 № 94 «Об утверждении методических рекомендаций по уведомлению уполномоченного органа о начале обработки персональных данных и о внесении изменений в ранее представленные сведения»)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	После заполнения уведомление распечатывается в двух экземплярах, один из которых хранится у оператора, а второй подписывается руководителем организации и скрепляется печатью, после чего направляется в территориальный орган Роскомнадзора.</a:t>
            </a:r>
          </a:p>
          <a:p>
            <a:pPr algn="just"/>
            <a:r>
              <a:rPr lang="ru-RU" sz="2000" dirty="0"/>
              <a:t>	Датой подачи уведомления считается дата заполнения электронной формы на сайте Роскомнадзора.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61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275"/>
            <a:ext cx="8229600" cy="749873"/>
          </a:xfrm>
        </p:spPr>
        <p:txBody>
          <a:bodyPr>
            <a:norm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Ответственность за нарушения в сфере ПД: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A26C97-13CA-4218-A26C-60544B2FA00C}"/>
              </a:ext>
            </a:extLst>
          </p:cNvPr>
          <p:cNvSpPr txBox="1"/>
          <p:nvPr/>
        </p:nvSpPr>
        <p:spPr>
          <a:xfrm>
            <a:off x="457200" y="2363148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13.11 КоАП (</a:t>
            </a:r>
            <a:r>
              <a:rPr lang="ru-RU" sz="2000" dirty="0" err="1"/>
              <a:t>ч.ч</a:t>
            </a:r>
            <a:r>
              <a:rPr lang="ru-RU" sz="2000" dirty="0"/>
              <a:t>. 1 - 6) - Нарушение законодательства Российской Федерации в области персональных данных (штраф на юридических лиц до 75 000 рублей);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13.12 КоАП (ч. 2) - Нарушение правил защиты информации (штраф на юридических лиц до 25 000 рублей);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13.13 КоАП (ч. 1) - Незаконная деятельность в области защиты информации (штраф на юридических лиц до 20 000 рублей);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13.14 КоАП - Разглашение информации с ограниченным доступом (штраф на граждан до 1 000 рублей);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5.27 КоАП (ч. 1) - Нарушение трудового законодательства и иных нормативных правовых актов, содержащих нормы трудового права (штраф на юридических лиц до 50 000 рублей);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Статья 19.7 КоАП - Непредставление сведений (информации) (штраф на юридических лиц до 5 000 рублей).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47E8D-7F04-47B8-944F-7F813069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74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4876800"/>
          </a:xfrm>
        </p:spPr>
        <p:txBody>
          <a:bodyPr>
            <a:noAutofit/>
          </a:bodyPr>
          <a:lstStyle/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Правовые консультации бесплатно  для НКО: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vopros@lawcs.ru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8 495 966 06 32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подписаться на рассылку – info@lawcs.ru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51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7F3753-6ABD-45DD-A9DF-02CDF0F47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524000"/>
            <a:ext cx="5834378" cy="490160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1FDA26-D37B-43BA-B5E2-A916D437C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705223"/>
            <a:ext cx="230448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20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1227</Words>
  <Application>Microsoft Office PowerPoint</Application>
  <PresentationFormat>Экран (4:3)</PresentationFormat>
  <Paragraphs>93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Презентация PowerPoint</vt:lpstr>
      <vt:lpstr>Нормативные правовые акты:</vt:lpstr>
      <vt:lpstr>Нормативные правовые акты:</vt:lpstr>
      <vt:lpstr>Уполномоченные органы власти:</vt:lpstr>
      <vt:lpstr>Персональные данные - </vt:lpstr>
      <vt:lpstr>Оператор персональных данных-</vt:lpstr>
      <vt:lpstr>Обработка персональных данных-</vt:lpstr>
      <vt:lpstr>Цель обработки – это важно!</vt:lpstr>
      <vt:lpstr>Случаи обработки ПД:</vt:lpstr>
      <vt:lpstr>Случаи обработки ПД:</vt:lpstr>
      <vt:lpstr>Случаи обработки ПД:</vt:lpstr>
      <vt:lpstr>Согласие на обработку ПД</vt:lpstr>
      <vt:lpstr>Презентация PowerPoint</vt:lpstr>
      <vt:lpstr>Меры, предпринимаемые оператором ПД:</vt:lpstr>
      <vt:lpstr>Меры по обеспечению безопасности ПД:</vt:lpstr>
      <vt:lpstr>Уведомление об обработке ПД</vt:lpstr>
      <vt:lpstr>Презентация PowerPoint</vt:lpstr>
      <vt:lpstr>Порядок подачи уведомления об обработке ПД</vt:lpstr>
      <vt:lpstr>Ответственность за нарушения в сфере ПД:</vt:lpstr>
      <vt:lpstr>Спасибо за внимание!  Правовые консультации бесплатно  для НКО: vopros@lawcs.ru 8 495 966 06 32  подписаться на рассылку – info@lawcs.ru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Бухгалтер</cp:lastModifiedBy>
  <cp:revision>2</cp:revision>
  <dcterms:created xsi:type="dcterms:W3CDTF">2014-08-27T13:17:30Z</dcterms:created>
  <dcterms:modified xsi:type="dcterms:W3CDTF">2018-10-12T11:20:25Z</dcterms:modified>
</cp:coreProperties>
</file>