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spc="3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67294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1966833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 spc="3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1812068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4249016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3850819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433300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2890663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2800" b="1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2661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35572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2995584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1131847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1397124"/>
          </a:xfrm>
          <a:prstGeom prst="rect">
            <a:avLst/>
          </a:prstGeom>
        </p:spPr>
        <p:txBody>
          <a:bodyPr vert="horz" lIns="91440" tIns="27432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2EB345BD-1F81-4402-80D9-E61F2A7D1C2D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0958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2000" kern="1200" spc="1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vstronina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EC6A93-A08D-4695-8169-9198B46FD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52268"/>
            <a:ext cx="9144000" cy="1196254"/>
          </a:xfrm>
        </p:spPr>
        <p:txBody>
          <a:bodyPr>
            <a:normAutofit fontScale="90000"/>
          </a:bodyPr>
          <a:lstStyle/>
          <a:p>
            <a:r>
              <a:rPr lang="ru-RU" sz="7200" b="1" dirty="0"/>
              <a:t>Работа с просителями</a:t>
            </a:r>
            <a:endParaRPr lang="ru-RU" sz="72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6E04B42-4966-47C9-82E9-1763126C0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61382"/>
            <a:ext cx="9144000" cy="1196254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Планирование и управление </a:t>
            </a:r>
            <a:br>
              <a:rPr lang="ru-RU" b="1" dirty="0"/>
            </a:br>
            <a:r>
              <a:rPr lang="ru-RU" b="1" dirty="0"/>
              <a:t>церковной социальной деятельностью на епархиальном уровне. </a:t>
            </a:r>
            <a:br>
              <a:rPr lang="ru-RU" b="1" dirty="0"/>
            </a:br>
            <a:r>
              <a:rPr lang="ru-RU" b="1" dirty="0"/>
              <a:t>Базовый курс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80F2470-677E-4228-9416-7146063DE661}"/>
              </a:ext>
            </a:extLst>
          </p:cNvPr>
          <p:cNvSpPr txBox="1"/>
          <p:nvPr/>
        </p:nvSpPr>
        <p:spPr>
          <a:xfrm>
            <a:off x="4539671" y="4257626"/>
            <a:ext cx="688109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/>
              <a:t>Стронина</a:t>
            </a:r>
            <a:r>
              <a:rPr lang="ru-RU" sz="2000" dirty="0"/>
              <a:t> Виктория </a:t>
            </a:r>
          </a:p>
          <a:p>
            <a:r>
              <a:rPr lang="ru-RU" sz="2000" dirty="0"/>
              <a:t>руководитель Группы работы с просителями </a:t>
            </a:r>
            <a:br>
              <a:rPr lang="ru-RU" sz="2000" dirty="0"/>
            </a:br>
            <a:r>
              <a:rPr lang="ru-RU" sz="2000" dirty="0"/>
              <a:t>совместного проекта </a:t>
            </a:r>
            <a:br>
              <a:rPr lang="ru-RU" sz="2000" dirty="0"/>
            </a:br>
            <a:r>
              <a:rPr lang="ru-RU" sz="2000" dirty="0"/>
              <a:t>православной службы помощи «Милосердие» </a:t>
            </a:r>
            <a:br>
              <a:rPr lang="ru-RU" sz="2000" dirty="0"/>
            </a:br>
            <a:r>
              <a:rPr lang="ru-RU" sz="2000" dirty="0"/>
              <a:t>и Марфо-Мариинской Обители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890AA03-530D-463B-8B22-EDF67469246F}"/>
              </a:ext>
            </a:extLst>
          </p:cNvPr>
          <p:cNvSpPr txBox="1"/>
          <p:nvPr/>
        </p:nvSpPr>
        <p:spPr>
          <a:xfrm>
            <a:off x="9448800" y="6230975"/>
            <a:ext cx="1013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2018 г.</a:t>
            </a:r>
          </a:p>
        </p:txBody>
      </p:sp>
    </p:spTree>
    <p:extLst>
      <p:ext uri="{BB962C8B-B14F-4D97-AF65-F5344CB8AC3E}">
        <p14:creationId xmlns:p14="http://schemas.microsoft.com/office/powerpoint/2010/main" xmlns="" val="1560997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EC6A93-A08D-4695-8169-9198B46FD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3182" y="259991"/>
            <a:ext cx="10177669" cy="938043"/>
          </a:xfrm>
        </p:spPr>
        <p:txBody>
          <a:bodyPr>
            <a:normAutofit fontScale="90000"/>
          </a:bodyPr>
          <a:lstStyle/>
          <a:p>
            <a:pPr algn="l"/>
            <a:r>
              <a:rPr lang="ru-RU" sz="5400" b="1" dirty="0"/>
              <a:t>Группа работы с просителями</a:t>
            </a:r>
            <a:endParaRPr lang="ru-RU" sz="5400" dirty="0"/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xmlns="" id="{DDE704D9-D4AE-4E6C-A7E9-36EB8DE265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2090" y="3256587"/>
            <a:ext cx="4465984" cy="1088350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Существует с 2000 г.</a:t>
            </a:r>
          </a:p>
          <a:p>
            <a:pPr algn="l"/>
            <a:endParaRPr lang="ru-RU" sz="2400" dirty="0"/>
          </a:p>
          <a:p>
            <a:pPr algn="l"/>
            <a:endParaRPr lang="ru-RU" sz="2400" dirty="0"/>
          </a:p>
        </p:txBody>
      </p:sp>
      <p:pic>
        <p:nvPicPr>
          <p:cNvPr id="8" name="Рисунок 7" descr="Изображение выглядит как объект, внутренний, часы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EB65E860-A457-4418-81D7-D79D9A1654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83929" y="1884219"/>
            <a:ext cx="4465982" cy="1088349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EE114F84-15B9-4B43-82DC-D2F2E4215C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312" b="22494"/>
          <a:stretch/>
        </p:blipFill>
        <p:spPr>
          <a:xfrm>
            <a:off x="1242091" y="1838011"/>
            <a:ext cx="4465982" cy="1088350"/>
          </a:xfrm>
          <a:prstGeom prst="rect">
            <a:avLst/>
          </a:prstGeom>
        </p:spPr>
      </p:pic>
      <p:sp>
        <p:nvSpPr>
          <p:cNvPr id="11" name="Подзаголовок 5">
            <a:extLst>
              <a:ext uri="{FF2B5EF4-FFF2-40B4-BE49-F238E27FC236}">
                <a16:creationId xmlns:a16="http://schemas.microsoft.com/office/drawing/2014/main" xmlns="" id="{AE7CEA61-FC14-4658-94A6-B28891CF4D65}"/>
              </a:ext>
            </a:extLst>
          </p:cNvPr>
          <p:cNvSpPr txBox="1">
            <a:spLocks/>
          </p:cNvSpPr>
          <p:nvPr/>
        </p:nvSpPr>
        <p:spPr>
          <a:xfrm>
            <a:off x="6483928" y="3256586"/>
            <a:ext cx="4465982" cy="9380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2200" kern="1200" spc="3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/>
              <a:t>В обители с 2011 г.</a:t>
            </a:r>
          </a:p>
          <a:p>
            <a:endParaRPr lang="ru-RU" sz="24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E28B1AEA-C020-4778-9DFA-38BCF0A44D96}"/>
              </a:ext>
            </a:extLst>
          </p:cNvPr>
          <p:cNvSpPr/>
          <p:nvPr/>
        </p:nvSpPr>
        <p:spPr>
          <a:xfrm>
            <a:off x="1242090" y="4194629"/>
            <a:ext cx="97078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Принимает около 1000 просителей ежемесячно:</a:t>
            </a:r>
          </a:p>
          <a:p>
            <a:r>
              <a:rPr lang="ru-RU" sz="2800" dirty="0"/>
              <a:t>600 – личный прием, 400 – обращений по почте</a:t>
            </a:r>
          </a:p>
          <a:p>
            <a:endParaRPr lang="ru-RU" sz="2800" dirty="0"/>
          </a:p>
          <a:p>
            <a:r>
              <a:rPr lang="ru-RU" sz="2800" dirty="0"/>
              <a:t>Помогаем вне зависимости от вероисповедания, гражданства и национальности</a:t>
            </a:r>
          </a:p>
        </p:txBody>
      </p:sp>
    </p:spTree>
    <p:extLst>
      <p:ext uri="{BB962C8B-B14F-4D97-AF65-F5344CB8AC3E}">
        <p14:creationId xmlns:p14="http://schemas.microsoft.com/office/powerpoint/2010/main" xmlns="" val="3832089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EC6A93-A08D-4695-8169-9198B46FD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6073" y="318053"/>
            <a:ext cx="9144000" cy="825082"/>
          </a:xfrm>
        </p:spPr>
        <p:txBody>
          <a:bodyPr>
            <a:normAutofit/>
          </a:bodyPr>
          <a:lstStyle/>
          <a:p>
            <a:pPr algn="l"/>
            <a:r>
              <a:rPr lang="ru-RU" sz="4900" b="1" dirty="0"/>
              <a:t>Кто такой проситель?</a:t>
            </a:r>
            <a:endParaRPr lang="ru-RU" sz="49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2DD2691-1A02-44FB-9A66-BEB2F4B4BCFD}"/>
              </a:ext>
            </a:extLst>
          </p:cNvPr>
          <p:cNvSpPr txBox="1"/>
          <p:nvPr/>
        </p:nvSpPr>
        <p:spPr>
          <a:xfrm>
            <a:off x="2157261" y="4940719"/>
            <a:ext cx="7101624" cy="846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900" b="1" dirty="0"/>
              <a:t>Человек без ресурса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A8079E5-BE3A-4227-A7D2-1CA0AB0F4C72}"/>
              </a:ext>
            </a:extLst>
          </p:cNvPr>
          <p:cNvSpPr txBox="1"/>
          <p:nvPr/>
        </p:nvSpPr>
        <p:spPr>
          <a:xfrm>
            <a:off x="1136073" y="1781007"/>
            <a:ext cx="3833492" cy="2236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Многодетные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Одинокие мамы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Инвалиды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Пенсионеры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173193A-8CC6-4A04-8FB7-8B056DE882AC}"/>
              </a:ext>
            </a:extLst>
          </p:cNvPr>
          <p:cNvSpPr txBox="1"/>
          <p:nvPr/>
        </p:nvSpPr>
        <p:spPr>
          <a:xfrm>
            <a:off x="6096000" y="1794259"/>
            <a:ext cx="3833492" cy="2236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Малоимущие семьи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Приезжие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Бездомные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Временные трудности</a:t>
            </a:r>
          </a:p>
        </p:txBody>
      </p:sp>
    </p:spTree>
    <p:extLst>
      <p:ext uri="{BB962C8B-B14F-4D97-AF65-F5344CB8AC3E}">
        <p14:creationId xmlns:p14="http://schemas.microsoft.com/office/powerpoint/2010/main" xmlns="" val="3355863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EC6A93-A08D-4695-8169-9198B46FD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642" y="108812"/>
            <a:ext cx="10018645" cy="1054072"/>
          </a:xfrm>
        </p:spPr>
        <p:txBody>
          <a:bodyPr>
            <a:normAutofit fontScale="90000"/>
          </a:bodyPr>
          <a:lstStyle/>
          <a:p>
            <a:pPr algn="l"/>
            <a:r>
              <a:rPr lang="ru-RU" sz="5400" b="1" dirty="0"/>
              <a:t>Как общаться с просителем?</a:t>
            </a:r>
            <a:endParaRPr lang="ru-RU" sz="5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5C4F9AF-878E-4EBD-B7FA-25DF348134A8}"/>
              </a:ext>
            </a:extLst>
          </p:cNvPr>
          <p:cNvSpPr txBox="1"/>
          <p:nvPr/>
        </p:nvSpPr>
        <p:spPr>
          <a:xfrm>
            <a:off x="6750806" y="2311459"/>
            <a:ext cx="42377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Уважение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Терпение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Доброжелательность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Заинтересованность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Вежливость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4A1E1E3-F989-4EB2-9A6D-C6F927E9971F}"/>
              </a:ext>
            </a:extLst>
          </p:cNvPr>
          <p:cNvSpPr/>
          <p:nvPr/>
        </p:nvSpPr>
        <p:spPr>
          <a:xfrm>
            <a:off x="874642" y="2356872"/>
            <a:ext cx="56851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Конструктивная просьба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Перевешивание ответственности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Слезы, упрашивания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Манипуляция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Обвинение, агрессия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4B3148B8-90F7-4D2A-BCE0-36E7B1A92643}"/>
              </a:ext>
            </a:extLst>
          </p:cNvPr>
          <p:cNvSpPr/>
          <p:nvPr/>
        </p:nvSpPr>
        <p:spPr>
          <a:xfrm>
            <a:off x="874642" y="4839722"/>
            <a:ext cx="1036320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Профилактика эмоционального выгорания</a:t>
            </a:r>
          </a:p>
          <a:p>
            <a:endParaRPr lang="ru-RU" sz="2400" dirty="0"/>
          </a:p>
          <a:p>
            <a:r>
              <a:rPr lang="ru-RU" sz="2400" dirty="0"/>
              <a:t>Внимание к себе, личные границы, режим работы и отдыха, внерабочая жизнь</a:t>
            </a:r>
          </a:p>
          <a:p>
            <a:endParaRPr lang="ru-RU" sz="240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93EC0491-440D-4225-BCB9-AEE8F79B5810}"/>
              </a:ext>
            </a:extLst>
          </p:cNvPr>
          <p:cNvSpPr/>
          <p:nvPr/>
        </p:nvSpPr>
        <p:spPr>
          <a:xfrm>
            <a:off x="6750806" y="1480842"/>
            <a:ext cx="41424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Поведение принимающего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1A09F2F3-3AA6-4CED-9368-99A4F2FD2BB9}"/>
              </a:ext>
            </a:extLst>
          </p:cNvPr>
          <p:cNvSpPr/>
          <p:nvPr/>
        </p:nvSpPr>
        <p:spPr>
          <a:xfrm>
            <a:off x="874642" y="1501375"/>
            <a:ext cx="33826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Поведение просителя</a:t>
            </a:r>
          </a:p>
        </p:txBody>
      </p:sp>
    </p:spTree>
    <p:extLst>
      <p:ext uri="{BB962C8B-B14F-4D97-AF65-F5344CB8AC3E}">
        <p14:creationId xmlns:p14="http://schemas.microsoft.com/office/powerpoint/2010/main" xmlns="" val="946608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EC6A93-A08D-4695-8169-9198B46FD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6072" y="225283"/>
            <a:ext cx="10022257" cy="884583"/>
          </a:xfrm>
        </p:spPr>
        <p:txBody>
          <a:bodyPr>
            <a:normAutofit fontScale="90000"/>
          </a:bodyPr>
          <a:lstStyle/>
          <a:p>
            <a:pPr algn="l"/>
            <a:r>
              <a:rPr lang="ru-RU" sz="5400" b="1" dirty="0"/>
              <a:t>Как рассматривать просьбу?</a:t>
            </a:r>
            <a:endParaRPr lang="ru-RU" sz="5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718186A-C854-407A-A890-67D6F4933D3C}"/>
              </a:ext>
            </a:extLst>
          </p:cNvPr>
          <p:cNvSpPr/>
          <p:nvPr/>
        </p:nvSpPr>
        <p:spPr>
          <a:xfrm>
            <a:off x="1136072" y="2097721"/>
            <a:ext cx="9621545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Выяснить все обстоятельства сложившейся ситуации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Проверить </a:t>
            </a:r>
            <a:r>
              <a:rPr lang="ru-RU" sz="2400" dirty="0" smtClean="0"/>
              <a:t>достоверность и нуждаемость</a:t>
            </a:r>
            <a:endParaRPr lang="ru-RU" sz="2400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Уточнить возможность оказания государственной поддержки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Получить экспертное мнение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Определить рамки возможной помощи</a:t>
            </a:r>
          </a:p>
        </p:txBody>
      </p:sp>
    </p:spTree>
    <p:extLst>
      <p:ext uri="{BB962C8B-B14F-4D97-AF65-F5344CB8AC3E}">
        <p14:creationId xmlns:p14="http://schemas.microsoft.com/office/powerpoint/2010/main" xmlns="" val="382879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EC6A93-A08D-4695-8169-9198B46FD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8747" y="214379"/>
            <a:ext cx="10694505" cy="871134"/>
          </a:xfrm>
        </p:spPr>
        <p:txBody>
          <a:bodyPr>
            <a:normAutofit fontScale="90000"/>
          </a:bodyPr>
          <a:lstStyle/>
          <a:p>
            <a:pPr algn="l"/>
            <a:r>
              <a:rPr lang="ru-RU" sz="5400" b="1" dirty="0"/>
              <a:t>Какую помощь можно оказать?</a:t>
            </a:r>
            <a:endParaRPr lang="ru-RU" sz="5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6789F3C-BC9A-4F7D-8051-CC727DD87BE3}"/>
              </a:ext>
            </a:extLst>
          </p:cNvPr>
          <p:cNvSpPr txBox="1"/>
          <p:nvPr/>
        </p:nvSpPr>
        <p:spPr>
          <a:xfrm>
            <a:off x="2611580" y="5442064"/>
            <a:ext cx="6968838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900" b="1" dirty="0"/>
              <a:t>Сотрудничество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89865761-D77F-4B5A-9CA0-BEE7AFCFCA35}"/>
              </a:ext>
            </a:extLst>
          </p:cNvPr>
          <p:cNvSpPr/>
          <p:nvPr/>
        </p:nvSpPr>
        <p:spPr>
          <a:xfrm>
            <a:off x="6225508" y="2100634"/>
            <a:ext cx="470452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Вещевая помощь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Продуктовая помощь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Жилищная помощь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Помощь в поиске работы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Информационная помощь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Юридическая консультация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5DF06A10-D354-4733-AA15-AEF090819A5C}"/>
              </a:ext>
            </a:extLst>
          </p:cNvPr>
          <p:cNvSpPr/>
          <p:nvPr/>
        </p:nvSpPr>
        <p:spPr>
          <a:xfrm>
            <a:off x="748747" y="2064108"/>
            <a:ext cx="547676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/>
              <a:t>Оплата лекарств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/>
              <a:t>Оплата транспортных расходов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/>
              <a:t>Оплата коммунальных услуг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/>
              <a:t>Оплата гос. пошлин, </a:t>
            </a:r>
            <a:r>
              <a:rPr lang="ru-RU" sz="2400" dirty="0" err="1"/>
              <a:t>штафов</a:t>
            </a:r>
            <a:endParaRPr lang="ru-RU" sz="2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/>
              <a:t>Оплата бытовых нужд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/>
              <a:t>Оплата мед. обследований, ТСР, реабилитации</a:t>
            </a:r>
          </a:p>
        </p:txBody>
      </p:sp>
    </p:spTree>
    <p:extLst>
      <p:ext uri="{BB962C8B-B14F-4D97-AF65-F5344CB8AC3E}">
        <p14:creationId xmlns:p14="http://schemas.microsoft.com/office/powerpoint/2010/main" xmlns="" val="3046133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EC6A93-A08D-4695-8169-9198B46FD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6072" y="225283"/>
            <a:ext cx="10022257" cy="884583"/>
          </a:xfrm>
        </p:spPr>
        <p:txBody>
          <a:bodyPr>
            <a:normAutofit/>
          </a:bodyPr>
          <a:lstStyle/>
          <a:p>
            <a:pPr algn="l"/>
            <a:r>
              <a:rPr lang="ru-RU" sz="4900" b="1" dirty="0" smtClean="0"/>
              <a:t>Где брать средства?</a:t>
            </a:r>
            <a:endParaRPr lang="ru-RU" sz="49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718186A-C854-407A-A890-67D6F4933D3C}"/>
              </a:ext>
            </a:extLst>
          </p:cNvPr>
          <p:cNvSpPr/>
          <p:nvPr/>
        </p:nvSpPr>
        <p:spPr>
          <a:xfrm>
            <a:off x="1136072" y="2309756"/>
            <a:ext cx="8568371" cy="27901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Привлечение продуктовых и вещевых пожертвований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Продвижение в социальных сетях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Благотворительные ярмарки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Поиск корпоративных жертвователей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Государственные гранты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727105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EC6A93-A08D-4695-8169-9198B46FD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37046"/>
            <a:ext cx="9144000" cy="1196254"/>
          </a:xfrm>
        </p:spPr>
        <p:txBody>
          <a:bodyPr>
            <a:normAutofit fontScale="90000"/>
          </a:bodyPr>
          <a:lstStyle/>
          <a:p>
            <a:r>
              <a:rPr lang="ru-RU" sz="7200" b="1" dirty="0"/>
              <a:t>Спасибо за внимание!</a:t>
            </a:r>
            <a:endParaRPr lang="ru-RU" sz="7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80F2470-677E-4228-9416-7146063DE661}"/>
              </a:ext>
            </a:extLst>
          </p:cNvPr>
          <p:cNvSpPr txBox="1"/>
          <p:nvPr/>
        </p:nvSpPr>
        <p:spPr>
          <a:xfrm>
            <a:off x="7620000" y="4756390"/>
            <a:ext cx="38146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/>
              <a:t>Стронина</a:t>
            </a:r>
            <a:r>
              <a:rPr lang="ru-RU" sz="2400" dirty="0"/>
              <a:t> Виктория </a:t>
            </a:r>
          </a:p>
          <a:p>
            <a:r>
              <a:rPr lang="en-US" sz="2400" dirty="0">
                <a:hlinkClick r:id="rId2"/>
              </a:rPr>
              <a:t>vstronina@gmail.com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8-926-229-77-55</a:t>
            </a:r>
            <a:endParaRPr lang="ru-RU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E3393A4-74F2-482C-A71B-9261E3850DCF}"/>
              </a:ext>
            </a:extLst>
          </p:cNvPr>
          <p:cNvSpPr txBox="1"/>
          <p:nvPr/>
        </p:nvSpPr>
        <p:spPr>
          <a:xfrm>
            <a:off x="9448800" y="6230975"/>
            <a:ext cx="1013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2018 г.</a:t>
            </a:r>
          </a:p>
        </p:txBody>
      </p:sp>
    </p:spTree>
    <p:extLst>
      <p:ext uri="{BB962C8B-B14F-4D97-AF65-F5344CB8AC3E}">
        <p14:creationId xmlns:p14="http://schemas.microsoft.com/office/powerpoint/2010/main" xmlns="" val="2887241899"/>
      </p:ext>
    </p:extLst>
  </p:cSld>
  <p:clrMapOvr>
    <a:masterClrMapping/>
  </p:clrMapOvr>
</p:sld>
</file>

<file path=ppt/theme/theme1.xml><?xml version="1.0" encoding="utf-8"?>
<a:theme xmlns:a="http://schemas.openxmlformats.org/drawingml/2006/main" name="Вид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Вид">
      <a:maj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Вид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iew" id="{BA0EB5A6-F2D4-4F82-977B-64ADEE4A2A69}" vid="{7B713C7F-58B7-4AE9-B361-B13EB9EC4C0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TM03457515[[fn=Вид]]</Template>
  <TotalTime>270</TotalTime>
  <Words>216</Words>
  <Application>Microsoft Office PowerPoint</Application>
  <PresentationFormat>Произвольный</PresentationFormat>
  <Paragraphs>68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Вид</vt:lpstr>
      <vt:lpstr>Работа с просителями</vt:lpstr>
      <vt:lpstr>Группа работы с просителями</vt:lpstr>
      <vt:lpstr>Кто такой проситель?</vt:lpstr>
      <vt:lpstr>Как общаться с просителем?</vt:lpstr>
      <vt:lpstr>Как рассматривать просьбу?</vt:lpstr>
      <vt:lpstr>Какую помощь можно оказать?</vt:lpstr>
      <vt:lpstr>Где брать средства?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с просителями</dc:title>
  <dc:creator>Виктория</dc:creator>
  <cp:lastModifiedBy>EBakeeva</cp:lastModifiedBy>
  <cp:revision>29</cp:revision>
  <dcterms:created xsi:type="dcterms:W3CDTF">2018-09-09T18:07:00Z</dcterms:created>
  <dcterms:modified xsi:type="dcterms:W3CDTF">2018-09-10T07:13:23Z</dcterms:modified>
</cp:coreProperties>
</file>