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27" r:id="rId2"/>
    <p:sldId id="440" r:id="rId3"/>
    <p:sldId id="367" r:id="rId4"/>
    <p:sldId id="443" r:id="rId5"/>
    <p:sldId id="444" r:id="rId6"/>
    <p:sldId id="445" r:id="rId7"/>
    <p:sldId id="446" r:id="rId8"/>
    <p:sldId id="275" r:id="rId9"/>
  </p:sldIdLst>
  <p:sldSz cx="9144000" cy="6858000" type="screen4x3"/>
  <p:notesSz cx="9945688" cy="68151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6ECF3"/>
    <a:srgbClr val="3366CC"/>
    <a:srgbClr val="D8DFEC"/>
    <a:srgbClr val="80C535"/>
    <a:srgbClr val="0017F0"/>
    <a:srgbClr val="777777"/>
    <a:srgbClr val="4D4D4D"/>
    <a:srgbClr val="902B02"/>
    <a:srgbClr val="A22F02"/>
    <a:srgbClr val="F6D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11" autoAdjust="0"/>
    <p:restoredTop sz="84039" autoAdjust="0"/>
  </p:normalViewPr>
  <p:slideViewPr>
    <p:cSldViewPr>
      <p:cViewPr>
        <p:scale>
          <a:sx n="80" d="100"/>
          <a:sy n="80" d="100"/>
        </p:scale>
        <p:origin x="1469" y="202"/>
      </p:cViewPr>
      <p:guideLst>
        <p:guide orient="horz" pos="220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1006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2450" y="0"/>
            <a:ext cx="431165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A35D6B-3E81-45A9-A3AB-3BFA6C8606B6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72238"/>
            <a:ext cx="431006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2450" y="6472238"/>
            <a:ext cx="43116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A965F7-BA08-4DA0-83A3-031908ED2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91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193" tIns="45597" rIns="91193" bIns="4559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2450" y="0"/>
            <a:ext cx="4311650" cy="341313"/>
          </a:xfrm>
          <a:prstGeom prst="rect">
            <a:avLst/>
          </a:prstGeom>
        </p:spPr>
        <p:txBody>
          <a:bodyPr vert="horz" lIns="91193" tIns="45597" rIns="91193" bIns="4559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AC9309-BD2B-4209-BF8D-CAB0F0D108EA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8362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93" tIns="45597" rIns="91193" bIns="4559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5363" y="3236913"/>
            <a:ext cx="7954962" cy="3067050"/>
          </a:xfrm>
          <a:prstGeom prst="rect">
            <a:avLst/>
          </a:prstGeom>
        </p:spPr>
        <p:txBody>
          <a:bodyPr vert="horz" lIns="91193" tIns="45597" rIns="91193" bIns="45597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72238"/>
            <a:ext cx="4310063" cy="341312"/>
          </a:xfrm>
          <a:prstGeom prst="rect">
            <a:avLst/>
          </a:prstGeom>
        </p:spPr>
        <p:txBody>
          <a:bodyPr vert="horz" lIns="91193" tIns="45597" rIns="91193" bIns="4559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2450" y="6472238"/>
            <a:ext cx="4311650" cy="341312"/>
          </a:xfrm>
          <a:prstGeom prst="rect">
            <a:avLst/>
          </a:prstGeom>
        </p:spPr>
        <p:txBody>
          <a:bodyPr vert="horz" lIns="91193" tIns="45597" rIns="91193" bIns="4559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00CAE6-9306-476A-B065-9BDF61618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882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2C1E7A-B517-41BE-B180-5F8A8D91E27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2C1E7A-B517-41BE-B180-5F8A8D91E27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892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238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232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930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52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548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99450F-18A8-47F0-920E-507FF2AB328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88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E92DF-C53E-41EC-BC8B-C499EC847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12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BEA57-4463-428B-9E60-5CAB2A5E5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8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4"/>
          <p:cNvSpPr/>
          <p:nvPr userDrawn="1"/>
        </p:nvSpPr>
        <p:spPr>
          <a:xfrm>
            <a:off x="6000750" y="6515100"/>
            <a:ext cx="1454150" cy="342900"/>
          </a:xfrm>
          <a:prstGeom prst="rect">
            <a:avLst/>
          </a:prstGeom>
          <a:solidFill>
            <a:srgbClr val="902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9" descr="emblem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6215063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8" descr="strelka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61925"/>
            <a:ext cx="6000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871512" y="253987"/>
            <a:ext cx="7772400" cy="369881"/>
          </a:xfrm>
        </p:spPr>
        <p:txBody>
          <a:bodyPr>
            <a:normAutofit/>
          </a:bodyPr>
          <a:lstStyle>
            <a:lvl1pPr algn="l">
              <a:defRPr sz="2300">
                <a:solidFill>
                  <a:srgbClr val="777777"/>
                </a:solidFill>
                <a:latin typeface="Arial Narrow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0"/>
          </p:nvPr>
        </p:nvSpPr>
        <p:spPr>
          <a:xfrm>
            <a:off x="5286375" y="64928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EA3501EB-A45B-40C8-BE7C-88087A3525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22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 algn="r"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ru-RU"/>
              <a:t>Национальный центр </a:t>
            </a:r>
          </a:p>
          <a:p>
            <a:pPr>
              <a:defRPr/>
            </a:pPr>
            <a:r>
              <a:rPr lang="ru-RU"/>
              <a:t>социально-гуманитарных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3037592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8AC4D-6CB7-4ABC-8459-83B7481C4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92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BE719-9ADC-494B-8D62-36D1DDD4E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701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A66BE-0B1C-451F-BB40-DEE411CBB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B9734-5D29-4457-9244-19FE56CEA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6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E2A83-9714-4DEB-9BCF-E8C971386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46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92C71-D0C4-4AA1-9320-2B58EC13F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83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A48ED-15F0-4C21-BAC2-8428D9457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14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0EC4A-5D20-4F0B-9090-6625C75B3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78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127D52-812E-483D-92EA-B719C3ED3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86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4" Type="http://schemas.openxmlformats.org/officeDocument/2006/relationships/hyperlink" Target="http://bit.ly/kpk-1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6" Type="http://schemas.openxmlformats.org/officeDocument/2006/relationships/hyperlink" Target="http://bit.ly/spisok-pk18" TargetMode="External"/><Relationship Id="rId5" Type="http://schemas.openxmlformats.org/officeDocument/2006/relationships/hyperlink" Target="https://drive.google.com/open?id=11pvw27vNcvF-r8PqJcyE2tyczXtS2GYQ" TargetMode="External"/><Relationship Id="rId4" Type="http://schemas.openxmlformats.org/officeDocument/2006/relationships/hyperlink" Target="mailto:kpk@diaconia.r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5" Type="http://schemas.openxmlformats.org/officeDocument/2006/relationships/hyperlink" Target="mailto:m9265835282@gmail.com" TargetMode="External"/><Relationship Id="rId4" Type="http://schemas.openxmlformats.org/officeDocument/2006/relationships/hyperlink" Target="mailto:kpk@diaconia.ru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iaconia.ru/pk201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hyperlink" Target="mailto:kpk@diaconia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Номер слайда 11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DF09E77-03FE-4EEA-A9EB-8C3CF3821B59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0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569325" cy="2952328"/>
          </a:xfrm>
        </p:spPr>
        <p:txBody>
          <a:bodyPr/>
          <a:lstStyle/>
          <a:p>
            <a:r>
              <a:rPr lang="ru-RU" sz="7200" b="1" dirty="0">
                <a:solidFill>
                  <a:srgbClr val="0070C0"/>
                </a:solidFill>
              </a:rPr>
              <a:t>НЕ ОТКЛЮЧАЙТЕСЬ!</a:t>
            </a:r>
            <a:endParaRPr lang="ru-RU" sz="7200" dirty="0">
              <a:solidFill>
                <a:srgbClr val="0070C0"/>
              </a:solidFill>
            </a:endParaRPr>
          </a:p>
          <a:p>
            <a:r>
              <a:rPr lang="ru-RU" sz="5500" b="1" dirty="0">
                <a:solidFill>
                  <a:srgbClr val="0070C0"/>
                </a:solidFill>
              </a:rPr>
              <a:t>ВЕБИНАР ПРОДОЛЖИТСЯ ЧЕРЕЗ МИНУТУ...</a:t>
            </a:r>
            <a:endParaRPr lang="ru-RU" sz="55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5"/>
          <p:cNvSpPr>
            <a:spLocks noChangeArrowheads="1"/>
          </p:cNvSpPr>
          <p:nvPr/>
        </p:nvSpPr>
        <p:spPr bwMode="auto">
          <a:xfrm>
            <a:off x="214313" y="285750"/>
            <a:ext cx="731043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777777"/>
                </a:solidFill>
                <a:latin typeface="Arial Narrow" pitchFamily="34" charset="0"/>
              </a:rPr>
              <a:t>	</a:t>
            </a:r>
            <a:endParaRPr lang="ru-RU" altLang="ru-RU" sz="1600" i="1">
              <a:latin typeface="Arial" pitchFamily="34" charset="0"/>
            </a:endParaRPr>
          </a:p>
        </p:txBody>
      </p:sp>
      <p:sp>
        <p:nvSpPr>
          <p:cNvPr id="4099" name="Номер слайда 11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DF09E77-03FE-4EEA-A9EB-8C3CF3821B59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0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018" y="2996952"/>
            <a:ext cx="8569325" cy="357529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altLang="ru-RU" sz="4800" b="1" dirty="0">
                <a:solidFill>
                  <a:srgbClr val="3366CC"/>
                </a:solidFill>
                <a:latin typeface="Georgia" panose="02040502050405020303" pitchFamily="18" charset="0"/>
              </a:rPr>
              <a:t>ОРГАНИЗАЦИОННЫЕ ВОПРОСЫ КУРСОВ ПОВЫШЕНИЯ КВАЛИФИКАЦИИ</a:t>
            </a:r>
          </a:p>
        </p:txBody>
      </p:sp>
      <p:pic>
        <p:nvPicPr>
          <p:cNvPr id="4101" name="Рисунок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0500"/>
            <a:ext cx="8907463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148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965041"/>
            <a:ext cx="8382397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1800"/>
              </a:spcBef>
            </a:pPr>
            <a:r>
              <a:rPr lang="ru-RU" sz="2800" dirty="0"/>
              <a:t>Курсы рассчитаны на ответственных за социальную работу в епархиях</a:t>
            </a:r>
          </a:p>
          <a:p>
            <a:pPr>
              <a:spcBef>
                <a:spcPts val="1800"/>
              </a:spcBef>
            </a:pPr>
            <a:r>
              <a:rPr lang="ru-RU" sz="2800" dirty="0"/>
              <a:t>Приглашаются также ключевые сотрудники </a:t>
            </a:r>
            <a:r>
              <a:rPr lang="ru-RU" sz="2800" dirty="0" err="1"/>
              <a:t>соц.отделов</a:t>
            </a:r>
            <a:endParaRPr lang="ru-RU" sz="2800" dirty="0"/>
          </a:p>
          <a:p>
            <a:pPr>
              <a:spcBef>
                <a:spcPts val="1800"/>
              </a:spcBef>
            </a:pPr>
            <a:r>
              <a:rPr lang="ru-RU" sz="2800" dirty="0"/>
              <a:t>Занятия с 30 августа по 15 октября 2018 года</a:t>
            </a:r>
          </a:p>
          <a:p>
            <a:pPr>
              <a:spcBef>
                <a:spcPts val="1800"/>
              </a:spcBef>
            </a:pPr>
            <a:r>
              <a:rPr lang="ru-RU" sz="2800" dirty="0"/>
              <a:t>6 блоков — 3 вебинара в неделю:</a:t>
            </a:r>
          </a:p>
          <a:p>
            <a:pPr>
              <a:spcBef>
                <a:spcPts val="1800"/>
              </a:spcBef>
            </a:pPr>
            <a:r>
              <a:rPr lang="ru-RU" sz="2800" dirty="0"/>
              <a:t>Записи для самостоятельного изучения между </a:t>
            </a:r>
            <a:r>
              <a:rPr lang="ru-RU" sz="2800" dirty="0" err="1"/>
              <a:t>вебинарами</a:t>
            </a:r>
            <a:endParaRPr lang="ru-RU" sz="2800" dirty="0"/>
          </a:p>
          <a:p>
            <a:pPr>
              <a:spcBef>
                <a:spcPts val="1800"/>
              </a:spcBef>
            </a:pPr>
            <a:r>
              <a:rPr lang="ru-RU" sz="2800" dirty="0"/>
              <a:t>3 практических задания + теоретические вопросы по всем основным вебинарами и записям</a:t>
            </a:r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208" y="965041"/>
            <a:ext cx="8382726" cy="586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ru-RU" sz="2400" b="1" dirty="0"/>
              <a:t>6 блоков: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Базовые принципы организации социальной деятельности на епархиальном уровне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Привлечение и координация добровольных помощников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Основные виды и направления церковной социальной работы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Основы привлечения средств и ресурсов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Юридические аспекты оказания социальной помощи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Основы менеджмента</a:t>
            </a:r>
          </a:p>
          <a:p>
            <a:pPr>
              <a:spcBef>
                <a:spcPts val="600"/>
              </a:spcBef>
            </a:pPr>
            <a:endParaRPr lang="ru-RU" sz="2400" dirty="0"/>
          </a:p>
          <a:p>
            <a:pPr marL="0" indent="0">
              <a:spcBef>
                <a:spcPts val="600"/>
              </a:spcBef>
              <a:buNone/>
            </a:pPr>
            <a:r>
              <a:rPr lang="ru-RU" sz="2400" dirty="0"/>
              <a:t>+ самостоятельная работа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400" dirty="0"/>
              <a:t>+ очное участие в Общецерковном съезде 17-19 октября</a:t>
            </a:r>
            <a:endParaRPr lang="en-US" sz="2400" dirty="0"/>
          </a:p>
          <a:p>
            <a:pPr marL="0" indent="0" algn="ctr">
              <a:spcBef>
                <a:spcPts val="1200"/>
              </a:spcBef>
              <a:buNone/>
            </a:pPr>
            <a:r>
              <a:rPr lang="ru-RU" b="1" dirty="0"/>
              <a:t>Расписание и записи: </a:t>
            </a:r>
            <a:r>
              <a:rPr lang="en-US" b="1" dirty="0">
                <a:hlinkClick r:id="rId4"/>
              </a:rPr>
              <a:t>http://bit.ly/kpk-18</a:t>
            </a:r>
            <a:endParaRPr lang="ru-RU" b="1" dirty="0"/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</a:p>
        </p:txBody>
      </p:sp>
    </p:spTree>
    <p:extLst>
      <p:ext uri="{BB962C8B-B14F-4D97-AF65-F5344CB8AC3E}">
        <p14:creationId xmlns:p14="http://schemas.microsoft.com/office/powerpoint/2010/main" val="1656135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784975" cy="570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ts val="2400"/>
              </a:spcBef>
              <a:buNone/>
            </a:pPr>
            <a:r>
              <a:rPr lang="ru-RU" sz="2400" b="1" dirty="0"/>
              <a:t>Для зачисления на курсы необходимо прислать на </a:t>
            </a:r>
            <a:r>
              <a:rPr lang="ru-RU" sz="2400" b="1" dirty="0" err="1"/>
              <a:t>email</a:t>
            </a:r>
            <a:r>
              <a:rPr lang="ru-RU" sz="2400" b="1" dirty="0"/>
              <a:t>: </a:t>
            </a:r>
            <a:r>
              <a:rPr lang="ru-RU" sz="2400" b="1" dirty="0">
                <a:hlinkClick r:id="rId4"/>
              </a:rPr>
              <a:t>kpk@diaconia.ru</a:t>
            </a:r>
            <a:r>
              <a:rPr lang="ru-RU" sz="2400" b="1" dirty="0"/>
              <a:t> следующие документы (в отсканированном, либо сфотографированном в хорошем качестве виде):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ru-RU" sz="2000" dirty="0"/>
              <a:t>Прошение от имени руководителя социального отдела епархии или благочиния (с печатью, подписью и, желательно, на бланке) о зачислении Вас на курсы повышения квалификации (в свободной форме). Если Вы являетесь руководителем </a:t>
            </a:r>
            <a:r>
              <a:rPr lang="ru-RU" sz="2000" dirty="0" err="1"/>
              <a:t>соц.отдела</a:t>
            </a:r>
            <a:r>
              <a:rPr lang="ru-RU" sz="2000" dirty="0"/>
              <a:t>, в прошении пишется "Прошу зачислить меня..."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ru-RU" sz="2000" dirty="0"/>
              <a:t>Заполненное прошение о зачислении (необходимо </a:t>
            </a:r>
            <a:r>
              <a:rPr lang="ru-RU" sz="2000" dirty="0">
                <a:hlinkClick r:id="rId5"/>
              </a:rPr>
              <a:t>скачать</a:t>
            </a:r>
            <a:r>
              <a:rPr lang="ru-RU" sz="2000" dirty="0"/>
              <a:t> форму прошения и выслать подписанный скан)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ru-RU" sz="2000" dirty="0"/>
              <a:t>Паспорт (основная страница и регистрация/прописка)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ru-RU" sz="2000" dirty="0"/>
              <a:t>Документ об образовании (диплом и </a:t>
            </a:r>
            <a:r>
              <a:rPr lang="ru-RU" sz="2000" u="sng" dirty="0"/>
              <a:t>вкладыш</a:t>
            </a:r>
            <a:r>
              <a:rPr lang="ru-RU" sz="2000" dirty="0"/>
              <a:t> к нему)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ru-RU" sz="2000" dirty="0"/>
              <a:t>В случае смены фамилии – удостоверяющий документ (например, о регистрации брака).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2400" b="1" dirty="0"/>
              <a:t>Список участников с комментариями: </a:t>
            </a:r>
            <a:r>
              <a:rPr lang="en-US" sz="2400" b="1" dirty="0">
                <a:hlinkClick r:id="rId6"/>
              </a:rPr>
              <a:t>http://bit.ly/spisok-pk18</a:t>
            </a:r>
            <a:endParaRPr lang="ru-RU" sz="2400" b="1" dirty="0"/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</a:p>
        </p:txBody>
      </p:sp>
    </p:spTree>
    <p:extLst>
      <p:ext uri="{BB962C8B-B14F-4D97-AF65-F5344CB8AC3E}">
        <p14:creationId xmlns:p14="http://schemas.microsoft.com/office/powerpoint/2010/main" val="4211249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1196752"/>
            <a:ext cx="8382397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ts val="2400"/>
              </a:spcBef>
              <a:buNone/>
            </a:pPr>
            <a:r>
              <a:rPr lang="ru-RU" sz="2800" b="1" dirty="0"/>
              <a:t>Документы об окончании</a:t>
            </a:r>
            <a:r>
              <a:rPr lang="en-US" sz="2800" b="1" dirty="0"/>
              <a:t> </a:t>
            </a:r>
            <a:r>
              <a:rPr lang="ru-RU" sz="2800" b="1" dirty="0"/>
              <a:t>курсов:</a:t>
            </a:r>
          </a:p>
          <a:p>
            <a:pPr>
              <a:spcBef>
                <a:spcPts val="1800"/>
              </a:spcBef>
            </a:pPr>
            <a:r>
              <a:rPr lang="ru-RU" sz="2800" dirty="0"/>
              <a:t>Смогут получить те, кто подавал документы </a:t>
            </a:r>
            <a:r>
              <a:rPr lang="ru-RU" sz="2800" i="1" dirty="0"/>
              <a:t>(прошения, скан паспорта и диплома)</a:t>
            </a:r>
          </a:p>
          <a:p>
            <a:pPr>
              <a:spcBef>
                <a:spcPts val="1800"/>
              </a:spcBef>
            </a:pPr>
            <a:r>
              <a:rPr lang="ru-RU" sz="2800" b="1" dirty="0"/>
              <a:t>Сертификат Синодального отдела</a:t>
            </a:r>
            <a:endParaRPr lang="ru-RU" sz="2800" dirty="0"/>
          </a:p>
          <a:p>
            <a:pPr>
              <a:spcBef>
                <a:spcPts val="1800"/>
              </a:spcBef>
            </a:pPr>
            <a:r>
              <a:rPr lang="ru-RU" sz="2800" b="1" dirty="0"/>
              <a:t>Удостоверение о повышении квалификации </a:t>
            </a:r>
            <a:r>
              <a:rPr lang="ru-RU" sz="2800" b="1" dirty="0" err="1"/>
              <a:t>гос.образца</a:t>
            </a:r>
            <a:r>
              <a:rPr lang="ru-RU" sz="2800" dirty="0"/>
              <a:t> </a:t>
            </a:r>
            <a:r>
              <a:rPr lang="ru-RU" sz="2800" i="1" dirty="0"/>
              <a:t>(только те, у кого есть высшее или среднее специальное образование)</a:t>
            </a:r>
          </a:p>
          <a:p>
            <a:pPr>
              <a:spcBef>
                <a:spcPts val="1800"/>
              </a:spcBef>
            </a:pPr>
            <a:endParaRPr lang="ru-RU" sz="2800" i="1" dirty="0"/>
          </a:p>
          <a:p>
            <a:pPr marL="0" indent="0">
              <a:spcBef>
                <a:spcPts val="1800"/>
              </a:spcBef>
              <a:buNone/>
            </a:pPr>
            <a:r>
              <a:rPr lang="ru-RU" sz="2800" i="1" dirty="0"/>
              <a:t>Получить можно либо на Съезде 17-19 октября, либо по почте</a:t>
            </a:r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</a:p>
        </p:txBody>
      </p:sp>
    </p:spTree>
    <p:extLst>
      <p:ext uri="{BB962C8B-B14F-4D97-AF65-F5344CB8AC3E}">
        <p14:creationId xmlns:p14="http://schemas.microsoft.com/office/powerpoint/2010/main" val="1305768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1412776"/>
            <a:ext cx="8382397" cy="313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>
              <a:buNone/>
            </a:pPr>
            <a:r>
              <a:rPr lang="ru-RU" sz="4400" b="1" dirty="0">
                <a:hlinkClick r:id="rId4"/>
              </a:rPr>
              <a:t>kpk@diaconia.ru</a:t>
            </a:r>
            <a:endParaRPr lang="ru-RU" b="1" dirty="0"/>
          </a:p>
          <a:p>
            <a:pPr marL="0" indent="0" algn="ctr">
              <a:buNone/>
            </a:pPr>
            <a:r>
              <a:rPr lang="ru-RU" dirty="0"/>
              <a:t>основной адрес обучающих курсов</a:t>
            </a:r>
          </a:p>
          <a:p>
            <a:pPr marL="0" indent="0" algn="ctr">
              <a:buNone/>
            </a:pPr>
            <a:endParaRPr lang="ru-RU" dirty="0"/>
          </a:p>
          <a:p>
            <a:r>
              <a:rPr lang="en-US" sz="2400" b="1" dirty="0">
                <a:hlinkClick r:id="rId5"/>
              </a:rPr>
              <a:t>m9265835282</a:t>
            </a:r>
            <a:r>
              <a:rPr lang="ru-RU" sz="2400" b="1" dirty="0">
                <a:hlinkClick r:id="rId5"/>
              </a:rPr>
              <a:t>@gmail.com</a:t>
            </a:r>
            <a:r>
              <a:rPr lang="ru-RU" sz="2400" dirty="0"/>
              <a:t> - личный адрес д. Игоря Куликова, руководителя направления обмена опытом СОЦБСС МП</a:t>
            </a:r>
            <a:endParaRPr lang="ru-RU" sz="2000" dirty="0"/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</a:p>
        </p:txBody>
      </p:sp>
    </p:spTree>
    <p:extLst>
      <p:ext uri="{BB962C8B-B14F-4D97-AF65-F5344CB8AC3E}">
        <p14:creationId xmlns:p14="http://schemas.microsoft.com/office/powerpoint/2010/main" val="3889181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5"/>
          <p:cNvSpPr>
            <a:spLocks noChangeArrowheads="1"/>
          </p:cNvSpPr>
          <p:nvPr/>
        </p:nvSpPr>
        <p:spPr bwMode="auto">
          <a:xfrm>
            <a:off x="1468698" y="188640"/>
            <a:ext cx="60469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400" i="1" dirty="0">
                <a:latin typeface="Arial" pitchFamily="34" charset="0"/>
              </a:rPr>
              <a:t>Спасибо за</a:t>
            </a:r>
            <a:r>
              <a:rPr lang="en-US" altLang="ru-RU" sz="4400" i="1" dirty="0">
                <a:latin typeface="Arial" pitchFamily="34" charset="0"/>
              </a:rPr>
              <a:t> </a:t>
            </a:r>
            <a:r>
              <a:rPr lang="ru-RU" altLang="ru-RU" sz="4400" i="1" dirty="0">
                <a:latin typeface="Arial" pitchFamily="34" charset="0"/>
              </a:rPr>
              <a:t>внимание!</a:t>
            </a:r>
          </a:p>
        </p:txBody>
      </p:sp>
      <p:sp>
        <p:nvSpPr>
          <p:cNvPr id="27652" name="Rectangle 3"/>
          <p:cNvSpPr txBox="1">
            <a:spLocks noChangeArrowheads="1"/>
          </p:cNvSpPr>
          <p:nvPr/>
        </p:nvSpPr>
        <p:spPr bwMode="auto">
          <a:xfrm>
            <a:off x="4706417" y="5507657"/>
            <a:ext cx="4474095" cy="135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dirty="0">
                <a:latin typeface="Arial" pitchFamily="34" charset="0"/>
                <a:hlinkClick r:id="rId3"/>
              </a:rPr>
              <a:t>http://diaconia.ru/pk</a:t>
            </a:r>
            <a:r>
              <a:rPr lang="ru-RU" altLang="ru-RU" sz="2400" b="1" dirty="0">
                <a:latin typeface="Arial" pitchFamily="34" charset="0"/>
                <a:hlinkClick r:id="rId3"/>
              </a:rPr>
              <a:t>18</a:t>
            </a:r>
            <a:endParaRPr lang="en-US" altLang="ru-RU" sz="2400" b="1" dirty="0">
              <a:latin typeface="Arial" pitchFamily="34" charset="0"/>
            </a:endParaRP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ru-RU" altLang="ru-RU" sz="2400" b="1" dirty="0">
                <a:latin typeface="Arial" pitchFamily="34" charset="0"/>
                <a:hlinkClick r:id="rId4"/>
              </a:rPr>
              <a:t>k</a:t>
            </a:r>
            <a:r>
              <a:rPr lang="en-US" altLang="ru-RU" sz="2400" b="1" dirty="0">
                <a:latin typeface="Arial" pitchFamily="34" charset="0"/>
                <a:hlinkClick r:id="rId4"/>
              </a:rPr>
              <a:t>pk</a:t>
            </a:r>
            <a:r>
              <a:rPr lang="ru-RU" altLang="ru-RU" sz="2400" b="1" dirty="0">
                <a:latin typeface="Arial" pitchFamily="34" charset="0"/>
                <a:hlinkClick r:id="rId4"/>
              </a:rPr>
              <a:t>@</a:t>
            </a:r>
            <a:r>
              <a:rPr lang="en-US" altLang="ru-RU" sz="2400" b="1" dirty="0">
                <a:latin typeface="Arial" pitchFamily="34" charset="0"/>
                <a:hlinkClick r:id="rId4"/>
              </a:rPr>
              <a:t>diaconia.ru</a:t>
            </a:r>
            <a:endParaRPr lang="ru-RU" altLang="ru-RU" sz="2400" b="1" dirty="0">
              <a:latin typeface="Arial" pitchFamily="34" charset="0"/>
            </a:endParaRPr>
          </a:p>
        </p:txBody>
      </p:sp>
      <p:pic>
        <p:nvPicPr>
          <p:cNvPr id="7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52736"/>
            <a:ext cx="4664844" cy="446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3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4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5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7477</TotalTime>
  <Words>330</Words>
  <Application>Microsoft Office PowerPoint</Application>
  <PresentationFormat>Экран (4:3)</PresentationFormat>
  <Paragraphs>63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Calibri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private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Igor Kulikov</cp:lastModifiedBy>
  <cp:revision>562</cp:revision>
  <cp:lastPrinted>2013-10-23T02:45:50Z</cp:lastPrinted>
  <dcterms:created xsi:type="dcterms:W3CDTF">2011-03-27T13:15:12Z</dcterms:created>
  <dcterms:modified xsi:type="dcterms:W3CDTF">2018-08-29T21:18:08Z</dcterms:modified>
</cp:coreProperties>
</file>