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32"/>
  </p:notesMasterIdLst>
  <p:sldIdLst>
    <p:sldId id="358" r:id="rId2"/>
    <p:sldId id="395" r:id="rId3"/>
    <p:sldId id="347" r:id="rId4"/>
    <p:sldId id="390" r:id="rId5"/>
    <p:sldId id="397" r:id="rId6"/>
    <p:sldId id="398" r:id="rId7"/>
    <p:sldId id="400" r:id="rId8"/>
    <p:sldId id="401" r:id="rId9"/>
    <p:sldId id="402" r:id="rId10"/>
    <p:sldId id="403" r:id="rId11"/>
    <p:sldId id="404" r:id="rId12"/>
    <p:sldId id="406" r:id="rId13"/>
    <p:sldId id="407" r:id="rId14"/>
    <p:sldId id="408" r:id="rId15"/>
    <p:sldId id="410" r:id="rId16"/>
    <p:sldId id="411" r:id="rId17"/>
    <p:sldId id="412" r:id="rId18"/>
    <p:sldId id="413" r:id="rId19"/>
    <p:sldId id="414" r:id="rId20"/>
    <p:sldId id="415" r:id="rId21"/>
    <p:sldId id="416" r:id="rId22"/>
    <p:sldId id="417" r:id="rId23"/>
    <p:sldId id="418" r:id="rId24"/>
    <p:sldId id="419" r:id="rId25"/>
    <p:sldId id="420" r:id="rId26"/>
    <p:sldId id="421" r:id="rId27"/>
    <p:sldId id="422" r:id="rId28"/>
    <p:sldId id="423" r:id="rId29"/>
    <p:sldId id="396" r:id="rId30"/>
    <p:sldId id="372" r:id="rId31"/>
  </p:sldIdLst>
  <p:sldSz cx="10691813" cy="7559675"/>
  <p:notesSz cx="10233025" cy="7100888"/>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97754" algn="l" rtl="0" fontAlgn="base">
      <a:spcBef>
        <a:spcPct val="0"/>
      </a:spcBef>
      <a:spcAft>
        <a:spcPct val="0"/>
      </a:spcAft>
      <a:defRPr kern="1200">
        <a:solidFill>
          <a:schemeClr val="tx1"/>
        </a:solidFill>
        <a:latin typeface="Arial" pitchFamily="34" charset="0"/>
        <a:ea typeface="+mn-ea"/>
        <a:cs typeface="Arial" pitchFamily="34" charset="0"/>
      </a:defRPr>
    </a:lvl2pPr>
    <a:lvl3pPr marL="995507" algn="l" rtl="0" fontAlgn="base">
      <a:spcBef>
        <a:spcPct val="0"/>
      </a:spcBef>
      <a:spcAft>
        <a:spcPct val="0"/>
      </a:spcAft>
      <a:defRPr kern="1200">
        <a:solidFill>
          <a:schemeClr val="tx1"/>
        </a:solidFill>
        <a:latin typeface="Arial" pitchFamily="34" charset="0"/>
        <a:ea typeface="+mn-ea"/>
        <a:cs typeface="Arial" pitchFamily="34" charset="0"/>
      </a:defRPr>
    </a:lvl3pPr>
    <a:lvl4pPr marL="1493261" algn="l" rtl="0" fontAlgn="base">
      <a:spcBef>
        <a:spcPct val="0"/>
      </a:spcBef>
      <a:spcAft>
        <a:spcPct val="0"/>
      </a:spcAft>
      <a:defRPr kern="1200">
        <a:solidFill>
          <a:schemeClr val="tx1"/>
        </a:solidFill>
        <a:latin typeface="Arial" pitchFamily="34" charset="0"/>
        <a:ea typeface="+mn-ea"/>
        <a:cs typeface="Arial" pitchFamily="34" charset="0"/>
      </a:defRPr>
    </a:lvl4pPr>
    <a:lvl5pPr marL="1991015" algn="l" rtl="0" fontAlgn="base">
      <a:spcBef>
        <a:spcPct val="0"/>
      </a:spcBef>
      <a:spcAft>
        <a:spcPct val="0"/>
      </a:spcAft>
      <a:defRPr kern="1200">
        <a:solidFill>
          <a:schemeClr val="tx1"/>
        </a:solidFill>
        <a:latin typeface="Arial" pitchFamily="34" charset="0"/>
        <a:ea typeface="+mn-ea"/>
        <a:cs typeface="Arial" pitchFamily="34" charset="0"/>
      </a:defRPr>
    </a:lvl5pPr>
    <a:lvl6pPr marL="2488768" algn="l" defTabSz="995507" rtl="0" eaLnBrk="1" latinLnBrk="0" hangingPunct="1">
      <a:defRPr kern="1200">
        <a:solidFill>
          <a:schemeClr val="tx1"/>
        </a:solidFill>
        <a:latin typeface="Arial" pitchFamily="34" charset="0"/>
        <a:ea typeface="+mn-ea"/>
        <a:cs typeface="Arial" pitchFamily="34" charset="0"/>
      </a:defRPr>
    </a:lvl6pPr>
    <a:lvl7pPr marL="2986522" algn="l" defTabSz="995507" rtl="0" eaLnBrk="1" latinLnBrk="0" hangingPunct="1">
      <a:defRPr kern="1200">
        <a:solidFill>
          <a:schemeClr val="tx1"/>
        </a:solidFill>
        <a:latin typeface="Arial" pitchFamily="34" charset="0"/>
        <a:ea typeface="+mn-ea"/>
        <a:cs typeface="Arial" pitchFamily="34" charset="0"/>
      </a:defRPr>
    </a:lvl7pPr>
    <a:lvl8pPr marL="3484275" algn="l" defTabSz="995507" rtl="0" eaLnBrk="1" latinLnBrk="0" hangingPunct="1">
      <a:defRPr kern="1200">
        <a:solidFill>
          <a:schemeClr val="tx1"/>
        </a:solidFill>
        <a:latin typeface="Arial" pitchFamily="34" charset="0"/>
        <a:ea typeface="+mn-ea"/>
        <a:cs typeface="Arial" pitchFamily="34" charset="0"/>
      </a:defRPr>
    </a:lvl8pPr>
    <a:lvl9pPr marL="3982029" algn="l" defTabSz="995507"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381" userDrawn="1">
          <p15:clr>
            <a:srgbClr val="A4A3A4"/>
          </p15:clr>
        </p15:guide>
        <p15:guide id="2" pos="3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825A"/>
    <a:srgbClr val="78B75A"/>
    <a:srgbClr val="70AD5A"/>
    <a:srgbClr val="5A8B5A"/>
    <a:srgbClr val="5A8B43"/>
    <a:srgbClr val="78B751"/>
    <a:srgbClr val="71A6DB"/>
    <a:srgbClr val="D4E9F8"/>
    <a:srgbClr val="E3E8F3"/>
    <a:srgbClr val="E7E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34595" autoAdjust="0"/>
    <p:restoredTop sz="97483" autoAdjust="0"/>
  </p:normalViewPr>
  <p:slideViewPr>
    <p:cSldViewPr>
      <p:cViewPr varScale="1">
        <p:scale>
          <a:sx n="106" d="100"/>
          <a:sy n="106" d="100"/>
        </p:scale>
        <p:origin x="-1122" y="-96"/>
      </p:cViewPr>
      <p:guideLst>
        <p:guide orient="horz" pos="2381"/>
        <p:guide pos="33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4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433888" cy="3556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795963" y="0"/>
            <a:ext cx="4435475" cy="355600"/>
          </a:xfrm>
          <a:prstGeom prst="rect">
            <a:avLst/>
          </a:prstGeom>
        </p:spPr>
        <p:txBody>
          <a:bodyPr vert="horz" lIns="91440" tIns="45720" rIns="91440" bIns="45720" rtlCol="0"/>
          <a:lstStyle>
            <a:lvl1pPr algn="r">
              <a:defRPr sz="1200"/>
            </a:lvl1pPr>
          </a:lstStyle>
          <a:p>
            <a:fld id="{66605294-7DC1-4499-A229-499C00DE48C0}" type="datetimeFigureOut">
              <a:rPr lang="ru-RU" smtClean="0"/>
              <a:pPr/>
              <a:t>25.06.2018</a:t>
            </a:fld>
            <a:endParaRPr lang="ru-RU"/>
          </a:p>
        </p:txBody>
      </p:sp>
      <p:sp>
        <p:nvSpPr>
          <p:cNvPr id="4" name="Образ слайда 3"/>
          <p:cNvSpPr>
            <a:spLocks noGrp="1" noRot="1" noChangeAspect="1"/>
          </p:cNvSpPr>
          <p:nvPr>
            <p:ph type="sldImg" idx="2"/>
          </p:nvPr>
        </p:nvSpPr>
        <p:spPr>
          <a:xfrm>
            <a:off x="3232150" y="531813"/>
            <a:ext cx="3768725" cy="26638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023938" y="3373438"/>
            <a:ext cx="8185150" cy="319563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745288"/>
            <a:ext cx="4433888" cy="35401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795963" y="6745288"/>
            <a:ext cx="4435475" cy="354012"/>
          </a:xfrm>
          <a:prstGeom prst="rect">
            <a:avLst/>
          </a:prstGeom>
        </p:spPr>
        <p:txBody>
          <a:bodyPr vert="horz" lIns="91440" tIns="45720" rIns="91440" bIns="45720" rtlCol="0" anchor="b"/>
          <a:lstStyle>
            <a:lvl1pPr algn="r">
              <a:defRPr sz="1200"/>
            </a:lvl1pPr>
          </a:lstStyle>
          <a:p>
            <a:fld id="{794E5B12-911E-44A2-B306-F2C690383C11}" type="slidenum">
              <a:rPr lang="ru-RU" smtClean="0"/>
              <a:pPr/>
              <a:t>‹#›</a:t>
            </a:fld>
            <a:endParaRPr lang="ru-RU"/>
          </a:p>
        </p:txBody>
      </p:sp>
    </p:spTree>
    <p:extLst>
      <p:ext uri="{BB962C8B-B14F-4D97-AF65-F5344CB8AC3E}">
        <p14:creationId xmlns:p14="http://schemas.microsoft.com/office/powerpoint/2010/main" val="1170766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ru-RU"/>
              <a:t>Образец заголовка</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fld id="{F7BB41C8-E2FD-4B0E-9481-3CEAAF0D3255}" type="datetimeFigureOut">
              <a:rPr lang="ru-RU" smtClean="0"/>
              <a:pPr>
                <a:defRPr/>
              </a:pPr>
              <a:t>25.06.2018</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8E6B92A0-2882-4BDF-904A-430595AC2878}" type="slidenum">
              <a:rPr lang="ru-RU" smtClean="0"/>
              <a:pPr>
                <a:defRPr/>
              </a:pPr>
              <a:t>‹#›</a:t>
            </a:fld>
            <a:endParaRPr lang="ru-RU"/>
          </a:p>
        </p:txBody>
      </p:sp>
    </p:spTree>
    <p:extLst>
      <p:ext uri="{BB962C8B-B14F-4D97-AF65-F5344CB8AC3E}">
        <p14:creationId xmlns:p14="http://schemas.microsoft.com/office/powerpoint/2010/main" val="626217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fld id="{6FDA0259-BBCA-4749-8F0E-AA7A5617C394}" type="datetimeFigureOut">
              <a:rPr lang="ru-RU" smtClean="0"/>
              <a:pPr>
                <a:defRPr/>
              </a:pPr>
              <a:t>25.06.2018</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B423B0C-6954-47F6-A268-EE466D826426}" type="slidenum">
              <a:rPr lang="ru-RU" smtClean="0"/>
              <a:pPr>
                <a:defRPr/>
              </a:pPr>
              <a:t>‹#›</a:t>
            </a:fld>
            <a:endParaRPr lang="ru-RU"/>
          </a:p>
        </p:txBody>
      </p:sp>
    </p:spTree>
    <p:extLst>
      <p:ext uri="{BB962C8B-B14F-4D97-AF65-F5344CB8AC3E}">
        <p14:creationId xmlns:p14="http://schemas.microsoft.com/office/powerpoint/2010/main" val="357521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ru-RU"/>
              <a:t>Образец заголовка</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49183F85-F601-47EF-860B-E8551E9A3B0F}" type="datetimeFigureOut">
              <a:rPr lang="ru-RU" smtClean="0"/>
              <a:pPr>
                <a:defRPr/>
              </a:pPr>
              <a:t>25.06.2018</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95571666-5323-4B1C-BE14-BE47288AB7F8}" type="slidenum">
              <a:rPr lang="ru-RU" smtClean="0"/>
              <a:pPr>
                <a:defRPr/>
              </a:pPr>
              <a:t>‹#›</a:t>
            </a:fld>
            <a:endParaRPr lang="ru-RU"/>
          </a:p>
        </p:txBody>
      </p:sp>
    </p:spTree>
    <p:extLst>
      <p:ext uri="{BB962C8B-B14F-4D97-AF65-F5344CB8AC3E}">
        <p14:creationId xmlns:p14="http://schemas.microsoft.com/office/powerpoint/2010/main" val="1391274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pPr>
              <a:defRPr/>
            </a:pPr>
            <a:fld id="{507774D8-1247-4717-A410-425284A6F551}" type="datetimeFigureOut">
              <a:rPr lang="ru-RU" smtClean="0"/>
              <a:pPr>
                <a:defRPr/>
              </a:pPr>
              <a:t>25.06.2018</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4DAE54B5-490A-4C00-AC41-2F18203082F8}" type="slidenum">
              <a:rPr lang="ru-RU" smtClean="0"/>
              <a:pPr>
                <a:defRPr/>
              </a:pPr>
              <a:t>‹#›</a:t>
            </a:fld>
            <a:endParaRPr lang="ru-RU"/>
          </a:p>
        </p:txBody>
      </p:sp>
    </p:spTree>
    <p:extLst>
      <p:ext uri="{BB962C8B-B14F-4D97-AF65-F5344CB8AC3E}">
        <p14:creationId xmlns:p14="http://schemas.microsoft.com/office/powerpoint/2010/main" val="1290226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ru-RU"/>
              <a:t>Образец заголовка</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ru-RU"/>
              <a:t>Образец текста</a:t>
            </a:r>
          </a:p>
        </p:txBody>
      </p:sp>
      <p:sp>
        <p:nvSpPr>
          <p:cNvPr id="4" name="Content Placeholder 3"/>
          <p:cNvSpPr>
            <a:spLocks noGrp="1"/>
          </p:cNvSpPr>
          <p:nvPr>
            <p:ph sz="half" idx="2"/>
          </p:nvPr>
        </p:nvSpPr>
        <p:spPr>
          <a:xfrm>
            <a:off x="736456" y="2761381"/>
            <a:ext cx="4523137" cy="40615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ru-RU"/>
              <a:t>Образец текста</a:t>
            </a:r>
          </a:p>
        </p:txBody>
      </p:sp>
      <p:sp>
        <p:nvSpPr>
          <p:cNvPr id="6" name="Content Placeholder 5"/>
          <p:cNvSpPr>
            <a:spLocks noGrp="1"/>
          </p:cNvSpPr>
          <p:nvPr>
            <p:ph sz="quarter" idx="4"/>
          </p:nvPr>
        </p:nvSpPr>
        <p:spPr>
          <a:xfrm>
            <a:off x="5412731" y="2761381"/>
            <a:ext cx="4545413" cy="40615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fld id="{4CBB61E6-AACA-4987-BCE8-C1D8DBF9F694}" type="datetimeFigureOut">
              <a:rPr lang="ru-RU" smtClean="0"/>
              <a:pPr>
                <a:defRPr/>
              </a:pPr>
              <a:t>25.06.2018</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F687EA22-9EF7-4C20-9C2E-EF00F72D0C0A}" type="slidenum">
              <a:rPr lang="ru-RU" smtClean="0"/>
              <a:pPr>
                <a:defRPr/>
              </a:pPr>
              <a:t>‹#›</a:t>
            </a:fld>
            <a:endParaRPr lang="ru-RU"/>
          </a:p>
        </p:txBody>
      </p:sp>
    </p:spTree>
    <p:extLst>
      <p:ext uri="{BB962C8B-B14F-4D97-AF65-F5344CB8AC3E}">
        <p14:creationId xmlns:p14="http://schemas.microsoft.com/office/powerpoint/2010/main" val="2226891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pPr>
              <a:defRPr/>
            </a:pPr>
            <a:fld id="{43C7A5E9-11DF-4023-A466-A0656BE7CB42}" type="datetimeFigureOut">
              <a:rPr lang="ru-RU" smtClean="0"/>
              <a:pPr>
                <a:defRPr/>
              </a:pPr>
              <a:t>25.06.2018</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0467EE71-BFF0-4636-B894-030BDC772C95}" type="slidenum">
              <a:rPr lang="ru-RU" smtClean="0"/>
              <a:pPr>
                <a:defRPr/>
              </a:pPr>
              <a:t>‹#›</a:t>
            </a:fld>
            <a:endParaRPr lang="ru-RU"/>
          </a:p>
        </p:txBody>
      </p:sp>
    </p:spTree>
    <p:extLst>
      <p:ext uri="{BB962C8B-B14F-4D97-AF65-F5344CB8AC3E}">
        <p14:creationId xmlns:p14="http://schemas.microsoft.com/office/powerpoint/2010/main" val="1847520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8DB4A3C-1DE6-4F54-B084-170428D7D03B}" type="datetimeFigureOut">
              <a:rPr lang="ru-RU" smtClean="0"/>
              <a:pPr>
                <a:defRPr/>
              </a:pPr>
              <a:t>25.06.2018</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2DD80846-0A13-496A-A584-4F7614B8F4CC}" type="slidenum">
              <a:rPr lang="ru-RU" smtClean="0"/>
              <a:pPr>
                <a:defRPr/>
              </a:pPr>
              <a:t>‹#›</a:t>
            </a:fld>
            <a:endParaRPr lang="ru-RU"/>
          </a:p>
        </p:txBody>
      </p:sp>
    </p:spTree>
    <p:extLst>
      <p:ext uri="{BB962C8B-B14F-4D97-AF65-F5344CB8AC3E}">
        <p14:creationId xmlns:p14="http://schemas.microsoft.com/office/powerpoint/2010/main" val="3576250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ru-RU"/>
              <a:t>Образец заголовка</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1D2B192B-10DE-4873-9A3D-1CC23DF8A197}" type="datetimeFigureOut">
              <a:rPr lang="ru-RU" smtClean="0"/>
              <a:pPr>
                <a:defRPr/>
              </a:pPr>
              <a:t>25.06.2018</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C7DA9337-7914-4C8D-9352-A42C1933DF9F}" type="slidenum">
              <a:rPr lang="ru-RU" smtClean="0"/>
              <a:pPr>
                <a:defRPr/>
              </a:pPr>
              <a:t>‹#›</a:t>
            </a:fld>
            <a:endParaRPr lang="ru-RU"/>
          </a:p>
        </p:txBody>
      </p:sp>
    </p:spTree>
    <p:extLst>
      <p:ext uri="{BB962C8B-B14F-4D97-AF65-F5344CB8AC3E}">
        <p14:creationId xmlns:p14="http://schemas.microsoft.com/office/powerpoint/2010/main" val="1789572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ru-RU"/>
              <a:t>Образец заголовка</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ru-RU"/>
              <a:t>Вставка рисунка</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BEB26B55-3BC0-4670-B566-4B325A78D90D}" type="datetimeFigureOut">
              <a:rPr lang="ru-RU" smtClean="0"/>
              <a:pPr>
                <a:defRPr/>
              </a:pPr>
              <a:t>25.06.2018</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1B8A038A-E224-4D88-AF37-1C3BF87917DE}" type="slidenum">
              <a:rPr lang="ru-RU" smtClean="0"/>
              <a:pPr>
                <a:defRPr/>
              </a:pPr>
              <a:t>‹#›</a:t>
            </a:fld>
            <a:endParaRPr lang="ru-RU"/>
          </a:p>
        </p:txBody>
      </p:sp>
    </p:spTree>
    <p:extLst>
      <p:ext uri="{BB962C8B-B14F-4D97-AF65-F5344CB8AC3E}">
        <p14:creationId xmlns:p14="http://schemas.microsoft.com/office/powerpoint/2010/main" val="384192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fld id="{D3585107-FB93-429B-9EBA-620FB5E978A8}" type="datetimeFigureOut">
              <a:rPr lang="ru-RU" smtClean="0"/>
              <a:pPr>
                <a:defRPr/>
              </a:pPr>
              <a:t>25.06.2018</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F32CD6C9-573B-4B8A-941D-F1C809B1457F}" type="slidenum">
              <a:rPr lang="ru-RU" smtClean="0"/>
              <a:pPr>
                <a:defRPr/>
              </a:pPr>
              <a:t>‹#›</a:t>
            </a:fld>
            <a:endParaRPr lang="ru-RU"/>
          </a:p>
        </p:txBody>
      </p:sp>
    </p:spTree>
    <p:extLst>
      <p:ext uri="{BB962C8B-B14F-4D97-AF65-F5344CB8AC3E}">
        <p14:creationId xmlns:p14="http://schemas.microsoft.com/office/powerpoint/2010/main" val="3019844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fld id="{0B543E65-7F35-407A-A213-0DF7B4B42D39}" type="datetimeFigureOut">
              <a:rPr lang="ru-RU" smtClean="0"/>
              <a:pPr>
                <a:defRPr/>
              </a:pPr>
              <a:t>25.06.2018</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7C2FE96D-8C9C-4B41-B27D-D12DAAAEBA65}" type="slidenum">
              <a:rPr lang="ru-RU" smtClean="0"/>
              <a:pPr>
                <a:defRPr/>
              </a:pPr>
              <a:t>‹#›</a:t>
            </a:fld>
            <a:endParaRPr lang="ru-RU"/>
          </a:p>
        </p:txBody>
      </p:sp>
    </p:spTree>
    <p:extLst>
      <p:ext uri="{BB962C8B-B14F-4D97-AF65-F5344CB8AC3E}">
        <p14:creationId xmlns:p14="http://schemas.microsoft.com/office/powerpoint/2010/main" val="2489538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pPr>
              <a:defRPr/>
            </a:pPr>
            <a:fld id="{C49F47AE-0FEA-4F9B-A795-D4A47B0FCD71}" type="datetimeFigureOut">
              <a:rPr lang="ru-RU" smtClean="0"/>
              <a:pPr>
                <a:defRPr/>
              </a:pPr>
              <a:t>25.06.2018</a:t>
            </a:fld>
            <a:endParaRPr lang="ru-RU"/>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pPr>
              <a:defRPr/>
            </a:pPr>
            <a:endParaRPr lang="ru-RU"/>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pPr>
              <a:defRPr/>
            </a:pPr>
            <a:fld id="{7BF1899E-C3CC-47EF-846C-9E9E7F383C58}" type="slidenum">
              <a:rPr lang="ru-RU" smtClean="0"/>
              <a:pPr>
                <a:defRPr/>
              </a:pPr>
              <a:t>‹#›</a:t>
            </a:fld>
            <a:endParaRPr lang="ru-RU"/>
          </a:p>
        </p:txBody>
      </p:sp>
    </p:spTree>
    <p:extLst>
      <p:ext uri="{BB962C8B-B14F-4D97-AF65-F5344CB8AC3E}">
        <p14:creationId xmlns:p14="http://schemas.microsoft.com/office/powerpoint/2010/main" val="352003373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13458" y="1043533"/>
            <a:ext cx="7056784" cy="1938992"/>
          </a:xfrm>
          <a:prstGeom prst="rect">
            <a:avLst/>
          </a:prstGeom>
          <a:noFill/>
        </p:spPr>
        <p:txBody>
          <a:bodyPr wrap="square" rtlCol="0">
            <a:spAutoFit/>
          </a:bodyPr>
          <a:lstStyle/>
          <a:p>
            <a:pPr algn="ctr"/>
            <a:r>
              <a:rPr lang="ru-RU" sz="2800" dirty="0" smtClean="0">
                <a:latin typeface="Arial Black" panose="020B0A04020102020204" pitchFamily="34" charset="0"/>
              </a:rPr>
              <a:t>Автономная Некоммерческая Организация </a:t>
            </a:r>
          </a:p>
          <a:p>
            <a:pPr algn="ctr"/>
            <a:r>
              <a:rPr lang="ru-RU" sz="3200" b="1" dirty="0" smtClean="0">
                <a:latin typeface="Azbuka03_D" panose="02000605000000020002" pitchFamily="2" charset="0"/>
              </a:rPr>
              <a:t>Марфо-Мариинский Детский Центр для детей с ОВЗ</a:t>
            </a:r>
            <a:endParaRPr lang="ru-RU" sz="3200" b="1" dirty="0">
              <a:latin typeface="Azbuka03_D" panose="02000605000000020002" pitchFamily="2" charset="0"/>
            </a:endParaRPr>
          </a:p>
        </p:txBody>
      </p:sp>
      <p:pic>
        <p:nvPicPr>
          <p:cNvPr id="1026" name="Picture 2" descr="https://pdobro.ru/wp-content/uploads/2017/10/Marfo-Mariinskaya-obitel.-Arhitektor-Aleksej-Viktorovich-SHHusev-1873-1949.-Moskva-Bolshaya-Ordynka-e15075340676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7514" y="2982525"/>
            <a:ext cx="6048672" cy="4037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8448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smtClean="0">
                <a:latin typeface="Times New Roman" panose="02020603050405020304" pitchFamily="18" charset="0"/>
                <a:cs typeface="Times New Roman" panose="02020603050405020304" pitchFamily="18" charset="0"/>
              </a:rPr>
              <a:t>Ресурсный центр</a:t>
            </a:r>
            <a:endParaRPr lang="ru-RU"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normAutofit/>
          </a:bodyPr>
          <a:lstStyle/>
          <a:p>
            <a:r>
              <a:rPr lang="ru-RU" sz="3200" dirty="0" smtClean="0">
                <a:latin typeface="Times New Roman" panose="02020603050405020304" pitchFamily="18" charset="0"/>
                <a:cs typeface="Times New Roman" panose="02020603050405020304" pitchFamily="18" charset="0"/>
              </a:rPr>
              <a:t>Все вопросы можно отправлять по адресу</a:t>
            </a:r>
          </a:p>
          <a:p>
            <a:r>
              <a:rPr lang="en-US" sz="3200" b="1" i="1" u="sng" dirty="0" smtClean="0">
                <a:latin typeface="Times New Roman" panose="02020603050405020304" pitchFamily="18" charset="0"/>
                <a:cs typeface="Times New Roman" panose="02020603050405020304" pitchFamily="18" charset="0"/>
              </a:rPr>
              <a:t>elisavetsad@gmail.com</a:t>
            </a:r>
            <a:endParaRPr lang="ru-RU" sz="3200" b="1" i="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7603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7554" y="1043533"/>
            <a:ext cx="6409575" cy="830997"/>
          </a:xfrm>
          <a:prstGeom prst="rect">
            <a:avLst/>
          </a:prstGeom>
          <a:noFill/>
        </p:spPr>
        <p:txBody>
          <a:bodyPr wrap="none" rtlCol="0">
            <a:spAutoFit/>
          </a:bodyPr>
          <a:lstStyle/>
          <a:p>
            <a:pPr algn="ctr"/>
            <a:r>
              <a:rPr lang="ru-RU" sz="2400" b="1" dirty="0" smtClean="0">
                <a:latin typeface="Times New Roman" panose="02020603050405020304" pitchFamily="18" charset="0"/>
                <a:cs typeface="Times New Roman" panose="02020603050405020304" pitchFamily="18" charset="0"/>
              </a:rPr>
              <a:t>Формирование навыков </a:t>
            </a:r>
            <a:r>
              <a:rPr lang="ru-RU" sz="2400" b="1" dirty="0" smtClean="0">
                <a:latin typeface="Times New Roman" panose="02020603050405020304" pitchFamily="18" charset="0"/>
                <a:cs typeface="Times New Roman" panose="02020603050405020304" pitchFamily="18" charset="0"/>
              </a:rPr>
              <a:t>самообслуживания </a:t>
            </a:r>
          </a:p>
          <a:p>
            <a:pPr algn="ctr"/>
            <a:r>
              <a:rPr lang="ru-RU" sz="2400" b="1" dirty="0" smtClean="0">
                <a:latin typeface="Times New Roman" panose="02020603050405020304" pitchFamily="18" charset="0"/>
                <a:cs typeface="Times New Roman" panose="02020603050405020304" pitchFamily="18" charset="0"/>
              </a:rPr>
              <a:t>в сотрудничестве с семьей</a:t>
            </a:r>
            <a:endParaRPr lang="ru-RU" sz="24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113658" y="5796061"/>
            <a:ext cx="4176464" cy="461665"/>
          </a:xfrm>
          <a:prstGeom prst="rect">
            <a:avLst/>
          </a:prstGeom>
          <a:noFill/>
        </p:spPr>
        <p:txBody>
          <a:bodyPr wrap="square" rtlCol="0">
            <a:spAutoFit/>
          </a:bodyPr>
          <a:lstStyle/>
          <a:p>
            <a:r>
              <a:rPr lang="ru-RU" dirty="0" smtClean="0"/>
              <a:t>            </a:t>
            </a:r>
            <a:r>
              <a:rPr lang="ru-RU" sz="2400" dirty="0" smtClean="0">
                <a:latin typeface="Times New Roman" panose="02020603050405020304" pitchFamily="18" charset="0"/>
                <a:cs typeface="Times New Roman" panose="02020603050405020304" pitchFamily="18" charset="0"/>
              </a:rPr>
              <a:t>«</a:t>
            </a:r>
            <a:r>
              <a:rPr lang="ru-RU" sz="2400" b="1" dirty="0" smtClean="0">
                <a:latin typeface="Times New Roman" panose="02020603050405020304" pitchFamily="18" charset="0"/>
                <a:cs typeface="Times New Roman" panose="02020603050405020304" pitchFamily="18" charset="0"/>
              </a:rPr>
              <a:t>Один в поле не воин»</a:t>
            </a:r>
            <a:endParaRPr lang="ru-RU" sz="24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7722170" y="6732165"/>
            <a:ext cx="2664296" cy="600164"/>
          </a:xfrm>
          <a:prstGeom prst="rect">
            <a:avLst/>
          </a:prstGeom>
          <a:noFill/>
        </p:spPr>
        <p:txBody>
          <a:bodyPr wrap="square" rtlCol="0">
            <a:spAutoFit/>
          </a:bodyPr>
          <a:lstStyle/>
          <a:p>
            <a:r>
              <a:rPr lang="ru-RU" sz="1100" dirty="0" smtClean="0">
                <a:latin typeface="Times New Roman" panose="02020603050405020304" pitchFamily="18" charset="0"/>
                <a:cs typeface="Times New Roman" panose="02020603050405020304" pitchFamily="18" charset="0"/>
              </a:rPr>
              <a:t>Главный специалист по социально-бытовой реабилитации АНО ММДЦ </a:t>
            </a:r>
            <a:r>
              <a:rPr lang="ru-RU" sz="1100" b="1" dirty="0" err="1" smtClean="0">
                <a:latin typeface="Times New Roman" panose="02020603050405020304" pitchFamily="18" charset="0"/>
                <a:cs typeface="Times New Roman" panose="02020603050405020304" pitchFamily="18" charset="0"/>
              </a:rPr>
              <a:t>Образова</a:t>
            </a:r>
            <a:r>
              <a:rPr lang="ru-RU" sz="1100" b="1" dirty="0" smtClean="0">
                <a:latin typeface="Times New Roman" panose="02020603050405020304" pitchFamily="18" charset="0"/>
                <a:cs typeface="Times New Roman" panose="02020603050405020304" pitchFamily="18" charset="0"/>
              </a:rPr>
              <a:t> Ирина </a:t>
            </a:r>
            <a:r>
              <a:rPr lang="ru-RU" sz="1100" b="1" dirty="0" err="1" smtClean="0">
                <a:latin typeface="Times New Roman" panose="02020603050405020304" pitchFamily="18" charset="0"/>
                <a:cs typeface="Times New Roman" panose="02020603050405020304" pitchFamily="18" charset="0"/>
              </a:rPr>
              <a:t>Юрьвевна</a:t>
            </a:r>
            <a:endParaRPr lang="ru-RU" sz="110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7868" y="2164032"/>
            <a:ext cx="5448044" cy="3632029"/>
          </a:xfrm>
          <a:prstGeom prst="rect">
            <a:avLst/>
          </a:prstGeom>
        </p:spPr>
      </p:pic>
    </p:spTree>
    <p:extLst>
      <p:ext uri="{BB962C8B-B14F-4D97-AF65-F5344CB8AC3E}">
        <p14:creationId xmlns:p14="http://schemas.microsoft.com/office/powerpoint/2010/main" val="480291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5400" b="1" dirty="0" smtClean="0">
                <a:latin typeface="Times New Roman" panose="02020603050405020304" pitchFamily="18" charset="0"/>
                <a:cs typeface="Times New Roman" panose="02020603050405020304" pitchFamily="18" charset="0"/>
              </a:rPr>
              <a:t>Фундамент</a:t>
            </a:r>
            <a:endParaRPr lang="ru-RU" sz="54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342900" indent="-342900">
              <a:buAutoNum type="arabicPeriod"/>
            </a:pPr>
            <a:endParaRPr lang="ru-RU" sz="1800" dirty="0" smtClean="0">
              <a:latin typeface="Times New Roman" panose="02020603050405020304" pitchFamily="18" charset="0"/>
              <a:cs typeface="Times New Roman" panose="02020603050405020304" pitchFamily="18" charset="0"/>
            </a:endParaRPr>
          </a:p>
          <a:p>
            <a:pPr marL="342900" indent="-342900">
              <a:buAutoNum type="arabicPeriod"/>
            </a:pPr>
            <a:r>
              <a:rPr lang="ru-RU" sz="3200" dirty="0" smtClean="0">
                <a:latin typeface="Times New Roman" panose="02020603050405020304" pitchFamily="18" charset="0"/>
                <a:cs typeface="Times New Roman" panose="02020603050405020304" pitchFamily="18" charset="0"/>
              </a:rPr>
              <a:t>Умение концентрировать внимание</a:t>
            </a:r>
          </a:p>
          <a:p>
            <a:pPr marL="342900" indent="-342900">
              <a:buAutoNum type="arabicPeriod"/>
            </a:pPr>
            <a:r>
              <a:rPr lang="ru-RU" sz="3200" dirty="0" smtClean="0">
                <a:latin typeface="Times New Roman" panose="02020603050405020304" pitchFamily="18" charset="0"/>
                <a:cs typeface="Times New Roman" panose="02020603050405020304" pitchFamily="18" charset="0"/>
              </a:rPr>
              <a:t>Умение выполнять простые просьбы</a:t>
            </a:r>
          </a:p>
          <a:p>
            <a:pPr marL="342900" indent="-342900">
              <a:buAutoNum type="arabicPeriod"/>
            </a:pPr>
            <a:r>
              <a:rPr lang="ru-RU" sz="3200" dirty="0" smtClean="0">
                <a:latin typeface="Times New Roman" panose="02020603050405020304" pitchFamily="18" charset="0"/>
                <a:cs typeface="Times New Roman" panose="02020603050405020304" pitchFamily="18" charset="0"/>
              </a:rPr>
              <a:t>Уменее захватывать и удерживать предметы</a:t>
            </a:r>
          </a:p>
          <a:p>
            <a:pPr marL="342900" indent="-342900">
              <a:buAutoNum type="arabicPeriod"/>
            </a:pPr>
            <a:r>
              <a:rPr lang="ru-RU" sz="3200" dirty="0" smtClean="0">
                <a:latin typeface="Times New Roman" panose="02020603050405020304" pitchFamily="18" charset="0"/>
                <a:cs typeface="Times New Roman" panose="02020603050405020304" pitchFamily="18" charset="0"/>
              </a:rPr>
              <a:t>Зрительно-моторная координация</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4276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u-RU" dirty="0" smtClean="0"/>
              <a:t>Концентрация внимания</a:t>
            </a:r>
            <a:endParaRPr lang="ru-RU" dirty="0"/>
          </a:p>
        </p:txBody>
      </p:sp>
      <p:sp>
        <p:nvSpPr>
          <p:cNvPr id="3" name="Content Placeholder 2"/>
          <p:cNvSpPr>
            <a:spLocks noGrp="1"/>
          </p:cNvSpPr>
          <p:nvPr>
            <p:ph idx="1"/>
          </p:nvPr>
        </p:nvSpPr>
        <p:spPr/>
        <p:txBody>
          <a:bodyPr/>
          <a:lstStyle/>
          <a:p>
            <a:pPr lvl="0"/>
            <a:r>
              <a:rPr lang="ru-RU" dirty="0"/>
              <a:t>Стойте рядом;</a:t>
            </a:r>
          </a:p>
          <a:p>
            <a:pPr lvl="0"/>
            <a:r>
              <a:rPr lang="ru-RU" dirty="0"/>
              <a:t>Позаботьтесь о том, чтобы ваши глаза были примерно на одном уровне;</a:t>
            </a:r>
          </a:p>
          <a:p>
            <a:pPr lvl="0"/>
            <a:r>
              <a:rPr lang="ru-RU" dirty="0"/>
              <a:t>Зовите ребенка по имени;</a:t>
            </a:r>
          </a:p>
          <a:p>
            <a:pPr lvl="0"/>
            <a:r>
              <a:rPr lang="ru-RU" dirty="0"/>
              <a:t>Установите зрительный контакт;</a:t>
            </a:r>
          </a:p>
          <a:p>
            <a:pPr lvl="0"/>
            <a:r>
              <a:rPr lang="ru-RU" dirty="0"/>
              <a:t>Внимательно подбирайте слова;</a:t>
            </a:r>
          </a:p>
          <a:p>
            <a:pPr lvl="0"/>
            <a:r>
              <a:rPr lang="ru-RU" dirty="0"/>
              <a:t>Будьте постоянны;</a:t>
            </a:r>
          </a:p>
          <a:p>
            <a:pPr lvl="0"/>
            <a:r>
              <a:rPr lang="ru-RU" dirty="0"/>
              <a:t>Используйте жесты.</a:t>
            </a:r>
          </a:p>
        </p:txBody>
      </p:sp>
    </p:spTree>
    <p:extLst>
      <p:ext uri="{BB962C8B-B14F-4D97-AF65-F5344CB8AC3E}">
        <p14:creationId xmlns:p14="http://schemas.microsoft.com/office/powerpoint/2010/main" val="3278586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1570" y="1979637"/>
            <a:ext cx="6631632" cy="4421088"/>
          </a:xfrm>
          <a:prstGeom prst="rect">
            <a:avLst/>
          </a:prstGeom>
        </p:spPr>
      </p:pic>
    </p:spTree>
    <p:extLst>
      <p:ext uri="{BB962C8B-B14F-4D97-AF65-F5344CB8AC3E}">
        <p14:creationId xmlns:p14="http://schemas.microsoft.com/office/powerpoint/2010/main" val="3449612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latin typeface="Times New Roman" panose="02020603050405020304" pitchFamily="18" charset="0"/>
                <a:cs typeface="Times New Roman" panose="02020603050405020304" pitchFamily="18" charset="0"/>
              </a:rPr>
              <a:t>Какие навыки ваш ребенок готов освоить?</a:t>
            </a:r>
            <a:r>
              <a:rPr lang="ru-RU" dirty="0"/>
              <a:t/>
            </a:r>
            <a:br>
              <a:rPr lang="ru-RU" dirty="0"/>
            </a:br>
            <a:endParaRPr lang="ru-RU" dirty="0"/>
          </a:p>
        </p:txBody>
      </p:sp>
      <p:pic>
        <p:nvPicPr>
          <p:cNvPr id="10" name="Объект 9"/>
          <p:cNvPicPr>
            <a:picLocks noGrp="1" noChangeAspect="1"/>
          </p:cNvPicPr>
          <p:nvPr>
            <p:ph idx="1"/>
          </p:nvPr>
        </p:nvPicPr>
        <p:blipFill>
          <a:blip r:embed="rId2"/>
          <a:stretch>
            <a:fillRect/>
          </a:stretch>
        </p:blipFill>
        <p:spPr>
          <a:xfrm>
            <a:off x="3742910" y="2368942"/>
            <a:ext cx="6301617" cy="3631416"/>
          </a:xfrm>
          <a:prstGeom prst="rect">
            <a:avLst/>
          </a:prstGeom>
        </p:spPr>
      </p:pic>
      <p:sp>
        <p:nvSpPr>
          <p:cNvPr id="4" name="Текст 3"/>
          <p:cNvSpPr>
            <a:spLocks noGrp="1"/>
          </p:cNvSpPr>
          <p:nvPr>
            <p:ph type="body" sz="half" idx="2"/>
          </p:nvPr>
        </p:nvSpPr>
        <p:spPr/>
        <p:txBody>
          <a:bodyPr>
            <a:normAutofit/>
          </a:bodyPr>
          <a:lstStyle/>
          <a:p>
            <a:r>
              <a:rPr lang="ru-RU" sz="2400" dirty="0" smtClean="0">
                <a:latin typeface="Times New Roman" panose="02020603050405020304" pitchFamily="18" charset="0"/>
                <a:cs typeface="Times New Roman" panose="02020603050405020304" pitchFamily="18" charset="0"/>
              </a:rPr>
              <a:t>Начинайте с тех навыков, которые ребенок способен освоить</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0600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latin typeface="Times New Roman" panose="02020603050405020304" pitchFamily="18" charset="0"/>
                <a:cs typeface="Times New Roman" panose="02020603050405020304" pitchFamily="18" charset="0"/>
              </a:rPr>
              <a:t>Какие навыки вы хотели бы сформировать у ребенка?</a:t>
            </a:r>
            <a:endParaRPr lang="ru-RU"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45013" y="1970617"/>
            <a:ext cx="5413375" cy="3608916"/>
          </a:xfrm>
        </p:spPr>
      </p:pic>
      <p:sp>
        <p:nvSpPr>
          <p:cNvPr id="4" name="Текст 3"/>
          <p:cNvSpPr>
            <a:spLocks noGrp="1"/>
          </p:cNvSpPr>
          <p:nvPr>
            <p:ph type="body" sz="half" idx="2"/>
          </p:nvPr>
        </p:nvSpPr>
        <p:spPr/>
        <p:txBody>
          <a:bodyPr>
            <a:normAutofit/>
          </a:bodyPr>
          <a:lstStyle/>
          <a:p>
            <a:endParaRPr lang="ru-RU" sz="2000" dirty="0" smtClean="0">
              <a:latin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a:p>
            <a:endParaRPr lang="ru-RU" sz="2000" dirty="0" smtClean="0">
              <a:latin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a:p>
            <a:endParaRPr lang="ru-RU" sz="2000" dirty="0" smtClean="0">
              <a:latin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Составьте список из навыков, которые Вы хотели бы сформировать и обведите те, с которыми начнете работать в первую очередь.</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52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80382851"/>
              </p:ext>
            </p:extLst>
          </p:nvPr>
        </p:nvGraphicFramePr>
        <p:xfrm>
          <a:off x="665387" y="323453"/>
          <a:ext cx="7992887" cy="6638544"/>
        </p:xfrm>
        <a:graphic>
          <a:graphicData uri="http://schemas.openxmlformats.org/drawingml/2006/table">
            <a:tbl>
              <a:tblPr firstRow="1" firstCol="1" bandRow="1">
                <a:tableStyleId>{5C22544A-7EE6-4342-B048-85BDC9FD1C3A}</a:tableStyleId>
              </a:tblPr>
              <a:tblGrid>
                <a:gridCol w="4371588"/>
                <a:gridCol w="1173027"/>
                <a:gridCol w="1080120"/>
                <a:gridCol w="1368152"/>
              </a:tblGrid>
              <a:tr h="0">
                <a:tc>
                  <a:txBody>
                    <a:bodyPr/>
                    <a:lstStyle/>
                    <a:p>
                      <a:pPr algn="ctr">
                        <a:lnSpc>
                          <a:spcPct val="99000"/>
                        </a:lnSpc>
                        <a:spcAft>
                          <a:spcPts val="0"/>
                        </a:spcAft>
                        <a:tabLst>
                          <a:tab pos="111760" algn="l"/>
                        </a:tabLst>
                      </a:pPr>
                      <a:r>
                        <a:rPr lang="ru-RU" sz="2000" dirty="0">
                          <a:effectLst/>
                          <a:latin typeface="Times New Roman" pitchFamily="18" charset="0"/>
                          <a:cs typeface="Times New Roman" pitchFamily="18" charset="0"/>
                        </a:rPr>
                        <a:t>НАВЫК</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ctr">
                        <a:lnSpc>
                          <a:spcPct val="99000"/>
                        </a:lnSpc>
                        <a:spcAft>
                          <a:spcPts val="0"/>
                        </a:spcAft>
                        <a:tabLst>
                          <a:tab pos="111760" algn="l"/>
                        </a:tabLst>
                      </a:pPr>
                      <a:r>
                        <a:rPr lang="ru-RU" sz="2000">
                          <a:effectLst/>
                          <a:latin typeface="Times New Roman" pitchFamily="18" charset="0"/>
                          <a:cs typeface="Times New Roman" pitchFamily="18" charset="0"/>
                        </a:rPr>
                        <a:t>Никогда</a:t>
                      </a:r>
                      <a:endParaRPr lang="ru-RU" sz="2000">
                        <a:effectLst/>
                        <a:latin typeface="Times New Roman" pitchFamily="18" charset="0"/>
                        <a:ea typeface="Calibri"/>
                        <a:cs typeface="Times New Roman" pitchFamily="18" charset="0"/>
                      </a:endParaRPr>
                    </a:p>
                  </a:txBody>
                  <a:tcPr marL="68580" marR="68580" marT="0" marB="0"/>
                </a:tc>
                <a:tc>
                  <a:txBody>
                    <a:bodyPr/>
                    <a:lstStyle/>
                    <a:p>
                      <a:pPr algn="ctr">
                        <a:lnSpc>
                          <a:spcPct val="99000"/>
                        </a:lnSpc>
                        <a:spcAft>
                          <a:spcPts val="0"/>
                        </a:spcAft>
                        <a:tabLst>
                          <a:tab pos="111760" algn="l"/>
                        </a:tabLst>
                      </a:pPr>
                      <a:r>
                        <a:rPr lang="ru-RU" sz="2000">
                          <a:effectLst/>
                          <a:latin typeface="Times New Roman" pitchFamily="18" charset="0"/>
                          <a:cs typeface="Times New Roman" pitchFamily="18" charset="0"/>
                        </a:rPr>
                        <a:t>Иногда</a:t>
                      </a:r>
                      <a:endParaRPr lang="ru-RU" sz="2000">
                        <a:effectLst/>
                        <a:latin typeface="Times New Roman" pitchFamily="18" charset="0"/>
                        <a:ea typeface="Calibri"/>
                        <a:cs typeface="Times New Roman" pitchFamily="18" charset="0"/>
                      </a:endParaRPr>
                    </a:p>
                  </a:txBody>
                  <a:tcPr marL="68580" marR="68580" marT="0" marB="0"/>
                </a:tc>
                <a:tc>
                  <a:txBody>
                    <a:bodyPr/>
                    <a:lstStyle/>
                    <a:p>
                      <a:pPr algn="ctr">
                        <a:lnSpc>
                          <a:spcPct val="99000"/>
                        </a:lnSpc>
                        <a:spcAft>
                          <a:spcPts val="0"/>
                        </a:spcAft>
                        <a:tabLst>
                          <a:tab pos="111760" algn="l"/>
                        </a:tabLst>
                      </a:pPr>
                      <a:r>
                        <a:rPr lang="ru-RU" sz="2000" dirty="0">
                          <a:effectLst/>
                          <a:latin typeface="Times New Roman" pitchFamily="18" charset="0"/>
                          <a:cs typeface="Times New Roman" pitchFamily="18" charset="0"/>
                        </a:rPr>
                        <a:t>Всегда</a:t>
                      </a:r>
                      <a:endParaRPr lang="ru-RU" sz="2000" dirty="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1. Пьет из чашки</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2. Ест ложкой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3. Ест вилкой</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4. Снимает шапку</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5. Одевает шапку</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6. Снимает штаны (уже растегнутые)</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7. Надевает штаны</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8. Надевает носки</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9. Надевает свитер</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10. Застегивает молнию</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dirty="0">
                          <a:effectLst/>
                          <a:latin typeface="Times New Roman" pitchFamily="18" charset="0"/>
                          <a:cs typeface="Times New Roman" pitchFamily="18" charset="0"/>
                        </a:rPr>
                        <a:t> </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11. Вешает одежду</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12. Вытирает руки</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13. Моет руки</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14. Чистит зубы</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15. Умывает лицо</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16. Расчесывает волосы</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17. Моет голову</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18. Стелет постель</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19. Накрывает на стол</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0">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20. Подметает пол</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99000"/>
                        </a:lnSpc>
                        <a:spcAft>
                          <a:spcPts val="0"/>
                        </a:spcAft>
                        <a:tabLst>
                          <a:tab pos="111760" algn="l"/>
                        </a:tabLst>
                      </a:pPr>
                      <a:r>
                        <a:rPr lang="ru-RU" sz="2000" dirty="0">
                          <a:effectLst/>
                          <a:latin typeface="Times New Roman" pitchFamily="18" charset="0"/>
                          <a:cs typeface="Times New Roman" pitchFamily="18" charset="0"/>
                        </a:rPr>
                        <a:t> </a:t>
                      </a:r>
                      <a:endParaRPr lang="ru-RU" sz="2000" dirty="0">
                        <a:effectLst/>
                        <a:latin typeface="Times New Roman" pitchFamily="18" charset="0"/>
                        <a:ea typeface="Calibri"/>
                        <a:cs typeface="Times New Roman" pitchFamily="18" charset="0"/>
                      </a:endParaRPr>
                    </a:p>
                  </a:txBody>
                  <a:tcPr marL="68580" marR="68580" marT="0" marB="0"/>
                </a:tc>
              </a:tr>
            </a:tbl>
          </a:graphicData>
        </a:graphic>
      </p:graphicFrame>
    </p:spTree>
    <p:extLst>
      <p:ext uri="{BB962C8B-B14F-4D97-AF65-F5344CB8AC3E}">
        <p14:creationId xmlns:p14="http://schemas.microsoft.com/office/powerpoint/2010/main" val="3389089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7434" y="1187549"/>
            <a:ext cx="7920880" cy="5632311"/>
          </a:xfrm>
          <a:prstGeom prst="rect">
            <a:avLst/>
          </a:prstGeom>
        </p:spPr>
        <p:txBody>
          <a:bodyPr wrap="square">
            <a:spAutoFit/>
          </a:bodyPr>
          <a:lstStyle/>
          <a:p>
            <a:r>
              <a:rPr lang="ru-RU" dirty="0"/>
              <a:t> </a:t>
            </a:r>
          </a:p>
          <a:p>
            <a:r>
              <a:rPr lang="ru-RU" b="1" dirty="0"/>
              <a:t>Навыки самообслуживания, выбранные для отработки</a:t>
            </a:r>
            <a:endParaRPr lang="ru-RU" dirty="0"/>
          </a:p>
          <a:p>
            <a:r>
              <a:rPr lang="ru-RU" dirty="0"/>
              <a:t> </a:t>
            </a:r>
          </a:p>
          <a:p>
            <a:pPr lvl="0"/>
            <a:r>
              <a:rPr lang="ru-RU" dirty="0"/>
              <a:t>Навык ____________________________________________________________</a:t>
            </a:r>
          </a:p>
          <a:p>
            <a:r>
              <a:rPr lang="ru-RU" dirty="0"/>
              <a:t> </a:t>
            </a:r>
          </a:p>
          <a:p>
            <a:r>
              <a:rPr lang="ru-RU" dirty="0"/>
              <a:t>Шаги	</a:t>
            </a:r>
            <a:r>
              <a:rPr lang="ru-RU" dirty="0" smtClean="0"/>
              <a:t>_____________________________________________________</a:t>
            </a:r>
            <a:endParaRPr lang="ru-RU" dirty="0"/>
          </a:p>
          <a:p>
            <a:r>
              <a:rPr lang="ru-RU" dirty="0" smtClean="0"/>
              <a:t>_________________________________</a:t>
            </a:r>
            <a:endParaRPr lang="ru-RU" dirty="0"/>
          </a:p>
          <a:p>
            <a:r>
              <a:rPr lang="ru-RU" dirty="0"/>
              <a:t> </a:t>
            </a:r>
          </a:p>
          <a:p>
            <a:pPr lvl="0"/>
            <a:r>
              <a:rPr lang="ru-RU" dirty="0"/>
              <a:t>Навык ____________________________________________________________</a:t>
            </a:r>
          </a:p>
          <a:p>
            <a:r>
              <a:rPr lang="ru-RU" dirty="0"/>
              <a:t> </a:t>
            </a:r>
          </a:p>
          <a:p>
            <a:r>
              <a:rPr lang="ru-RU" dirty="0"/>
              <a:t>Шаги	</a:t>
            </a:r>
            <a:r>
              <a:rPr lang="ru-RU" dirty="0" smtClean="0"/>
              <a:t>_____________________________________________________________________________________________</a:t>
            </a:r>
            <a:endParaRPr lang="ru-RU" dirty="0"/>
          </a:p>
          <a:p>
            <a:r>
              <a:rPr lang="ru-RU" dirty="0"/>
              <a:t> </a:t>
            </a:r>
          </a:p>
          <a:p>
            <a:pPr lvl="0"/>
            <a:r>
              <a:rPr lang="ru-RU" dirty="0"/>
              <a:t>Навык ____________________________________________________________</a:t>
            </a:r>
          </a:p>
          <a:p>
            <a:r>
              <a:rPr lang="ru-RU" dirty="0"/>
              <a:t> </a:t>
            </a:r>
          </a:p>
          <a:p>
            <a:r>
              <a:rPr lang="ru-RU" dirty="0"/>
              <a:t>Шаги	</a:t>
            </a:r>
            <a:r>
              <a:rPr lang="ru-RU" dirty="0" smtClean="0"/>
              <a:t>_____________________________________________________</a:t>
            </a:r>
            <a:endParaRPr lang="ru-RU" dirty="0"/>
          </a:p>
        </p:txBody>
      </p:sp>
    </p:spTree>
    <p:extLst>
      <p:ext uri="{BB962C8B-B14F-4D97-AF65-F5344CB8AC3E}">
        <p14:creationId xmlns:p14="http://schemas.microsoft.com/office/powerpoint/2010/main" val="1710507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9443" y="971525"/>
            <a:ext cx="7416823" cy="1077218"/>
          </a:xfrm>
          <a:prstGeom prst="rect">
            <a:avLst/>
          </a:prstGeom>
          <a:noFill/>
        </p:spPr>
        <p:txBody>
          <a:bodyPr wrap="square" rtlCol="0">
            <a:spAutoFit/>
          </a:bodyPr>
          <a:lstStyle/>
          <a:p>
            <a:r>
              <a:rPr lang="ru-RU" sz="3200" b="1" i="1" dirty="0" smtClean="0">
                <a:latin typeface="Times New Roman" panose="02020603050405020304" pitchFamily="18" charset="0"/>
                <a:cs typeface="Times New Roman" panose="02020603050405020304" pitchFamily="18" charset="0"/>
              </a:rPr>
              <a:t>Продвигайтесь вперед </a:t>
            </a:r>
          </a:p>
          <a:p>
            <a:r>
              <a:rPr lang="ru-RU" sz="3200" b="1" i="1" dirty="0" smtClean="0">
                <a:latin typeface="Times New Roman" panose="02020603050405020304" pitchFamily="18" charset="0"/>
                <a:cs typeface="Times New Roman" panose="02020603050405020304" pitchFamily="18" charset="0"/>
              </a:rPr>
              <a:t>маленькими шагами</a:t>
            </a:r>
            <a:endParaRPr lang="ru-RU" sz="3200" b="1" i="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313458" y="2771725"/>
            <a:ext cx="7643439" cy="3139321"/>
          </a:xfrm>
          <a:prstGeom prst="rect">
            <a:avLst/>
          </a:prstGeom>
          <a:noFill/>
        </p:spPr>
        <p:txBody>
          <a:bodyPr wrap="none" rtlCol="0">
            <a:spAutoFit/>
          </a:bodyPr>
          <a:lstStyle/>
          <a:p>
            <a:pPr lvl="0"/>
            <a:r>
              <a:rPr lang="ru-RU" b="1" dirty="0" smtClean="0">
                <a:latin typeface="Times New Roman" panose="02020603050405020304" pitchFamily="18" charset="0"/>
                <a:cs typeface="Times New Roman" panose="02020603050405020304" pitchFamily="18" charset="0"/>
              </a:rPr>
              <a:t>1. </a:t>
            </a:r>
            <a:r>
              <a:rPr lang="ru-RU" dirty="0" smtClean="0">
                <a:latin typeface="Times New Roman" panose="02020603050405020304" pitchFamily="18" charset="0"/>
                <a:cs typeface="Times New Roman" panose="02020603050405020304" pitchFamily="18" charset="0"/>
              </a:rPr>
              <a:t>Включить </a:t>
            </a:r>
            <a:r>
              <a:rPr lang="ru-RU" dirty="0">
                <a:latin typeface="Times New Roman" panose="02020603050405020304" pitchFamily="18" charset="0"/>
                <a:cs typeface="Times New Roman" panose="02020603050405020304" pitchFamily="18" charset="0"/>
              </a:rPr>
              <a:t>холодную воду.</a:t>
            </a:r>
          </a:p>
          <a:p>
            <a:pPr lvl="0"/>
            <a:r>
              <a:rPr lang="ru-RU" b="1" dirty="0" smtClean="0">
                <a:latin typeface="Times New Roman" panose="02020603050405020304" pitchFamily="18" charset="0"/>
                <a:cs typeface="Times New Roman" panose="02020603050405020304" pitchFamily="18" charset="0"/>
              </a:rPr>
              <a:t>2. </a:t>
            </a:r>
            <a:r>
              <a:rPr lang="ru-RU" dirty="0" smtClean="0">
                <a:latin typeface="Times New Roman" panose="02020603050405020304" pitchFamily="18" charset="0"/>
                <a:cs typeface="Times New Roman" panose="02020603050405020304" pitchFamily="18" charset="0"/>
              </a:rPr>
              <a:t>Подставить </a:t>
            </a:r>
            <a:r>
              <a:rPr lang="ru-RU" dirty="0">
                <a:latin typeface="Times New Roman" panose="02020603050405020304" pitchFamily="18" charset="0"/>
                <a:cs typeface="Times New Roman" panose="02020603050405020304" pitchFamily="18" charset="0"/>
              </a:rPr>
              <a:t>обе руки под воду </a:t>
            </a:r>
          </a:p>
          <a:p>
            <a:pPr lvl="0"/>
            <a:r>
              <a:rPr lang="ru-RU" b="1" dirty="0" smtClean="0">
                <a:latin typeface="Times New Roman" panose="02020603050405020304" pitchFamily="18" charset="0"/>
                <a:cs typeface="Times New Roman" panose="02020603050405020304" pitchFamily="18" charset="0"/>
              </a:rPr>
              <a:t>3. </a:t>
            </a:r>
            <a:r>
              <a:rPr lang="ru-RU" dirty="0" smtClean="0">
                <a:latin typeface="Times New Roman" panose="02020603050405020304" pitchFamily="18" charset="0"/>
                <a:cs typeface="Times New Roman" panose="02020603050405020304" pitchFamily="18" charset="0"/>
              </a:rPr>
              <a:t>Взять </a:t>
            </a:r>
            <a:r>
              <a:rPr lang="ru-RU" dirty="0">
                <a:latin typeface="Times New Roman" panose="02020603050405020304" pitchFamily="18" charset="0"/>
                <a:cs typeface="Times New Roman" panose="02020603050405020304" pitchFamily="18" charset="0"/>
              </a:rPr>
              <a:t>мыло одной или двумя руками, в зависимости от того, как удобнее.</a:t>
            </a:r>
          </a:p>
          <a:p>
            <a:pPr lvl="0"/>
            <a:r>
              <a:rPr lang="ru-RU" b="1" dirty="0" smtClean="0">
                <a:latin typeface="Times New Roman" panose="02020603050405020304" pitchFamily="18" charset="0"/>
                <a:cs typeface="Times New Roman" panose="02020603050405020304" pitchFamily="18" charset="0"/>
              </a:rPr>
              <a:t>4. </a:t>
            </a:r>
            <a:r>
              <a:rPr lang="ru-RU" dirty="0" smtClean="0">
                <a:latin typeface="Times New Roman" panose="02020603050405020304" pitchFamily="18" charset="0"/>
                <a:cs typeface="Times New Roman" panose="02020603050405020304" pitchFamily="18" charset="0"/>
              </a:rPr>
              <a:t>Потереть </a:t>
            </a:r>
            <a:r>
              <a:rPr lang="ru-RU" dirty="0">
                <a:latin typeface="Times New Roman" panose="02020603050405020304" pitchFamily="18" charset="0"/>
                <a:cs typeface="Times New Roman" panose="02020603050405020304" pitchFamily="18" charset="0"/>
              </a:rPr>
              <a:t>мыло между ладонями. </a:t>
            </a:r>
          </a:p>
          <a:p>
            <a:pPr lvl="0"/>
            <a:r>
              <a:rPr lang="ru-RU" b="1" dirty="0" smtClean="0">
                <a:latin typeface="Times New Roman" panose="02020603050405020304" pitchFamily="18" charset="0"/>
                <a:cs typeface="Times New Roman" panose="02020603050405020304" pitchFamily="18" charset="0"/>
              </a:rPr>
              <a:t>5. </a:t>
            </a:r>
            <a:r>
              <a:rPr lang="ru-RU" dirty="0" smtClean="0">
                <a:latin typeface="Times New Roman" panose="02020603050405020304" pitchFamily="18" charset="0"/>
                <a:cs typeface="Times New Roman" panose="02020603050405020304" pitchFamily="18" charset="0"/>
              </a:rPr>
              <a:t>Положить </a:t>
            </a:r>
            <a:r>
              <a:rPr lang="ru-RU" dirty="0">
                <a:latin typeface="Times New Roman" panose="02020603050405020304" pitchFamily="18" charset="0"/>
                <a:cs typeface="Times New Roman" panose="02020603050405020304" pitchFamily="18" charset="0"/>
              </a:rPr>
              <a:t>мыло на раковину.</a:t>
            </a:r>
          </a:p>
          <a:p>
            <a:pPr lvl="0"/>
            <a:r>
              <a:rPr lang="ru-RU" b="1" dirty="0" smtClean="0">
                <a:latin typeface="Times New Roman" panose="02020603050405020304" pitchFamily="18" charset="0"/>
                <a:cs typeface="Times New Roman" panose="02020603050405020304" pitchFamily="18" charset="0"/>
              </a:rPr>
              <a:t>6. </a:t>
            </a:r>
            <a:r>
              <a:rPr lang="ru-RU" dirty="0" smtClean="0">
                <a:latin typeface="Times New Roman" panose="02020603050405020304" pitchFamily="18" charset="0"/>
                <a:cs typeface="Times New Roman" panose="02020603050405020304" pitchFamily="18" charset="0"/>
              </a:rPr>
              <a:t>Потереть </a:t>
            </a:r>
            <a:r>
              <a:rPr lang="ru-RU" dirty="0">
                <a:latin typeface="Times New Roman" panose="02020603050405020304" pitchFamily="18" charset="0"/>
                <a:cs typeface="Times New Roman" panose="02020603050405020304" pitchFamily="18" charset="0"/>
              </a:rPr>
              <a:t>тыльную сторону одной ладони о другую, мыльную, ладонь.</a:t>
            </a:r>
          </a:p>
          <a:p>
            <a:pPr lvl="0"/>
            <a:r>
              <a:rPr lang="ru-RU" b="1" dirty="0" smtClean="0">
                <a:latin typeface="Times New Roman" panose="02020603050405020304" pitchFamily="18" charset="0"/>
                <a:cs typeface="Times New Roman" panose="02020603050405020304" pitchFamily="18" charset="0"/>
              </a:rPr>
              <a:t>7. </a:t>
            </a:r>
            <a:r>
              <a:rPr lang="ru-RU" dirty="0" smtClean="0">
                <a:latin typeface="Times New Roman" panose="02020603050405020304" pitchFamily="18" charset="0"/>
                <a:cs typeface="Times New Roman" panose="02020603050405020304" pitchFamily="18" charset="0"/>
              </a:rPr>
              <a:t>То </a:t>
            </a:r>
            <a:r>
              <a:rPr lang="ru-RU" dirty="0">
                <a:latin typeface="Times New Roman" panose="02020603050405020304" pitchFamily="18" charset="0"/>
                <a:cs typeface="Times New Roman" panose="02020603050405020304" pitchFamily="18" charset="0"/>
              </a:rPr>
              <a:t>же самое сделать с тыльной стороной другой ладони.</a:t>
            </a:r>
          </a:p>
          <a:p>
            <a:pPr lvl="0"/>
            <a:r>
              <a:rPr lang="ru-RU" b="1" dirty="0" smtClean="0">
                <a:latin typeface="Times New Roman" panose="02020603050405020304" pitchFamily="18" charset="0"/>
                <a:cs typeface="Times New Roman" panose="02020603050405020304" pitchFamily="18" charset="0"/>
              </a:rPr>
              <a:t>8. </a:t>
            </a:r>
            <a:r>
              <a:rPr lang="ru-RU" dirty="0" smtClean="0">
                <a:latin typeface="Times New Roman" panose="02020603050405020304" pitchFamily="18" charset="0"/>
                <a:cs typeface="Times New Roman" panose="02020603050405020304" pitchFamily="18" charset="0"/>
              </a:rPr>
              <a:t>Подставить </a:t>
            </a:r>
            <a:r>
              <a:rPr lang="ru-RU" dirty="0">
                <a:latin typeface="Times New Roman" panose="02020603050405020304" pitchFamily="18" charset="0"/>
                <a:cs typeface="Times New Roman" panose="02020603050405020304" pitchFamily="18" charset="0"/>
              </a:rPr>
              <a:t>под воду обе руки и начать споласкивать их, </a:t>
            </a:r>
            <a:endParaRPr lang="ru-RU" dirty="0" smtClean="0">
              <a:latin typeface="Times New Roman" panose="02020603050405020304" pitchFamily="18" charset="0"/>
              <a:cs typeface="Times New Roman" panose="02020603050405020304" pitchFamily="18" charset="0"/>
            </a:endParaRPr>
          </a:p>
          <a:p>
            <a:pPr lvl="0"/>
            <a:r>
              <a:rPr lang="ru-RU" dirty="0" smtClean="0">
                <a:latin typeface="Times New Roman" panose="02020603050405020304" pitchFamily="18" charset="0"/>
                <a:cs typeface="Times New Roman" panose="02020603050405020304" pitchFamily="18" charset="0"/>
              </a:rPr>
              <a:t>потирая </a:t>
            </a:r>
            <a:r>
              <a:rPr lang="ru-RU" dirty="0">
                <a:latin typeface="Times New Roman" panose="02020603050405020304" pitchFamily="18" charset="0"/>
                <a:cs typeface="Times New Roman" panose="02020603050405020304" pitchFamily="18" charset="0"/>
              </a:rPr>
              <a:t>одну о другую, пока не смоется вся пена.</a:t>
            </a:r>
          </a:p>
          <a:p>
            <a:pPr lvl="0"/>
            <a:r>
              <a:rPr lang="ru-RU" b="1" dirty="0" smtClean="0">
                <a:latin typeface="Times New Roman" panose="02020603050405020304" pitchFamily="18" charset="0"/>
                <a:cs typeface="Times New Roman" panose="02020603050405020304" pitchFamily="18" charset="0"/>
              </a:rPr>
              <a:t>9. </a:t>
            </a:r>
            <a:r>
              <a:rPr lang="ru-RU" dirty="0" smtClean="0">
                <a:latin typeface="Times New Roman" panose="02020603050405020304" pitchFamily="18" charset="0"/>
                <a:cs typeface="Times New Roman" panose="02020603050405020304" pitchFamily="18" charset="0"/>
              </a:rPr>
              <a:t>Выключить </a:t>
            </a:r>
            <a:r>
              <a:rPr lang="ru-RU" dirty="0">
                <a:latin typeface="Times New Roman" panose="02020603050405020304" pitchFamily="18" charset="0"/>
                <a:cs typeface="Times New Roman" panose="02020603050405020304" pitchFamily="18" charset="0"/>
              </a:rPr>
              <a:t>воду.</a:t>
            </a:r>
          </a:p>
          <a:p>
            <a:endParaRPr lang="ru-RU" dirty="0"/>
          </a:p>
        </p:txBody>
      </p:sp>
    </p:spTree>
    <p:extLst>
      <p:ext uri="{BB962C8B-B14F-4D97-AF65-F5344CB8AC3E}">
        <p14:creationId xmlns:p14="http://schemas.microsoft.com/office/powerpoint/2010/main" val="847358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5400" b="1" dirty="0" smtClean="0">
                <a:latin typeface="Times New Roman" panose="02020603050405020304" pitchFamily="18" charset="0"/>
                <a:cs typeface="Times New Roman" panose="02020603050405020304" pitchFamily="18" charset="0"/>
              </a:rPr>
              <a:t>Поощрение</a:t>
            </a:r>
            <a:endParaRPr lang="ru-RU" sz="5400" b="1" dirty="0">
              <a:latin typeface="Times New Roman" panose="02020603050405020304" pitchFamily="18" charset="0"/>
              <a:cs typeface="Times New Roman" panose="02020603050405020304" pitchFamily="18" charset="0"/>
            </a:endParaRPr>
          </a:p>
        </p:txBody>
      </p:sp>
      <p:pic>
        <p:nvPicPr>
          <p:cNvPr id="2" name="Объект 1"/>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735013" y="2896394"/>
            <a:ext cx="4543425" cy="3028950"/>
          </a:xfrm>
        </p:spPr>
      </p:pic>
      <p:pic>
        <p:nvPicPr>
          <p:cNvPr id="5" name="Объект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413375" y="2896394"/>
            <a:ext cx="4543425" cy="3028950"/>
          </a:xfrm>
        </p:spPr>
      </p:pic>
    </p:spTree>
    <p:extLst>
      <p:ext uri="{BB962C8B-B14F-4D97-AF65-F5344CB8AC3E}">
        <p14:creationId xmlns:p14="http://schemas.microsoft.com/office/powerpoint/2010/main" val="1627389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69642" y="1187549"/>
            <a:ext cx="5760640" cy="584775"/>
          </a:xfrm>
          <a:prstGeom prst="rect">
            <a:avLst/>
          </a:prstGeom>
          <a:noFill/>
        </p:spPr>
        <p:txBody>
          <a:bodyPr wrap="square" rtlCol="0">
            <a:spAutoFit/>
          </a:bodyPr>
          <a:lstStyle/>
          <a:p>
            <a:r>
              <a:rPr lang="ru-RU" sz="3200" b="1" dirty="0" smtClean="0">
                <a:latin typeface="Times New Roman" panose="02020603050405020304" pitchFamily="18" charset="0"/>
                <a:cs typeface="Times New Roman" panose="02020603050405020304" pitchFamily="18" charset="0"/>
              </a:rPr>
              <a:t>Оборудование </a:t>
            </a:r>
            <a:r>
              <a:rPr lang="ru-RU" sz="3200" b="1" dirty="0" smtClean="0">
                <a:latin typeface="Times New Roman" panose="02020603050405020304" pitchFamily="18" charset="0"/>
                <a:cs typeface="Times New Roman" panose="02020603050405020304" pitchFamily="18" charset="0"/>
              </a:rPr>
              <a:t>сцены</a:t>
            </a:r>
            <a:endParaRPr lang="ru-RU" sz="32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457474" y="3275781"/>
            <a:ext cx="7776864" cy="1477328"/>
          </a:xfrm>
          <a:prstGeom prst="rect">
            <a:avLst/>
          </a:prstGeom>
          <a:noFill/>
        </p:spPr>
        <p:txBody>
          <a:bodyPr wrap="square" rtlCol="0">
            <a:spAutoFit/>
          </a:bodyPr>
          <a:lstStyle/>
          <a:p>
            <a:r>
              <a:rPr lang="ru-RU" sz="2400" b="1" dirty="0" smtClean="0">
                <a:latin typeface="Times New Roman" panose="02020603050405020304" pitchFamily="18" charset="0"/>
                <a:cs typeface="Times New Roman" panose="02020603050405020304" pitchFamily="18" charset="0"/>
              </a:rPr>
              <a:t>1. </a:t>
            </a:r>
            <a:r>
              <a:rPr lang="ru-RU" sz="2400" b="1" i="1" dirty="0" smtClean="0">
                <a:latin typeface="Times New Roman" panose="02020603050405020304" pitchFamily="18" charset="0"/>
                <a:cs typeface="Times New Roman" panose="02020603050405020304" pitchFamily="18" charset="0"/>
              </a:rPr>
              <a:t>КАКОЕ </a:t>
            </a:r>
            <a:r>
              <a:rPr lang="ru-RU" sz="2400" b="1" i="1" dirty="0">
                <a:latin typeface="Times New Roman" panose="02020603050405020304" pitchFamily="18" charset="0"/>
                <a:cs typeface="Times New Roman" panose="02020603050405020304" pitchFamily="18" charset="0"/>
              </a:rPr>
              <a:t>ВРЕМЯ</a:t>
            </a:r>
            <a:r>
              <a:rPr lang="ru-RU" sz="2400" i="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подойдет для занятий лучше всего?</a:t>
            </a:r>
          </a:p>
          <a:p>
            <a:r>
              <a:rPr lang="ru-RU" sz="2400" b="1" dirty="0" smtClean="0">
                <a:latin typeface="Times New Roman" panose="02020603050405020304" pitchFamily="18" charset="0"/>
                <a:cs typeface="Times New Roman" panose="02020603050405020304" pitchFamily="18" charset="0"/>
              </a:rPr>
              <a:t>2. </a:t>
            </a:r>
            <a:r>
              <a:rPr lang="ru-RU" sz="2400" b="1" i="1" dirty="0" smtClean="0">
                <a:latin typeface="Times New Roman" panose="02020603050405020304" pitchFamily="18" charset="0"/>
                <a:cs typeface="Times New Roman" panose="02020603050405020304" pitchFamily="18" charset="0"/>
              </a:rPr>
              <a:t>ГДЕ</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проводить занятия?</a:t>
            </a:r>
          </a:p>
          <a:p>
            <a:r>
              <a:rPr lang="ru-RU" sz="2400" b="1" dirty="0" smtClean="0">
                <a:latin typeface="Times New Roman" panose="02020603050405020304" pitchFamily="18" charset="0"/>
                <a:cs typeface="Times New Roman" panose="02020603050405020304" pitchFamily="18" charset="0"/>
              </a:rPr>
              <a:t>3. </a:t>
            </a:r>
            <a:r>
              <a:rPr lang="ru-RU" sz="2400" b="1" i="1" dirty="0" smtClean="0">
                <a:latin typeface="Times New Roman" panose="02020603050405020304" pitchFamily="18" charset="0"/>
                <a:cs typeface="Times New Roman" panose="02020603050405020304" pitchFamily="18" charset="0"/>
              </a:rPr>
              <a:t>КАКИЕ </a:t>
            </a:r>
            <a:r>
              <a:rPr lang="ru-RU" sz="2400" b="1" i="1" dirty="0">
                <a:latin typeface="Times New Roman" panose="02020603050405020304" pitchFamily="18" charset="0"/>
                <a:cs typeface="Times New Roman" panose="02020603050405020304" pitchFamily="18" charset="0"/>
              </a:rPr>
              <a:t>МАТЕРИАЛЫ</a:t>
            </a:r>
            <a:r>
              <a:rPr lang="ru-RU" sz="2400" i="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потребуются для занятий?</a:t>
            </a:r>
          </a:p>
          <a:p>
            <a:endParaRPr lang="ru-RU" dirty="0"/>
          </a:p>
        </p:txBody>
      </p:sp>
    </p:spTree>
    <p:extLst>
      <p:ext uri="{BB962C8B-B14F-4D97-AF65-F5344CB8AC3E}">
        <p14:creationId xmlns:p14="http://schemas.microsoft.com/office/powerpoint/2010/main" val="873123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i="1" dirty="0" smtClean="0">
                <a:latin typeface="Times New Roman" panose="02020603050405020304" pitchFamily="18" charset="0"/>
                <a:cs typeface="Times New Roman" panose="02020603050405020304" pitchFamily="18" charset="0"/>
              </a:rPr>
              <a:t>Материалы</a:t>
            </a:r>
            <a:endParaRPr lang="ru-RU" sz="3200" b="1" i="1"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5452" y="2056439"/>
            <a:ext cx="4178406" cy="4178406"/>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7874" y="2771725"/>
            <a:ext cx="4536504" cy="2955028"/>
          </a:xfrm>
          <a:prstGeom prst="rect">
            <a:avLst/>
          </a:prstGeom>
        </p:spPr>
      </p:pic>
    </p:spTree>
    <p:extLst>
      <p:ext uri="{BB962C8B-B14F-4D97-AF65-F5344CB8AC3E}">
        <p14:creationId xmlns:p14="http://schemas.microsoft.com/office/powerpoint/2010/main" val="3748889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dirty="0"/>
              <a:t>Инверсия – </a:t>
            </a:r>
            <a:r>
              <a:rPr lang="ru-RU" sz="5400" dirty="0"/>
              <a:t>изменение обычного порядка действий</a:t>
            </a:r>
            <a:endParaRPr lang="ru-RU" dirty="0"/>
          </a:p>
        </p:txBody>
      </p:sp>
      <p:sp>
        <p:nvSpPr>
          <p:cNvPr id="3" name="Content Placeholder 2"/>
          <p:cNvSpPr>
            <a:spLocks noGrp="1"/>
          </p:cNvSpPr>
          <p:nvPr>
            <p:ph sz="half" idx="1"/>
          </p:nvPr>
        </p:nvSpPr>
        <p:spPr/>
        <p:txBody>
          <a:bodyPr/>
          <a:lstStyle/>
          <a:p>
            <a:r>
              <a:rPr lang="ru-RU" sz="3600" dirty="0"/>
              <a:t>1. Включить воду</a:t>
            </a:r>
          </a:p>
          <a:p>
            <a:r>
              <a:rPr lang="ru-RU" sz="3600" dirty="0"/>
              <a:t>2. Намылить руки</a:t>
            </a:r>
          </a:p>
          <a:p>
            <a:r>
              <a:rPr lang="ru-RU" sz="3600" dirty="0"/>
              <a:t>3. Сполоснуть руки</a:t>
            </a:r>
          </a:p>
          <a:p>
            <a:r>
              <a:rPr lang="ru-RU" sz="3600" dirty="0"/>
              <a:t>4. Выключить воду.</a:t>
            </a:r>
          </a:p>
          <a:p>
            <a:endParaRPr lang="ru-RU"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13375" y="2707085"/>
            <a:ext cx="4543425" cy="3407568"/>
          </a:xfrm>
        </p:spPr>
      </p:pic>
    </p:spTree>
    <p:extLst>
      <p:ext uri="{BB962C8B-B14F-4D97-AF65-F5344CB8AC3E}">
        <p14:creationId xmlns:p14="http://schemas.microsoft.com/office/powerpoint/2010/main" val="4036100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Наблюдение за прогрессом</a:t>
            </a:r>
            <a:endParaRPr lang="ru-R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14883959"/>
              </p:ext>
            </p:extLst>
          </p:nvPr>
        </p:nvGraphicFramePr>
        <p:xfrm>
          <a:off x="737396" y="1763614"/>
          <a:ext cx="8513563" cy="4698071"/>
        </p:xfrm>
        <a:graphic>
          <a:graphicData uri="http://schemas.openxmlformats.org/drawingml/2006/table">
            <a:tbl>
              <a:tblPr firstRow="1" firstCol="1" bandRow="1">
                <a:tableStyleId>{5C22544A-7EE6-4342-B048-85BDC9FD1C3A}</a:tableStyleId>
              </a:tblPr>
              <a:tblGrid>
                <a:gridCol w="2642056"/>
                <a:gridCol w="923627"/>
                <a:gridCol w="803716"/>
                <a:gridCol w="461813"/>
                <a:gridCol w="461813"/>
                <a:gridCol w="461813"/>
                <a:gridCol w="461813"/>
                <a:gridCol w="2296912"/>
              </a:tblGrid>
              <a:tr h="310757">
                <a:tc>
                  <a:txBody>
                    <a:bodyPr/>
                    <a:lstStyle/>
                    <a:p>
                      <a:pPr algn="ctr">
                        <a:lnSpc>
                          <a:spcPct val="107000"/>
                        </a:lnSpc>
                        <a:spcAft>
                          <a:spcPts val="0"/>
                        </a:spcAft>
                      </a:pPr>
                      <a:r>
                        <a:rPr lang="en-US" sz="1400" dirty="0" err="1">
                          <a:effectLst/>
                        </a:rPr>
                        <a:t>Пере</a:t>
                      </a:r>
                      <a:r>
                        <a:rPr lang="ru-RU" sz="1400" dirty="0">
                          <a:effectLst/>
                        </a:rPr>
                        <a:t>чень шагов</a:t>
                      </a:r>
                      <a:endParaRPr lang="ru-RU" sz="1100" dirty="0">
                        <a:effectLst/>
                        <a:latin typeface="Calibri"/>
                        <a:ea typeface="Calibri"/>
                        <a:cs typeface="Times New Roman"/>
                      </a:endParaRPr>
                    </a:p>
                  </a:txBody>
                  <a:tcPr marL="0" marR="0" marT="0" marB="0" anchor="b"/>
                </a:tc>
                <a:tc>
                  <a:txBody>
                    <a:bodyPr/>
                    <a:lstStyle/>
                    <a:p>
                      <a:pPr marL="101600">
                        <a:lnSpc>
                          <a:spcPct val="107000"/>
                        </a:lnSpc>
                        <a:spcAft>
                          <a:spcPts val="0"/>
                        </a:spcAft>
                      </a:pPr>
                      <a:r>
                        <a:rPr lang="en-US" sz="1400">
                          <a:effectLst/>
                        </a:rPr>
                        <a:t>Дата</a:t>
                      </a:r>
                      <a:endParaRPr lang="ru-RU" sz="1100">
                        <a:effectLst/>
                        <a:latin typeface="Calibri"/>
                        <a:ea typeface="Calibri"/>
                        <a:cs typeface="Times New Roman"/>
                      </a:endParaRPr>
                    </a:p>
                  </a:txBody>
                  <a:tcPr marL="0" marR="0" marT="0" marB="0" anchor="b"/>
                </a:tc>
                <a:tc>
                  <a:txBody>
                    <a:bodyPr/>
                    <a:lstStyle/>
                    <a:p>
                      <a:pPr marL="127000">
                        <a:lnSpc>
                          <a:spcPct val="107000"/>
                        </a:lnSpc>
                        <a:spcAft>
                          <a:spcPts val="0"/>
                        </a:spcAft>
                      </a:pPr>
                      <a:r>
                        <a:rPr lang="en-US" sz="1400">
                          <a:effectLst/>
                        </a:rPr>
                        <a:t>Шаг</a:t>
                      </a:r>
                      <a:endParaRPr lang="ru-RU" sz="1100">
                        <a:effectLst/>
                        <a:latin typeface="Calibri"/>
                        <a:ea typeface="Calibri"/>
                        <a:cs typeface="Times New Roman"/>
                      </a:endParaRPr>
                    </a:p>
                  </a:txBody>
                  <a:tcPr marL="0" marR="0" marT="0" marB="0" anchor="b"/>
                </a:tc>
                <a:tc>
                  <a:txBody>
                    <a:bodyPr/>
                    <a:lstStyle/>
                    <a:p>
                      <a:pPr marR="133350" algn="r">
                        <a:lnSpc>
                          <a:spcPct val="107000"/>
                        </a:lnSpc>
                        <a:spcAft>
                          <a:spcPts val="0"/>
                        </a:spcAft>
                      </a:pPr>
                      <a:r>
                        <a:rPr lang="en-US" sz="1400">
                          <a:effectLst/>
                        </a:rPr>
                        <a:t>1</a:t>
                      </a:r>
                      <a:endParaRPr lang="ru-RU" sz="1100">
                        <a:effectLst/>
                        <a:latin typeface="Calibri"/>
                        <a:ea typeface="Calibri"/>
                        <a:cs typeface="Times New Roman"/>
                      </a:endParaRPr>
                    </a:p>
                  </a:txBody>
                  <a:tcPr marL="0" marR="0" marT="0" marB="0" anchor="b"/>
                </a:tc>
                <a:tc>
                  <a:txBody>
                    <a:bodyPr/>
                    <a:lstStyle/>
                    <a:p>
                      <a:pPr marR="171450" algn="r">
                        <a:lnSpc>
                          <a:spcPct val="107000"/>
                        </a:lnSpc>
                        <a:spcAft>
                          <a:spcPts val="0"/>
                        </a:spcAft>
                      </a:pPr>
                      <a:r>
                        <a:rPr lang="en-US" sz="1400">
                          <a:effectLst/>
                        </a:rPr>
                        <a:t>2</a:t>
                      </a:r>
                      <a:endParaRPr lang="ru-RU" sz="1100">
                        <a:effectLst/>
                        <a:latin typeface="Calibri"/>
                        <a:ea typeface="Calibri"/>
                        <a:cs typeface="Times New Roman"/>
                      </a:endParaRPr>
                    </a:p>
                  </a:txBody>
                  <a:tcPr marL="0" marR="0" marT="0" marB="0" anchor="b"/>
                </a:tc>
                <a:tc>
                  <a:txBody>
                    <a:bodyPr/>
                    <a:lstStyle/>
                    <a:p>
                      <a:pPr marR="133350" algn="r">
                        <a:lnSpc>
                          <a:spcPct val="107000"/>
                        </a:lnSpc>
                        <a:spcAft>
                          <a:spcPts val="0"/>
                        </a:spcAft>
                      </a:pPr>
                      <a:r>
                        <a:rPr lang="en-US" sz="1400">
                          <a:effectLst/>
                        </a:rPr>
                        <a:t>3</a:t>
                      </a:r>
                      <a:endParaRPr lang="ru-RU" sz="1100">
                        <a:effectLst/>
                        <a:latin typeface="Calibri"/>
                        <a:ea typeface="Calibri"/>
                        <a:cs typeface="Times New Roman"/>
                      </a:endParaRPr>
                    </a:p>
                  </a:txBody>
                  <a:tcPr marL="0" marR="0" marT="0" marB="0" anchor="b"/>
                </a:tc>
                <a:tc>
                  <a:txBody>
                    <a:bodyPr/>
                    <a:lstStyle/>
                    <a:p>
                      <a:pPr marR="120650" algn="r">
                        <a:lnSpc>
                          <a:spcPct val="107000"/>
                        </a:lnSpc>
                        <a:spcAft>
                          <a:spcPts val="0"/>
                        </a:spcAft>
                      </a:pPr>
                      <a:r>
                        <a:rPr lang="en-US" sz="1400">
                          <a:effectLst/>
                        </a:rPr>
                        <a:t>4</a:t>
                      </a:r>
                      <a:endParaRPr lang="ru-RU" sz="1100">
                        <a:effectLst/>
                        <a:latin typeface="Calibri"/>
                        <a:ea typeface="Calibri"/>
                        <a:cs typeface="Times New Roman"/>
                      </a:endParaRPr>
                    </a:p>
                  </a:txBody>
                  <a:tcPr marL="0" marR="0" marT="0" marB="0" anchor="b"/>
                </a:tc>
                <a:tc>
                  <a:txBody>
                    <a:bodyPr/>
                    <a:lstStyle/>
                    <a:p>
                      <a:pPr algn="ctr">
                        <a:lnSpc>
                          <a:spcPct val="107000"/>
                        </a:lnSpc>
                        <a:spcAft>
                          <a:spcPts val="0"/>
                        </a:spcAft>
                      </a:pPr>
                      <a:r>
                        <a:rPr lang="en-US" sz="1400">
                          <a:effectLst/>
                        </a:rPr>
                        <a:t>Приме</a:t>
                      </a:r>
                      <a:r>
                        <a:rPr lang="ru-RU" sz="1400">
                          <a:effectLst/>
                        </a:rPr>
                        <a:t>чания</a:t>
                      </a:r>
                      <a:endParaRPr lang="ru-RU" sz="1100">
                        <a:effectLst/>
                        <a:latin typeface="Calibri"/>
                        <a:ea typeface="Calibri"/>
                        <a:cs typeface="Times New Roman"/>
                      </a:endParaRPr>
                    </a:p>
                  </a:txBody>
                  <a:tcPr marL="0" marR="0" marT="0" marB="0" anchor="b"/>
                </a:tc>
              </a:tr>
              <a:tr h="275847">
                <a:tc>
                  <a:txBody>
                    <a:bodyPr/>
                    <a:lstStyle/>
                    <a:p>
                      <a:pPr>
                        <a:lnSpc>
                          <a:spcPct val="107000"/>
                        </a:lnSpc>
                        <a:spcAft>
                          <a:spcPts val="0"/>
                        </a:spcAft>
                      </a:pPr>
                      <a:r>
                        <a:rPr lang="en-US" sz="1200" dirty="0">
                          <a:effectLst/>
                        </a:rPr>
                        <a:t> </a:t>
                      </a:r>
                      <a:endParaRPr lang="ru-RU" sz="1100" dirty="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3133">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4942">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3133">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4942">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4942">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dirty="0">
                          <a:effectLst/>
                        </a:rPr>
                        <a:t> </a:t>
                      </a:r>
                      <a:endParaRPr lang="ru-RU" sz="1100" dirty="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3133">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4942">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3133">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4942">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3133">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4942">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4942">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3133">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4942">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r>
              <a:tr h="273133">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a:effectLst/>
                        </a:rPr>
                        <a:t> </a:t>
                      </a:r>
                      <a:endParaRPr lang="ru-RU" sz="1100">
                        <a:effectLst/>
                        <a:latin typeface="Calibri"/>
                        <a:ea typeface="Calibri"/>
                        <a:cs typeface="Times New Roman"/>
                      </a:endParaRPr>
                    </a:p>
                  </a:txBody>
                  <a:tcPr marL="0" marR="0" marT="0" marB="0" anchor="b"/>
                </a:tc>
                <a:tc>
                  <a:txBody>
                    <a:bodyPr/>
                    <a:lstStyle/>
                    <a:p>
                      <a:pPr>
                        <a:lnSpc>
                          <a:spcPct val="107000"/>
                        </a:lnSpc>
                        <a:spcAft>
                          <a:spcPts val="0"/>
                        </a:spcAft>
                      </a:pPr>
                      <a:r>
                        <a:rPr lang="en-US" sz="1200" dirty="0">
                          <a:effectLst/>
                        </a:rPr>
                        <a:t> </a:t>
                      </a:r>
                      <a:endParaRPr lang="ru-RU" sz="1100" dirty="0">
                        <a:effectLst/>
                        <a:latin typeface="Calibri"/>
                        <a:ea typeface="Calibri"/>
                        <a:cs typeface="Times New Roman"/>
                      </a:endParaRPr>
                    </a:p>
                  </a:txBody>
                  <a:tcPr marL="0" marR="0" marT="0" marB="0" anchor="b"/>
                </a:tc>
              </a:tr>
            </a:tbl>
          </a:graphicData>
        </a:graphic>
      </p:graphicFrame>
    </p:spTree>
    <p:extLst>
      <p:ext uri="{BB962C8B-B14F-4D97-AF65-F5344CB8AC3E}">
        <p14:creationId xmlns:p14="http://schemas.microsoft.com/office/powerpoint/2010/main" val="3258406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u-RU" dirty="0" smtClean="0"/>
              <a:t>Питье из чашки</a:t>
            </a:r>
            <a:endParaRPr lang="ru-RU"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73498" y="1962597"/>
            <a:ext cx="7344816" cy="4896544"/>
          </a:xfrm>
        </p:spPr>
      </p:pic>
    </p:spTree>
    <p:extLst>
      <p:ext uri="{BB962C8B-B14F-4D97-AF65-F5344CB8AC3E}">
        <p14:creationId xmlns:p14="http://schemas.microsoft.com/office/powerpoint/2010/main" val="2562034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Разбиваем на шаги</a:t>
            </a:r>
            <a:endParaRPr lang="ru-RU" dirty="0"/>
          </a:p>
        </p:txBody>
      </p:sp>
      <p:sp>
        <p:nvSpPr>
          <p:cNvPr id="3" name="Content Placeholder 2"/>
          <p:cNvSpPr>
            <a:spLocks noGrp="1"/>
          </p:cNvSpPr>
          <p:nvPr>
            <p:ph idx="1"/>
          </p:nvPr>
        </p:nvSpPr>
        <p:spPr/>
        <p:txBody>
          <a:bodyPr>
            <a:normAutofit fontScale="77500" lnSpcReduction="20000"/>
          </a:bodyPr>
          <a:lstStyle/>
          <a:p>
            <a:pPr lvl="0"/>
            <a:r>
              <a:rPr lang="ru-RU" dirty="0"/>
              <a:t>Совсем не умеет держать чашку.</a:t>
            </a:r>
          </a:p>
          <a:p>
            <a:pPr lvl="0"/>
            <a:r>
              <a:rPr lang="ru-RU" dirty="0"/>
              <a:t>Держит чашку и пьет, когда вы оказываете ему физическую помощь на всем протяжении процесса.</a:t>
            </a:r>
          </a:p>
          <a:p>
            <a:pPr lvl="0"/>
            <a:r>
              <a:rPr lang="ru-RU" dirty="0"/>
              <a:t>Ставит чашку на стол, после того как вы помогли ему попить из нее и часть пути ото рта до стола пронесли с ним вместе.</a:t>
            </a:r>
          </a:p>
          <a:p>
            <a:pPr lvl="0"/>
            <a:r>
              <a:rPr lang="ru-RU" dirty="0"/>
              <a:t>Ставит чашку на стол после того, как вы помогли ему попить из нее.</a:t>
            </a:r>
          </a:p>
          <a:p>
            <a:pPr lvl="0"/>
            <a:r>
              <a:rPr lang="ru-RU" dirty="0"/>
              <a:t>Пьет из чашки, после того как вы помогли ему пронести ее часть пути от стола до рта, и, попив, сам ставит ее на стол.</a:t>
            </a:r>
          </a:p>
          <a:p>
            <a:pPr lvl="0"/>
            <a:r>
              <a:rPr lang="ru-RU" dirty="0"/>
              <a:t>Пьет из чашки, после того как вы помогли приподнять ее со стола; сам ставит ее на стол.</a:t>
            </a:r>
          </a:p>
          <a:p>
            <a:pPr lvl="0"/>
            <a:r>
              <a:rPr lang="ru-RU" dirty="0"/>
              <a:t>Пьет из чашки совершенно самостоятельно.</a:t>
            </a:r>
          </a:p>
          <a:p>
            <a:pPr lvl="0"/>
            <a:r>
              <a:rPr lang="ru-RU" dirty="0"/>
              <a:t>Пьет из разных чашек и стаканов совершенно самостоятельно.</a:t>
            </a:r>
          </a:p>
          <a:p>
            <a:pPr marL="0" indent="0">
              <a:buNone/>
            </a:pPr>
            <a:endParaRPr lang="ru-RU" dirty="0"/>
          </a:p>
        </p:txBody>
      </p:sp>
    </p:spTree>
    <p:extLst>
      <p:ext uri="{BB962C8B-B14F-4D97-AF65-F5344CB8AC3E}">
        <p14:creationId xmlns:p14="http://schemas.microsoft.com/office/powerpoint/2010/main" val="2463733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Оборудование сцены</a:t>
            </a:r>
            <a:endParaRPr lang="ru-RU" dirty="0"/>
          </a:p>
        </p:txBody>
      </p:sp>
      <p:sp>
        <p:nvSpPr>
          <p:cNvPr id="3" name="Content Placeholder 2"/>
          <p:cNvSpPr>
            <a:spLocks noGrp="1"/>
          </p:cNvSpPr>
          <p:nvPr>
            <p:ph idx="1"/>
          </p:nvPr>
        </p:nvSpPr>
        <p:spPr/>
        <p:txBody>
          <a:bodyPr/>
          <a:lstStyle/>
          <a:p>
            <a:r>
              <a:rPr lang="ru-RU" dirty="0" smtClean="0"/>
              <a:t>Удобная чашка</a:t>
            </a:r>
          </a:p>
          <a:p>
            <a:r>
              <a:rPr lang="ru-RU" dirty="0" smtClean="0"/>
              <a:t>Любимый напиток</a:t>
            </a:r>
          </a:p>
          <a:p>
            <a:r>
              <a:rPr lang="ru-RU" dirty="0" smtClean="0"/>
              <a:t>Жажда</a:t>
            </a:r>
          </a:p>
          <a:p>
            <a:r>
              <a:rPr lang="ru-RU" dirty="0" smtClean="0"/>
              <a:t>Комфортная и правильная поза</a:t>
            </a:r>
          </a:p>
          <a:p>
            <a:endParaRPr lang="ru-RU" dirty="0"/>
          </a:p>
        </p:txBody>
      </p:sp>
    </p:spTree>
    <p:extLst>
      <p:ext uri="{BB962C8B-B14F-4D97-AF65-F5344CB8AC3E}">
        <p14:creationId xmlns:p14="http://schemas.microsoft.com/office/powerpoint/2010/main" val="2086555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Программа. Часть 1.</a:t>
            </a:r>
            <a:endParaRPr lang="ru-RU" dirty="0"/>
          </a:p>
        </p:txBody>
      </p:sp>
      <p:sp>
        <p:nvSpPr>
          <p:cNvPr id="3" name="Content Placeholder 2"/>
          <p:cNvSpPr>
            <a:spLocks noGrp="1"/>
          </p:cNvSpPr>
          <p:nvPr>
            <p:ph idx="1"/>
          </p:nvPr>
        </p:nvSpPr>
        <p:spPr/>
        <p:txBody>
          <a:bodyPr/>
          <a:lstStyle/>
          <a:p>
            <a:pPr lvl="0"/>
            <a:r>
              <a:rPr lang="ru-RU" dirty="0"/>
              <a:t>Поднесите чашку к его рту.</a:t>
            </a:r>
          </a:p>
          <a:p>
            <a:pPr lvl="0"/>
            <a:r>
              <a:rPr lang="ru-RU" dirty="0"/>
              <a:t>Наклоните чашку и позвольте ребенку сделать глоток.</a:t>
            </a:r>
          </a:p>
          <a:p>
            <a:pPr lvl="0"/>
            <a:r>
              <a:rPr lang="ru-RU" dirty="0"/>
              <a:t>Поставьте чашку на стол.</a:t>
            </a:r>
          </a:p>
          <a:p>
            <a:pPr lvl="0"/>
            <a:r>
              <a:rPr lang="ru-RU" dirty="0"/>
              <a:t>Уберите свои и его руки. Скажите: «Молодец! Ты пьешь из чашки!»</a:t>
            </a:r>
          </a:p>
          <a:p>
            <a:pPr marL="0" indent="0">
              <a:buNone/>
            </a:pPr>
            <a:endParaRPr lang="ru-RU" dirty="0"/>
          </a:p>
        </p:txBody>
      </p:sp>
    </p:spTree>
    <p:extLst>
      <p:ext uri="{BB962C8B-B14F-4D97-AF65-F5344CB8AC3E}">
        <p14:creationId xmlns:p14="http://schemas.microsoft.com/office/powerpoint/2010/main" val="876719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Программа. Часть 2.</a:t>
            </a:r>
            <a:endParaRPr lang="ru-RU" dirty="0"/>
          </a:p>
        </p:txBody>
      </p:sp>
      <p:sp>
        <p:nvSpPr>
          <p:cNvPr id="3" name="Content Placeholder 2"/>
          <p:cNvSpPr>
            <a:spLocks noGrp="1"/>
          </p:cNvSpPr>
          <p:nvPr>
            <p:ph idx="1"/>
          </p:nvPr>
        </p:nvSpPr>
        <p:spPr>
          <a:xfrm>
            <a:off x="735062" y="1691605"/>
            <a:ext cx="9221689" cy="5117353"/>
          </a:xfrm>
        </p:spPr>
        <p:txBody>
          <a:bodyPr>
            <a:normAutofit fontScale="55000" lnSpcReduction="20000"/>
          </a:bodyPr>
          <a:lstStyle/>
          <a:p>
            <a:pPr lvl="0"/>
            <a:r>
              <a:rPr lang="ru-RU" dirty="0" smtClean="0"/>
              <a:t>Продолжайте </a:t>
            </a:r>
            <a:r>
              <a:rPr lang="ru-RU" dirty="0"/>
              <a:t>направлять руки ребенка, как вы это делали в первой части программы, до того момента, когда чашка вот-вот должна будет оказаться на столе. В этот момент уберите свои руки и позвольте ему самому завершить процесс, поставив чашку на стол. Это станет его первым шагом на пути к овладению умением пить самостоятельно!</a:t>
            </a:r>
          </a:p>
          <a:p>
            <a:pPr lvl="0"/>
            <a:r>
              <a:rPr lang="ru-RU" dirty="0"/>
              <a:t>Уберите свои руки, после того как, возвращая чашку на стол, пройдете вместе три четверти пути.</a:t>
            </a:r>
          </a:p>
          <a:p>
            <a:pPr lvl="0"/>
            <a:r>
              <a:rPr lang="ru-RU" dirty="0"/>
              <a:t>Уберите свои руки, после того как, возвращая чашку на стол, пройдете вместе половину пути.</a:t>
            </a:r>
          </a:p>
          <a:p>
            <a:pPr lvl="0"/>
            <a:r>
              <a:rPr lang="ru-RU" dirty="0"/>
              <a:t>Уберите свои руки, после того как, возвращая чашку на стол, пройдете вместе четверть пути.</a:t>
            </a:r>
          </a:p>
          <a:p>
            <a:pPr lvl="0"/>
            <a:r>
              <a:rPr lang="ru-RU" dirty="0"/>
              <a:t>Уберите свои руки, сразу после того как ребенок сделает глоток, и дайте ему поставить чашку на стол самостоятельно. Теперь он уже усвоил вторую половину умения пить из чашки! Пора начинать меньше помогать ему поднимать чашку и подносить ее ко рту.</a:t>
            </a:r>
          </a:p>
          <a:p>
            <a:pPr lvl="0"/>
            <a:r>
              <a:rPr lang="ru-RU" dirty="0"/>
              <a:t>Помогайте ребенку, пока он не донесет чашку до рта. Уберите свои руки. Дайте ему самостоятельно наклонить чашку и сделать глоток. Вернуть чашку на стол он теперь может сам.</a:t>
            </a:r>
          </a:p>
          <a:p>
            <a:pPr lvl="0"/>
            <a:r>
              <a:rPr lang="ru-RU" dirty="0"/>
              <a:t>Помогайте ребенку подносить чашку ко рту до того момента, когда она окажется почти у его рта. Уберите свои руки и дайте ему самостоятельно донести ее до губ и сделать глоток. Поставить чашку на стол он и в этом случае сможет сам.</a:t>
            </a:r>
          </a:p>
          <a:p>
            <a:pPr lvl="0"/>
            <a:r>
              <a:rPr lang="ru-RU" dirty="0"/>
              <a:t>Продолжайте все меньше и меньше помогать ему, пока он не научится выполнять все действия самостоятельно.</a:t>
            </a:r>
          </a:p>
          <a:p>
            <a:pPr marL="0" indent="0">
              <a:buNone/>
            </a:pPr>
            <a:endParaRPr lang="ru-RU" dirty="0"/>
          </a:p>
        </p:txBody>
      </p:sp>
    </p:spTree>
    <p:extLst>
      <p:ext uri="{BB962C8B-B14F-4D97-AF65-F5344CB8AC3E}">
        <p14:creationId xmlns:p14="http://schemas.microsoft.com/office/powerpoint/2010/main" val="157966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u-RU" dirty="0" smtClean="0"/>
              <a:t>Еда ложкой</a:t>
            </a:r>
            <a:endParaRPr lang="ru-RU" dirty="0"/>
          </a:p>
        </p:txBody>
      </p:sp>
      <p:sp>
        <p:nvSpPr>
          <p:cNvPr id="4" name="Content Placeholder 3"/>
          <p:cNvSpPr>
            <a:spLocks noGrp="1"/>
          </p:cNvSpPr>
          <p:nvPr>
            <p:ph sz="half" idx="2"/>
          </p:nvPr>
        </p:nvSpPr>
        <p:spPr/>
        <p:txBody>
          <a:bodyPr>
            <a:normAutofit fontScale="55000" lnSpcReduction="20000"/>
          </a:bodyPr>
          <a:lstStyle/>
          <a:p>
            <a:pPr lvl="0"/>
            <a:r>
              <a:rPr lang="ru-RU" dirty="0"/>
              <a:t>Совсем не умеет есть ложкой.</a:t>
            </a:r>
          </a:p>
          <a:p>
            <a:pPr lvl="0"/>
            <a:r>
              <a:rPr lang="ru-RU" dirty="0"/>
              <a:t>Подносит ложку ко рту, когда вы помогаете ему физически.</a:t>
            </a:r>
          </a:p>
          <a:p>
            <a:pPr lvl="0"/>
            <a:r>
              <a:rPr lang="ru-RU" dirty="0"/>
              <a:t>Подносит ложку ко рту, после того как вы наполнили ее и помогли пронести ее часть пути до рта.</a:t>
            </a:r>
          </a:p>
          <a:p>
            <a:pPr lvl="0"/>
            <a:r>
              <a:rPr lang="ru-RU" dirty="0"/>
              <a:t>Доносит ложку до рта и опускает ее обратно в тарелку, после того как вы наполнили ее и помогли пронести часть пути до рта.</a:t>
            </a:r>
          </a:p>
          <a:p>
            <a:pPr lvl="0"/>
            <a:r>
              <a:rPr lang="ru-RU" dirty="0"/>
              <a:t>Сам доносит ложку до рта, после того как вы наполнили ее; опускает ложку обратно в тарелку.</a:t>
            </a:r>
          </a:p>
          <a:p>
            <a:pPr lvl="0"/>
            <a:r>
              <a:rPr lang="ru-RU" dirty="0"/>
              <a:t>Ест сам; вы только помогаете ему наполнить ложку.</a:t>
            </a:r>
          </a:p>
          <a:p>
            <a:pPr lvl="0"/>
            <a:r>
              <a:rPr lang="ru-RU" dirty="0"/>
              <a:t>Самостоятельно ест ложкой мягкую пищу (такую, как размятый картофель, овсяная каша, кабачок).</a:t>
            </a:r>
          </a:p>
          <a:p>
            <a:pPr lvl="0"/>
            <a:r>
              <a:rPr lang="ru-RU" dirty="0"/>
              <a:t>Самостоятельно ест ложкой суп.</a:t>
            </a:r>
          </a:p>
          <a:p>
            <a:pPr marL="0" indent="0">
              <a:buNone/>
            </a:pPr>
            <a:endParaRPr lang="ru-RU" dirty="0"/>
          </a:p>
        </p:txBody>
      </p:sp>
      <p:pic>
        <p:nvPicPr>
          <p:cNvPr id="5" name="Рисунок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241450" y="2123653"/>
            <a:ext cx="3744415" cy="4248472"/>
          </a:xfrm>
          <a:prstGeom prst="rect">
            <a:avLst/>
          </a:prstGeom>
        </p:spPr>
      </p:pic>
    </p:spTree>
    <p:extLst>
      <p:ext uri="{BB962C8B-B14F-4D97-AF65-F5344CB8AC3E}">
        <p14:creationId xmlns:p14="http://schemas.microsoft.com/office/powerpoint/2010/main" val="1101080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Оборудование сцены</a:t>
            </a:r>
            <a:endParaRPr lang="ru-RU" dirty="0"/>
          </a:p>
        </p:txBody>
      </p:sp>
      <p:sp>
        <p:nvSpPr>
          <p:cNvPr id="3" name="Content Placeholder 2"/>
          <p:cNvSpPr>
            <a:spLocks noGrp="1"/>
          </p:cNvSpPr>
          <p:nvPr>
            <p:ph idx="1"/>
          </p:nvPr>
        </p:nvSpPr>
        <p:spPr/>
        <p:txBody>
          <a:bodyPr/>
          <a:lstStyle/>
          <a:p>
            <a:r>
              <a:rPr lang="ru-RU" dirty="0" smtClean="0"/>
              <a:t>Удобная и устойчивая пластиковая тарелка</a:t>
            </a:r>
          </a:p>
          <a:p>
            <a:r>
              <a:rPr lang="ru-RU" dirty="0" smtClean="0"/>
              <a:t>Ложка, подходящая именно вашему ребенку</a:t>
            </a:r>
          </a:p>
          <a:p>
            <a:r>
              <a:rPr lang="ru-RU" dirty="0" smtClean="0"/>
              <a:t>Любимое блюдо подходящей консистенции</a:t>
            </a:r>
          </a:p>
          <a:p>
            <a:r>
              <a:rPr lang="ru-RU" dirty="0" smtClean="0"/>
              <a:t>Правильная и комфортная поза </a:t>
            </a:r>
            <a:endParaRPr lang="ru-RU" dirty="0"/>
          </a:p>
        </p:txBody>
      </p:sp>
    </p:spTree>
    <p:extLst>
      <p:ext uri="{BB962C8B-B14F-4D97-AF65-F5344CB8AC3E}">
        <p14:creationId xmlns:p14="http://schemas.microsoft.com/office/powerpoint/2010/main" val="2534853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Программа. Часть 1.</a:t>
            </a:r>
            <a:endParaRPr lang="ru-RU" dirty="0"/>
          </a:p>
        </p:txBody>
      </p:sp>
      <p:sp>
        <p:nvSpPr>
          <p:cNvPr id="3" name="Content Placeholder 2"/>
          <p:cNvSpPr>
            <a:spLocks noGrp="1"/>
          </p:cNvSpPr>
          <p:nvPr>
            <p:ph idx="1"/>
          </p:nvPr>
        </p:nvSpPr>
        <p:spPr/>
        <p:txBody>
          <a:bodyPr>
            <a:normAutofit fontScale="77500" lnSpcReduction="20000"/>
          </a:bodyPr>
          <a:lstStyle/>
          <a:p>
            <a:pPr lvl="0"/>
            <a:r>
              <a:rPr lang="ru-RU" dirty="0"/>
              <a:t>Наполните ложку зачерпывающим движением справа налево (если ваш малыш левша, зачерпывайте пищу слева направо</a:t>
            </a:r>
            <a:r>
              <a:rPr lang="ru-RU" dirty="0" smtClean="0"/>
              <a:t>).</a:t>
            </a:r>
            <a:endParaRPr lang="ru-RU" dirty="0"/>
          </a:p>
          <a:p>
            <a:pPr lvl="0"/>
            <a:r>
              <a:rPr lang="ru-RU" dirty="0"/>
              <a:t>Поднесите ложку к его рту и дайте ему съесть ее содержимое. Скажите: «Хорошо! Ты ешь ложкой</a:t>
            </a:r>
            <a:r>
              <a:rPr lang="ru-RU" dirty="0" smtClean="0"/>
              <a:t>!»</a:t>
            </a:r>
            <a:endParaRPr lang="ru-RU" dirty="0"/>
          </a:p>
          <a:p>
            <a:pPr lvl="0"/>
            <a:r>
              <a:rPr lang="ru-RU" dirty="0"/>
              <a:t>Опустите ложку в миску и дайте ребенку время проглотить пищу</a:t>
            </a:r>
            <a:r>
              <a:rPr lang="ru-RU" dirty="0" smtClean="0"/>
              <a:t>.</a:t>
            </a:r>
            <a:endParaRPr lang="ru-RU" dirty="0"/>
          </a:p>
          <a:p>
            <a:pPr lvl="0"/>
            <a:r>
              <a:rPr lang="ru-RU" dirty="0"/>
              <a:t>После того как он съест четыре или пять ложек, положите ложку на стол и сделайте небольшой перерыв</a:t>
            </a:r>
            <a:r>
              <a:rPr lang="ru-RU" dirty="0" smtClean="0"/>
              <a:t>.</a:t>
            </a:r>
            <a:endParaRPr lang="ru-RU" dirty="0"/>
          </a:p>
          <a:p>
            <a:pPr lvl="0"/>
            <a:r>
              <a:rPr lang="ru-RU" dirty="0"/>
              <a:t>Повторяйте все пункты этой части программы, пока ребенок не кончит есть, а затем — во время четырех или пяти последующих приемов пищи или до тех пор, пока вы не почувствуете, что малышу на этом этапе удобна ваша физическая помощь. Когда он усвоит всю последовательность действий во время еды ложкой, переходите ко второй части программы и осваивайте ее шаг за шагом.</a:t>
            </a:r>
          </a:p>
          <a:p>
            <a:pPr marL="0" indent="0">
              <a:buNone/>
            </a:pPr>
            <a:endParaRPr lang="ru-RU" dirty="0"/>
          </a:p>
        </p:txBody>
      </p:sp>
    </p:spTree>
    <p:extLst>
      <p:ext uri="{BB962C8B-B14F-4D97-AF65-F5344CB8AC3E}">
        <p14:creationId xmlns:p14="http://schemas.microsoft.com/office/powerpoint/2010/main" val="3713814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Программа. Часть 2.</a:t>
            </a:r>
            <a:endParaRPr lang="ru-RU" dirty="0"/>
          </a:p>
        </p:txBody>
      </p:sp>
      <p:sp>
        <p:nvSpPr>
          <p:cNvPr id="3" name="Content Placeholder 2"/>
          <p:cNvSpPr>
            <a:spLocks noGrp="1"/>
          </p:cNvSpPr>
          <p:nvPr>
            <p:ph idx="1"/>
          </p:nvPr>
        </p:nvSpPr>
        <p:spPr/>
        <p:txBody>
          <a:bodyPr>
            <a:normAutofit fontScale="70000" lnSpcReduction="20000"/>
          </a:bodyPr>
          <a:lstStyle/>
          <a:p>
            <a:pPr lvl="0"/>
            <a:r>
              <a:rPr lang="ru-RU" dirty="0"/>
              <a:t>Положив свою руку на руку ребенка, доведите ложку до его рта. Отпустите его руку. Позвольте ему съесть содержимое ложки и вынуть ложку изо рта. Снова положите свою руку на его и возвратите ложку в миску. Скажите: «Молодец! Ты ешь ложкой</a:t>
            </a:r>
            <a:r>
              <a:rPr lang="ru-RU" dirty="0" smtClean="0"/>
              <a:t>!»</a:t>
            </a:r>
            <a:endParaRPr lang="ru-RU" dirty="0"/>
          </a:p>
          <a:p>
            <a:pPr lvl="0"/>
            <a:r>
              <a:rPr lang="ru-RU" dirty="0"/>
              <a:t>Отпустите его руку в тот момент, когда ложка будет почти у рта. Позвольте ему поместить ложку в рот, съесть то, что в ней было, и, вынув ложку изо рта, немного опустить ее. Затем снова положите свою руку на его и возвратите ложку в миску. Скажите: «Молодец! Ты ешь ложкой</a:t>
            </a:r>
            <a:r>
              <a:rPr lang="ru-RU" dirty="0" smtClean="0"/>
              <a:t>!»</a:t>
            </a:r>
            <a:endParaRPr lang="ru-RU" dirty="0"/>
          </a:p>
          <a:p>
            <a:pPr lvl="0"/>
            <a:r>
              <a:rPr lang="ru-RU" dirty="0"/>
              <a:t>Уберите свою руку в тот момент, когда ложка будут примерно на середине пути ко рту. Пусть ребенок сам донесет ее до рта, съест содержимое и пронесет полпути назад, к миске. Затем снова положите свою руку на его и помогите, возвратить ложку в миску. Скажите: «Молодец! Ты ешь ложкой</a:t>
            </a:r>
            <a:r>
              <a:rPr lang="ru-RU" dirty="0" smtClean="0"/>
              <a:t>!»</a:t>
            </a:r>
            <a:endParaRPr lang="ru-RU" dirty="0"/>
          </a:p>
          <a:p>
            <a:pPr lvl="0"/>
            <a:r>
              <a:rPr lang="ru-RU" dirty="0"/>
              <a:t>Отпустите его руку, как только поможете ему набрать пищу в ложку. Дайте ему самому донести ложку до рта, съесть ее содержимое и возвратить ложку в миску. Снова положите свою руку на его и вместе с ним наберите пищу в ложку. Скажите: «Молодец! Ты ешь ложкой!»</a:t>
            </a:r>
          </a:p>
          <a:p>
            <a:pPr marL="0" indent="0">
              <a:buNone/>
            </a:pPr>
            <a:endParaRPr lang="ru-RU" dirty="0"/>
          </a:p>
        </p:txBody>
      </p:sp>
    </p:spTree>
    <p:extLst>
      <p:ext uri="{BB962C8B-B14F-4D97-AF65-F5344CB8AC3E}">
        <p14:creationId xmlns:p14="http://schemas.microsoft.com/office/powerpoint/2010/main" val="1431169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Снятие штанов </a:t>
            </a:r>
            <a:r>
              <a:rPr lang="ru-RU" sz="3200" dirty="0" smtClean="0"/>
              <a:t>(уже растегнутых)</a:t>
            </a:r>
            <a:endParaRPr lang="ru-RU" dirty="0"/>
          </a:p>
        </p:txBody>
      </p:sp>
      <p:sp>
        <p:nvSpPr>
          <p:cNvPr id="3" name="Content Placeholder 2"/>
          <p:cNvSpPr>
            <a:spLocks noGrp="1"/>
          </p:cNvSpPr>
          <p:nvPr>
            <p:ph sz="half" idx="1"/>
          </p:nvPr>
        </p:nvSpPr>
        <p:spPr/>
        <p:txBody>
          <a:bodyPr>
            <a:normAutofit fontScale="55000" lnSpcReduction="20000"/>
          </a:bodyPr>
          <a:lstStyle/>
          <a:p>
            <a:pPr lvl="0"/>
            <a:r>
              <a:rPr lang="ru-RU" dirty="0"/>
              <a:t>Не умеет снимать штаны.</a:t>
            </a:r>
          </a:p>
          <a:p>
            <a:pPr lvl="0"/>
            <a:r>
              <a:rPr lang="ru-RU" dirty="0"/>
              <a:t>Стягивает штанину с одной ноги, после того как вы сняли другую штанину с другой.</a:t>
            </a:r>
          </a:p>
          <a:p>
            <a:pPr lvl="0"/>
            <a:r>
              <a:rPr lang="ru-RU" dirty="0"/>
              <a:t>Сидя, стягивает штанины с обеих ног, когда они уже спущены до лодыжек.</a:t>
            </a:r>
          </a:p>
          <a:p>
            <a:pPr lvl="0"/>
            <a:r>
              <a:rPr lang="ru-RU" dirty="0"/>
              <a:t>Сидя, снимает штанины, спущенные ниже колен</a:t>
            </a:r>
            <a:r>
              <a:rPr lang="ru-RU" dirty="0" smtClean="0"/>
              <a:t>.</a:t>
            </a:r>
            <a:endParaRPr lang="ru-RU" dirty="0"/>
          </a:p>
          <a:p>
            <a:pPr lvl="0"/>
            <a:r>
              <a:rPr lang="ru-RU" dirty="0"/>
              <a:t>Спускает штаны, начиная от места, расположенного чуть выше колен, затем садится и снимает их.</a:t>
            </a:r>
          </a:p>
          <a:p>
            <a:pPr lvl="0"/>
            <a:r>
              <a:rPr lang="ru-RU" dirty="0"/>
              <a:t>Спускает штаны от середины бедер до низа, затем снимает их.</a:t>
            </a:r>
          </a:p>
          <a:p>
            <a:pPr lvl="0"/>
            <a:r>
              <a:rPr lang="ru-RU" dirty="0"/>
              <a:t>Спускает штаны от бедер до низа, затем снимает их до конца.</a:t>
            </a:r>
          </a:p>
          <a:p>
            <a:pPr lvl="0"/>
            <a:r>
              <a:rPr lang="ru-RU" dirty="0"/>
              <a:t>Снимает штаны сам, под вашим присмотром.</a:t>
            </a:r>
          </a:p>
          <a:p>
            <a:pPr lvl="0"/>
            <a:r>
              <a:rPr lang="ru-RU" dirty="0"/>
              <a:t>Совершенно самостоятельно снимает штаны.</a:t>
            </a:r>
          </a:p>
          <a:p>
            <a:pPr marL="0" indent="0">
              <a:buNone/>
            </a:pPr>
            <a:endParaRPr lang="ru-RU" dirty="0"/>
          </a:p>
        </p:txBody>
      </p:sp>
      <p:pic>
        <p:nvPicPr>
          <p:cNvPr id="5" name="Объект 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86648" y="2012950"/>
            <a:ext cx="3596878" cy="4795838"/>
          </a:xfrm>
        </p:spPr>
      </p:pic>
    </p:spTree>
    <p:extLst>
      <p:ext uri="{BB962C8B-B14F-4D97-AF65-F5344CB8AC3E}">
        <p14:creationId xmlns:p14="http://schemas.microsoft.com/office/powerpoint/2010/main" val="948390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u-RU" dirty="0" smtClean="0"/>
              <a:t>Оборудование сцены</a:t>
            </a:r>
            <a:endParaRPr lang="ru-RU" dirty="0"/>
          </a:p>
        </p:txBody>
      </p:sp>
      <p:sp>
        <p:nvSpPr>
          <p:cNvPr id="3" name="Content Placeholder 2"/>
          <p:cNvSpPr>
            <a:spLocks noGrp="1"/>
          </p:cNvSpPr>
          <p:nvPr>
            <p:ph idx="1"/>
          </p:nvPr>
        </p:nvSpPr>
        <p:spPr/>
        <p:txBody>
          <a:bodyPr/>
          <a:lstStyle/>
          <a:p>
            <a:r>
              <a:rPr lang="ru-RU" dirty="0" smtClean="0"/>
              <a:t>Удобные и свободные штаны или шорты</a:t>
            </a:r>
          </a:p>
          <a:p>
            <a:r>
              <a:rPr lang="ru-RU" dirty="0" smtClean="0"/>
              <a:t>Заранее снять обувь</a:t>
            </a:r>
          </a:p>
          <a:p>
            <a:r>
              <a:rPr lang="ru-RU" dirty="0" smtClean="0"/>
              <a:t>Заранее растегнуть пуговицы или молнии, ослабить резинку</a:t>
            </a:r>
          </a:p>
          <a:p>
            <a:r>
              <a:rPr lang="ru-RU" dirty="0" smtClean="0"/>
              <a:t>Удобная поза стоя</a:t>
            </a:r>
          </a:p>
          <a:p>
            <a:r>
              <a:rPr lang="ru-RU" dirty="0" smtClean="0"/>
              <a:t>Награда наготове</a:t>
            </a:r>
            <a:endParaRPr lang="ru-RU" dirty="0"/>
          </a:p>
        </p:txBody>
      </p:sp>
    </p:spTree>
    <p:extLst>
      <p:ext uri="{BB962C8B-B14F-4D97-AF65-F5344CB8AC3E}">
        <p14:creationId xmlns:p14="http://schemas.microsoft.com/office/powerpoint/2010/main" val="2623035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Программа </a:t>
            </a:r>
            <a:endParaRPr lang="ru-RU" dirty="0"/>
          </a:p>
        </p:txBody>
      </p:sp>
      <p:sp>
        <p:nvSpPr>
          <p:cNvPr id="3" name="Content Placeholder 2"/>
          <p:cNvSpPr>
            <a:spLocks noGrp="1"/>
          </p:cNvSpPr>
          <p:nvPr>
            <p:ph idx="1"/>
          </p:nvPr>
        </p:nvSpPr>
        <p:spPr/>
        <p:txBody>
          <a:bodyPr>
            <a:normAutofit fontScale="55000" lnSpcReduction="20000"/>
          </a:bodyPr>
          <a:lstStyle/>
          <a:p>
            <a:pPr lvl="0"/>
            <a:r>
              <a:rPr lang="ru-RU" dirty="0"/>
              <a:t>Когда ребенок стоит, спустите его штаны до лодыжек. Попросите его сесть и снимите одну штанину. Скажите: «Сними штанишки!» Поместите его руки на штанину и, положив свои руки на его, помогите стянуть ее со второй ноги и дать штаны вам. Затем скажите: «Молодец! Ты снял штаны!»</a:t>
            </a:r>
          </a:p>
          <a:p>
            <a:pPr marL="0" indent="0">
              <a:buNone/>
            </a:pPr>
            <a:r>
              <a:rPr lang="ru-RU" b="1" i="1" dirty="0"/>
              <a:t>Примечание: </a:t>
            </a:r>
            <a:r>
              <a:rPr lang="ru-RU" i="1" dirty="0"/>
              <a:t>Помните,</a:t>
            </a:r>
            <a:r>
              <a:rPr lang="ru-RU" b="1" i="1" dirty="0"/>
              <a:t> </a:t>
            </a:r>
            <a:r>
              <a:rPr lang="ru-RU" i="1" dirty="0"/>
              <a:t>что на каждом последующем уроке нужно начинать снимать его штанишки с одной и той же ноги. Следование определенному порядку облегчает учебу.</a:t>
            </a:r>
            <a:endParaRPr lang="ru-RU" dirty="0"/>
          </a:p>
          <a:p>
            <a:pPr marL="0" indent="0">
              <a:buNone/>
            </a:pPr>
            <a:endParaRPr lang="ru-RU" dirty="0"/>
          </a:p>
          <a:p>
            <a:pPr lvl="0"/>
            <a:r>
              <a:rPr lang="ru-RU" dirty="0"/>
              <a:t>Когда ребенок стоит, спустите его штаны до лодыжек, а затем попросите его сесть. Скажите: «Сними штанишки!» Поместите его руки на штанину и помогите стянуть ее с одной ноги. Побудите его снять штаны со второй ноги и дать их вам. Скажите; «Молодец! Ты снял штаны!» — и вручите ему награду</a:t>
            </a:r>
            <a:r>
              <a:rPr lang="ru-RU" dirty="0" smtClean="0"/>
              <a:t>.</a:t>
            </a:r>
            <a:endParaRPr lang="ru-RU" dirty="0"/>
          </a:p>
          <a:p>
            <a:pPr lvl="0"/>
            <a:r>
              <a:rPr lang="ru-RU" dirty="0"/>
              <a:t>Когда ребенок стоит, спустите его штаны до колен и поместите его руки с двух сторон на пояс штанишек большими пальцами внутрь. Скажите: «Сними штанишки!», затем положите свои руки на его и помогите спустить штаны до лодыжек. Побудите его сесть. Теперь он может сам снять их и дать вам. Скажите: «Молодец! Ты снял штанишки!» — и вручите </a:t>
            </a:r>
            <a:r>
              <a:rPr lang="ru-RU" dirty="0" smtClean="0"/>
              <a:t>награду</a:t>
            </a:r>
            <a:endParaRPr lang="ru-RU" dirty="0"/>
          </a:p>
          <a:p>
            <a:pPr lvl="0"/>
            <a:r>
              <a:rPr lang="ru-RU" dirty="0"/>
              <a:t>После того как ребенок научится самостоятельно снимать штанишки, когда они спущены до колен, начните помогать ему снимать их от середины бедер, затем от бедер и, наконец, от талии</a:t>
            </a:r>
            <a:r>
              <a:rPr lang="ru-RU" dirty="0" smtClean="0"/>
              <a:t>.</a:t>
            </a:r>
            <a:endParaRPr lang="ru-RU" dirty="0"/>
          </a:p>
          <a:p>
            <a:r>
              <a:rPr lang="ru-RU" dirty="0"/>
              <a:t>Помогайте все меньше и меньше, пока ребенок не научится самостоятельно спускать штанишки вниз и снимать их при условии, что вы предварительно расстегиваете их.</a:t>
            </a:r>
            <a:endParaRPr lang="ru-RU" dirty="0"/>
          </a:p>
        </p:txBody>
      </p:sp>
    </p:spTree>
    <p:extLst>
      <p:ext uri="{BB962C8B-B14F-4D97-AF65-F5344CB8AC3E}">
        <p14:creationId xmlns:p14="http://schemas.microsoft.com/office/powerpoint/2010/main" val="1136993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i="1" dirty="0" smtClean="0">
                <a:latin typeface="Times New Roman" panose="02020603050405020304" pitchFamily="18" charset="0"/>
                <a:cs typeface="Times New Roman" panose="02020603050405020304" pitchFamily="18" charset="0"/>
              </a:rPr>
              <a:t>Что почитать?</a:t>
            </a:r>
            <a:endParaRPr lang="ru-RU" sz="3200" b="1"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ru-RU" sz="2800" i="1" dirty="0" smtClean="0">
                <a:latin typeface="Times New Roman" panose="02020603050405020304" pitchFamily="18" charset="0"/>
                <a:cs typeface="Times New Roman" panose="02020603050405020304" pitchFamily="18" charset="0"/>
              </a:rPr>
              <a:t>«Ребенок </a:t>
            </a:r>
            <a:r>
              <a:rPr lang="ru-RU" sz="2800" i="1" dirty="0">
                <a:latin typeface="Times New Roman" panose="02020603050405020304" pitchFamily="18" charset="0"/>
                <a:cs typeface="Times New Roman" panose="02020603050405020304" pitchFamily="18" charset="0"/>
              </a:rPr>
              <a:t>с церебральным параличом : помощь, уход, </a:t>
            </a:r>
            <a:r>
              <a:rPr lang="ru-RU" sz="2800" i="1" dirty="0" smtClean="0">
                <a:latin typeface="Times New Roman" panose="02020603050405020304" pitchFamily="18" charset="0"/>
                <a:cs typeface="Times New Roman" panose="02020603050405020304" pitchFamily="18" charset="0"/>
              </a:rPr>
              <a:t>развитие». </a:t>
            </a:r>
            <a:r>
              <a:rPr lang="ru-RU" sz="2000" b="1" dirty="0" smtClean="0">
                <a:latin typeface="Times New Roman" panose="02020603050405020304" pitchFamily="18" charset="0"/>
                <a:cs typeface="Times New Roman" panose="02020603050405020304" pitchFamily="18" charset="0"/>
              </a:rPr>
              <a:t>Нэнси </a:t>
            </a:r>
            <a:r>
              <a:rPr lang="ru-RU" sz="2000" b="1" dirty="0" err="1" smtClean="0">
                <a:latin typeface="Times New Roman" panose="02020603050405020304" pitchFamily="18" charset="0"/>
                <a:cs typeface="Times New Roman" panose="02020603050405020304" pitchFamily="18" charset="0"/>
              </a:rPr>
              <a:t>Финни</a:t>
            </a:r>
            <a:endParaRPr lang="ru-RU" sz="2000" b="1" dirty="0" smtClean="0">
              <a:latin typeface="Times New Roman" panose="02020603050405020304" pitchFamily="18" charset="0"/>
              <a:cs typeface="Times New Roman" panose="02020603050405020304" pitchFamily="18" charset="0"/>
            </a:endParaRPr>
          </a:p>
          <a:p>
            <a:r>
              <a:rPr lang="ru-RU" sz="2800" i="1" dirty="0" smtClean="0">
                <a:latin typeface="Times New Roman" panose="02020603050405020304" pitchFamily="18" charset="0"/>
                <a:cs typeface="Times New Roman" panose="02020603050405020304" pitchFamily="18" charset="0"/>
              </a:rPr>
              <a:t>«Формирование </a:t>
            </a:r>
            <a:r>
              <a:rPr lang="ru-RU" sz="2800" i="1" dirty="0">
                <a:latin typeface="Times New Roman" panose="02020603050405020304" pitchFamily="18" charset="0"/>
                <a:cs typeface="Times New Roman" panose="02020603050405020304" pitchFamily="18" charset="0"/>
              </a:rPr>
              <a:t>навыков самообслуживания на занятиях и </a:t>
            </a:r>
            <a:r>
              <a:rPr lang="ru-RU" sz="2800" i="1" dirty="0" smtClean="0">
                <a:latin typeface="Times New Roman" panose="02020603050405020304" pitchFamily="18" charset="0"/>
                <a:cs typeface="Times New Roman" panose="02020603050405020304" pitchFamily="18" charset="0"/>
              </a:rPr>
              <a:t>дома» </a:t>
            </a:r>
            <a:r>
              <a:rPr lang="ru-RU" sz="2000" b="1" dirty="0" err="1" smtClean="0">
                <a:latin typeface="Times New Roman" panose="02020603050405020304" pitchFamily="18" charset="0"/>
                <a:cs typeface="Times New Roman" panose="02020603050405020304" pitchFamily="18" charset="0"/>
              </a:rPr>
              <a:t>Моржина</a:t>
            </a:r>
            <a:r>
              <a:rPr lang="ru-RU" sz="2000" b="1" dirty="0" smtClean="0">
                <a:latin typeface="Times New Roman" panose="02020603050405020304" pitchFamily="18" charset="0"/>
                <a:cs typeface="Times New Roman" panose="02020603050405020304" pitchFamily="18" charset="0"/>
              </a:rPr>
              <a:t> Е.В.</a:t>
            </a:r>
            <a:endParaRPr lang="ru-RU" sz="2000" b="1" dirty="0">
              <a:latin typeface="Times New Roman" panose="02020603050405020304" pitchFamily="18" charset="0"/>
              <a:cs typeface="Times New Roman" panose="02020603050405020304" pitchFamily="18" charset="0"/>
            </a:endParaRPr>
          </a:p>
          <a:p>
            <a:r>
              <a:rPr lang="ru-RU" sz="2800" i="1" dirty="0" smtClean="0">
                <a:latin typeface="Times New Roman" panose="02020603050405020304" pitchFamily="18" charset="0"/>
                <a:cs typeface="Times New Roman" panose="02020603050405020304" pitchFamily="18" charset="0"/>
              </a:rPr>
              <a:t>«Путь к независимости» </a:t>
            </a:r>
            <a:r>
              <a:rPr lang="ru-RU" sz="2000" b="1" dirty="0" smtClean="0">
                <a:latin typeface="Times New Roman" panose="02020603050405020304" pitchFamily="18" charset="0"/>
                <a:cs typeface="Times New Roman" panose="02020603050405020304" pitchFamily="18" charset="0"/>
              </a:rPr>
              <a:t>Брюс </a:t>
            </a:r>
            <a:r>
              <a:rPr lang="ru-RU" sz="2000" b="1" dirty="0">
                <a:latin typeface="Times New Roman" panose="02020603050405020304" pitchFamily="18" charset="0"/>
                <a:cs typeface="Times New Roman" panose="02020603050405020304" pitchFamily="18" charset="0"/>
              </a:rPr>
              <a:t>Л. </a:t>
            </a:r>
            <a:r>
              <a:rPr lang="ru-RU" sz="2000" b="1" dirty="0" smtClean="0">
                <a:latin typeface="Times New Roman" panose="02020603050405020304" pitchFamily="18" charset="0"/>
                <a:cs typeface="Times New Roman" panose="02020603050405020304" pitchFamily="18" charset="0"/>
              </a:rPr>
              <a:t>Бейкер, </a:t>
            </a:r>
            <a:r>
              <a:rPr lang="en-US" sz="2000" b="1" dirty="0" err="1" smtClean="0">
                <a:latin typeface="Times New Roman" panose="02020603050405020304" pitchFamily="18" charset="0"/>
                <a:cs typeface="Times New Roman" panose="02020603050405020304" pitchFamily="18" charset="0"/>
              </a:rPr>
              <a:t>Алан</a:t>
            </a:r>
            <a:r>
              <a:rPr lang="ru-RU"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Дж</a:t>
            </a:r>
            <a:r>
              <a:rPr lang="en-US" sz="2000" b="1" dirty="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Брайтман</a:t>
            </a:r>
            <a:endParaRPr lang="ru-RU" sz="2000" b="1" dirty="0" smtClean="0">
              <a:latin typeface="Times New Roman" panose="02020603050405020304" pitchFamily="18" charset="0"/>
              <a:cs typeface="Times New Roman" panose="02020603050405020304" pitchFamily="18" charset="0"/>
            </a:endParaRPr>
          </a:p>
          <a:p>
            <a:endParaRPr lang="ru-RU" dirty="0"/>
          </a:p>
          <a:p>
            <a:endParaRPr lang="ru-RU" dirty="0"/>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2657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09602" y="395461"/>
            <a:ext cx="6912768" cy="769441"/>
          </a:xfrm>
          <a:prstGeom prst="rect">
            <a:avLst/>
          </a:prstGeom>
          <a:noFill/>
        </p:spPr>
        <p:txBody>
          <a:bodyPr wrap="square" rtlCol="0">
            <a:spAutoFit/>
          </a:bodyPr>
          <a:lstStyle/>
          <a:p>
            <a:r>
              <a:rPr lang="ru-RU" sz="4400" dirty="0" smtClean="0">
                <a:latin typeface="Azbuka03_D" panose="02000605000000020002" pitchFamily="2" charset="0"/>
              </a:rPr>
              <a:t>Спасибо за внимание!</a:t>
            </a:r>
            <a:endParaRPr lang="ru-RU" sz="4400" dirty="0">
              <a:latin typeface="Azbuka03_D" panose="02000605000000020002" pitchFamily="2" charset="0"/>
            </a:endParaRPr>
          </a:p>
        </p:txBody>
      </p:sp>
      <p:sp>
        <p:nvSpPr>
          <p:cNvPr id="6" name="TextBox 5"/>
          <p:cNvSpPr txBox="1"/>
          <p:nvPr/>
        </p:nvSpPr>
        <p:spPr>
          <a:xfrm>
            <a:off x="6426026" y="6635042"/>
            <a:ext cx="3312368" cy="923330"/>
          </a:xfrm>
          <a:prstGeom prst="rect">
            <a:avLst/>
          </a:prstGeom>
          <a:noFill/>
        </p:spPr>
        <p:txBody>
          <a:bodyPr wrap="square" rtlCol="0">
            <a:spAutoFit/>
          </a:bodyPr>
          <a:lstStyle/>
          <a:p>
            <a:r>
              <a:rPr lang="ru-RU" b="1" dirty="0">
                <a:latin typeface="Times New Roman" panose="02020603050405020304" pitchFamily="18" charset="0"/>
                <a:cs typeface="Times New Roman" panose="02020603050405020304" pitchFamily="18" charset="0"/>
              </a:rPr>
              <a:t>Контакты:</a:t>
            </a:r>
          </a:p>
          <a:p>
            <a:r>
              <a:rPr lang="ru-RU" b="1" dirty="0" err="1" smtClean="0">
                <a:latin typeface="Times New Roman" panose="02020603050405020304" pitchFamily="18" charset="0"/>
                <a:cs typeface="Times New Roman" panose="02020603050405020304" pitchFamily="18" charset="0"/>
              </a:rPr>
              <a:t>email</a:t>
            </a:r>
            <a:r>
              <a:rPr lang="ru-RU" b="1" dirty="0">
                <a:latin typeface="Times New Roman" panose="02020603050405020304" pitchFamily="18" charset="0"/>
                <a:cs typeface="Times New Roman" panose="02020603050405020304" pitchFamily="18" charset="0"/>
              </a:rPr>
              <a:t>: </a:t>
            </a:r>
            <a:r>
              <a:rPr lang="en-US" u="sng" dirty="0" smtClean="0">
                <a:latin typeface="Times New Roman" panose="02020603050405020304" pitchFamily="18" charset="0"/>
                <a:cs typeface="Times New Roman" panose="02020603050405020304" pitchFamily="18" charset="0"/>
              </a:rPr>
              <a:t>elisavetsad@gmail.com</a:t>
            </a:r>
          </a:p>
          <a:p>
            <a:endParaRPr lang="ru-RU"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5810" y="1835621"/>
            <a:ext cx="5486400" cy="3657600"/>
          </a:xfrm>
          <a:prstGeom prst="rect">
            <a:avLst/>
          </a:prstGeom>
        </p:spPr>
      </p:pic>
    </p:spTree>
    <p:extLst>
      <p:ext uri="{BB962C8B-B14F-4D97-AF65-F5344CB8AC3E}">
        <p14:creationId xmlns:p14="http://schemas.microsoft.com/office/powerpoint/2010/main" val="4278327753"/>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11388</TotalTime>
  <Words>1806</Words>
  <Application>Microsoft Office PowerPoint</Application>
  <PresentationFormat>Custom</PresentationFormat>
  <Paragraphs>378</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Тема Office</vt:lpstr>
      <vt:lpstr>PowerPoint Presentation</vt:lpstr>
      <vt:lpstr>Ресурсный центр</vt:lpstr>
      <vt:lpstr>PowerPoint Presentation</vt:lpstr>
      <vt:lpstr>Фундамент</vt:lpstr>
      <vt:lpstr>Концентрация внимания</vt:lpstr>
      <vt:lpstr>PowerPoint Presentation</vt:lpstr>
      <vt:lpstr>Какие навыки ваш ребенок готов освоить? </vt:lpstr>
      <vt:lpstr>Какие навыки вы хотели бы сформировать у ребенка?</vt:lpstr>
      <vt:lpstr>PowerPoint Presentation</vt:lpstr>
      <vt:lpstr>PowerPoint Presentation</vt:lpstr>
      <vt:lpstr>PowerPoint Presentation</vt:lpstr>
      <vt:lpstr>Поощрение</vt:lpstr>
      <vt:lpstr>PowerPoint Presentation</vt:lpstr>
      <vt:lpstr>Материалы</vt:lpstr>
      <vt:lpstr>Инверсия – изменение обычного порядка действий</vt:lpstr>
      <vt:lpstr>Наблюдение за прогрессом</vt:lpstr>
      <vt:lpstr>Питье из чашки</vt:lpstr>
      <vt:lpstr>Разбиваем на шаги</vt:lpstr>
      <vt:lpstr>Оборудование сцены</vt:lpstr>
      <vt:lpstr>Программа. Часть 1.</vt:lpstr>
      <vt:lpstr>Программа. Часть 2.</vt:lpstr>
      <vt:lpstr>Еда ложкой</vt:lpstr>
      <vt:lpstr>Оборудование сцены</vt:lpstr>
      <vt:lpstr>Программа. Часть 1.</vt:lpstr>
      <vt:lpstr>Программа. Часть 2.</vt:lpstr>
      <vt:lpstr>Снятие штанов (уже растегнутых)</vt:lpstr>
      <vt:lpstr>Оборудование сцены</vt:lpstr>
      <vt:lpstr>Программа </vt:lpstr>
      <vt:lpstr>Что почитать?</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Наталья</dc:creator>
  <cp:lastModifiedBy>Сашенька</cp:lastModifiedBy>
  <cp:revision>972</cp:revision>
  <cp:lastPrinted>2016-08-18T07:38:17Z</cp:lastPrinted>
  <dcterms:created xsi:type="dcterms:W3CDTF">2012-12-04T08:08:23Z</dcterms:created>
  <dcterms:modified xsi:type="dcterms:W3CDTF">2018-06-25T18:38:42Z</dcterms:modified>
</cp:coreProperties>
</file>