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7" r:id="rId3"/>
    <p:sldId id="267" r:id="rId4"/>
    <p:sldId id="266" r:id="rId5"/>
    <p:sldId id="259" r:id="rId6"/>
    <p:sldId id="260" r:id="rId7"/>
    <p:sldId id="261" r:id="rId8"/>
    <p:sldId id="268" r:id="rId9"/>
    <p:sldId id="26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2363-4917-4A92-ADDE-BFD28FAA218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C12D-8C51-4D5E-9FBE-6EDEE214B1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86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2363-4917-4A92-ADDE-BFD28FAA218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C12D-8C51-4D5E-9FBE-6EDEE214B1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83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2363-4917-4A92-ADDE-BFD28FAA218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C12D-8C51-4D5E-9FBE-6EDEE214B1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555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2363-4917-4A92-ADDE-BFD28FAA218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C12D-8C51-4D5E-9FBE-6EDEE214B1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71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2363-4917-4A92-ADDE-BFD28FAA218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C12D-8C51-4D5E-9FBE-6EDEE214B1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450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2363-4917-4A92-ADDE-BFD28FAA218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C12D-8C51-4D5E-9FBE-6EDEE214B1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638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2363-4917-4A92-ADDE-BFD28FAA218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C12D-8C51-4D5E-9FBE-6EDEE214B1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640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2363-4917-4A92-ADDE-BFD28FAA218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C12D-8C51-4D5E-9FBE-6EDEE214B1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052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2363-4917-4A92-ADDE-BFD28FAA218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C12D-8C51-4D5E-9FBE-6EDEE214B1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961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2363-4917-4A92-ADDE-BFD28FAA218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C12D-8C51-4D5E-9FBE-6EDEE214B1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900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82363-4917-4A92-ADDE-BFD28FAA218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C12D-8C51-4D5E-9FBE-6EDEE214B1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968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82363-4917-4A92-ADDE-BFD28FAA218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FC12D-8C51-4D5E-9FBE-6EDEE214B1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20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Здравствуйте!</a:t>
            </a:r>
            <a:endParaRPr lang="ru-RU" sz="5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Мораш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 Елена Николаевна, </a:t>
            </a:r>
            <a:endParaRPr lang="ru-RU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Семейный психолог Центра семейного устройства при Марфо-Мариинской Обители милосердия</a:t>
            </a:r>
          </a:p>
          <a:p>
            <a:pPr marL="0" indent="0">
              <a:buNone/>
            </a:pPr>
            <a:r>
              <a:rPr lang="ru-RU" i="1" dirty="0"/>
              <a:t>- проведение первичных консультаций, </a:t>
            </a:r>
          </a:p>
          <a:p>
            <a:pPr marL="0" indent="0">
              <a:buNone/>
            </a:pPr>
            <a:r>
              <a:rPr lang="ru-RU" i="1" dirty="0"/>
              <a:t>- консультирование клиентов по семейным вопросам (взрослые), </a:t>
            </a:r>
          </a:p>
          <a:p>
            <a:pPr marL="0" indent="0">
              <a:buNone/>
            </a:pPr>
            <a:r>
              <a:rPr lang="ru-RU" i="1" dirty="0"/>
              <a:t>- разработка и внедрение проектов по сопровождению, направленных на предотвращение возвратов,</a:t>
            </a:r>
          </a:p>
          <a:p>
            <a:pPr marL="0" indent="0">
              <a:buNone/>
            </a:pPr>
            <a:r>
              <a:rPr lang="ru-RU" i="1" dirty="0"/>
              <a:t>- консультирование детей и подростков по запросу. </a:t>
            </a:r>
          </a:p>
          <a:p>
            <a:pPr marL="0" indent="0" algn="ctr"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42573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161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Зачем нужно сопровождение</a:t>
            </a:r>
            <a:endParaRPr lang="ru-RU" sz="5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06286"/>
            <a:ext cx="10811494" cy="48706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- та ценность, которую важно сохранить,</a:t>
            </a:r>
          </a:p>
          <a:p>
            <a:pPr marL="0" indent="0" algn="just">
              <a:buNone/>
            </a:pPr>
            <a:r>
              <a:rPr 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– это трудно для всех,</a:t>
            </a:r>
          </a:p>
          <a:p>
            <a:pPr marL="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Вторичный возврат – травма для ребенка и родителей,</a:t>
            </a:r>
          </a:p>
          <a:p>
            <a:pPr marL="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 – не только воспитатель, но и человек.</a:t>
            </a:r>
          </a:p>
          <a:p>
            <a:pPr marL="0" indent="0" algn="just">
              <a:buNone/>
            </a:pPr>
            <a:endParaRPr lang="ru-RU" sz="16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42" y="3175803"/>
            <a:ext cx="3703122" cy="2787404"/>
          </a:xfrm>
          <a:prstGeom prst="rect">
            <a:avLst/>
          </a:prstGeom>
        </p:spPr>
      </p:pic>
      <p:pic>
        <p:nvPicPr>
          <p:cNvPr id="1026" name="Picture 2" descr="https://st03.kakprosto.ru/tumb/550/images/article/2016/7/8/244657_577f4eec46262577f4eec46299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700" y="2936216"/>
            <a:ext cx="3559575" cy="277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99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253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Когда начинается сопровождение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38200" y="1352812"/>
            <a:ext cx="10515600" cy="4824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ШПР – подготовительный этап сопровождения 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семьи. Все слушатели ШПР активно участвуют в проектах центра. Посещают Клубы приемных родителей, ездят как волонтеры в Центр полезного отдыха.</a:t>
            </a:r>
            <a:endParaRPr lang="ru-RU" sz="20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497" y="2705124"/>
            <a:ext cx="4229100" cy="2857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215" y="2705124"/>
            <a:ext cx="4283903" cy="285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034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Индивидуальная работа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10" y="1282536"/>
            <a:ext cx="11435938" cy="52013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u="sng" dirty="0" smtClean="0"/>
              <a:t>Психологические консультации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i="1" dirty="0" smtClean="0"/>
              <a:t>Со взрослыми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i="1" dirty="0" smtClean="0"/>
              <a:t>С детьми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i="1" dirty="0" smtClean="0"/>
              <a:t>Семейные </a:t>
            </a:r>
            <a:r>
              <a:rPr lang="ru-RU" i="1" dirty="0" smtClean="0"/>
              <a:t>консультации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i="1" dirty="0" smtClean="0"/>
              <a:t>Телефонные консультации</a:t>
            </a:r>
            <a:endParaRPr lang="ru-RU" i="1" dirty="0" smtClean="0"/>
          </a:p>
          <a:p>
            <a:pPr marL="0" indent="0" algn="just">
              <a:buNone/>
            </a:pPr>
            <a:r>
              <a:rPr lang="ru-RU" i="1" u="sng" dirty="0" smtClean="0"/>
              <a:t>Юридические консультации</a:t>
            </a:r>
          </a:p>
          <a:p>
            <a:pPr marL="0" indent="0" algn="just">
              <a:buNone/>
            </a:pPr>
            <a:r>
              <a:rPr lang="ru-RU" i="1" u="sng" dirty="0" smtClean="0"/>
              <a:t>Консультации социального педагога</a:t>
            </a:r>
            <a:endParaRPr lang="ru-RU" i="1" u="sng" dirty="0"/>
          </a:p>
          <a:p>
            <a:pPr marL="0" indent="0" algn="just">
              <a:buNone/>
            </a:pPr>
            <a:r>
              <a:rPr lang="ru-RU" i="1" dirty="0" smtClean="0"/>
              <a:t>Все консультации проводятся </a:t>
            </a:r>
            <a:r>
              <a:rPr lang="ru-RU" i="1" dirty="0"/>
              <a:t>на основании </a:t>
            </a:r>
            <a:r>
              <a:rPr lang="ru-RU" i="1" dirty="0" err="1"/>
              <a:t>трехсторонеего</a:t>
            </a:r>
            <a:r>
              <a:rPr lang="ru-RU" i="1" dirty="0"/>
              <a:t> или двухстороннего </a:t>
            </a:r>
            <a:r>
              <a:rPr lang="ru-RU" i="1" dirty="0" smtClean="0"/>
              <a:t>договоров.</a:t>
            </a:r>
            <a:endParaRPr lang="ru-RU" i="1" dirty="0"/>
          </a:p>
          <a:p>
            <a:pPr algn="just">
              <a:buFont typeface="Wingdings" panose="05000000000000000000" pitchFamily="2" charset="2"/>
              <a:buChar char="v"/>
            </a:pPr>
            <a:endParaRPr lang="ru-RU" i="1" dirty="0" smtClean="0"/>
          </a:p>
          <a:p>
            <a:pPr marL="0" indent="0" algn="just"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88773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86227"/>
          </a:xfrm>
        </p:spPr>
        <p:txBody>
          <a:bodyPr>
            <a:noAutofit/>
          </a:bodyPr>
          <a:lstStyle/>
          <a:p>
            <a:pPr algn="ctr">
              <a:spcAft>
                <a:spcPts val="800"/>
              </a:spcAft>
            </a:pPr>
            <a:r>
              <a:rPr lang="ru-RU" sz="4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Клубы приемных родителей</a:t>
            </a:r>
            <a:endParaRPr lang="ru-RU" sz="48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301" y="914400"/>
            <a:ext cx="11160691" cy="52625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000" b="1" i="1" dirty="0" smtClean="0"/>
              <a:t>«</a:t>
            </a:r>
            <a:r>
              <a:rPr lang="ru-RU" sz="2000" b="1" i="1" dirty="0"/>
              <a:t>Посиделки» за чаем, теплая беседа участников между собой и со </a:t>
            </a:r>
            <a:r>
              <a:rPr lang="ru-RU" sz="2000" b="1" i="1" dirty="0" smtClean="0"/>
              <a:t>специалистами Центра,</a:t>
            </a:r>
            <a:endParaRPr lang="ru-RU" sz="2000" b="1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000" b="1" i="1" dirty="0"/>
              <a:t>Приглашение интересных людей, специалистов, </a:t>
            </a:r>
            <a:r>
              <a:rPr lang="ru-RU" sz="2000" b="1" i="1" dirty="0" smtClean="0"/>
              <a:t>батюшек. Последнее яркое знакомство с Натальей </a:t>
            </a:r>
            <a:r>
              <a:rPr lang="ru-RU" sz="2000" b="1" i="1" dirty="0" err="1" smtClean="0"/>
              <a:t>Фаустовой</a:t>
            </a:r>
            <a:r>
              <a:rPr lang="ru-RU" sz="2000" b="1" i="1" dirty="0" smtClean="0"/>
              <a:t>  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</a:rPr>
              <a:t>https</a:t>
            </a:r>
            <a:r>
              <a:rPr lang="en-US" sz="2000" b="1" i="1" dirty="0">
                <a:solidFill>
                  <a:schemeClr val="accent2">
                    <a:lumMod val="50000"/>
                  </a:schemeClr>
                </a:solidFill>
              </a:rPr>
              <a:t>://dreamsong.ru</a:t>
            </a:r>
            <a: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</a:rPr>
              <a:t>/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ru-RU" sz="2000" b="1" i="1" dirty="0" smtClean="0"/>
              <a:t>и протоиереем Андреем </a:t>
            </a:r>
            <a:r>
              <a:rPr lang="ru-RU" sz="2000" b="1" i="1" dirty="0" err="1" smtClean="0"/>
              <a:t>Близнюком</a:t>
            </a:r>
            <a:r>
              <a:rPr lang="ru-RU" sz="2000" b="1" i="1" dirty="0" smtClean="0"/>
              <a:t>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2000" b="1" i="1" dirty="0" err="1">
                <a:solidFill>
                  <a:schemeClr val="accent2">
                    <a:lumMod val="50000"/>
                  </a:schemeClr>
                </a:solidFill>
              </a:rPr>
              <a:t>andrey</a:t>
            </a:r>
            <a:r>
              <a:rPr lang="en-US"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i="1" dirty="0" err="1">
                <a:solidFill>
                  <a:schemeClr val="accent2">
                    <a:lumMod val="50000"/>
                  </a:schemeClr>
                </a:solidFill>
              </a:rPr>
              <a:t>bliznyuk</a:t>
            </a:r>
            <a:r>
              <a:rPr lang="en-US"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</a:rPr>
              <a:t>– YouTube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sz="2000" b="1" i="1" dirty="0" smtClean="0"/>
              <a:t>,</a:t>
            </a:r>
            <a:endParaRPr lang="en-US" sz="2000" b="1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000" b="1" i="1" dirty="0" smtClean="0"/>
              <a:t>Творческие </a:t>
            </a:r>
            <a:r>
              <a:rPr lang="ru-RU" sz="2000" b="1" i="1" dirty="0"/>
              <a:t>Клубы</a:t>
            </a:r>
            <a:r>
              <a:rPr lang="ru-RU" sz="2000" b="1" i="1" dirty="0" smtClean="0"/>
              <a:t>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b="1" i="1" dirty="0" smtClean="0"/>
              <a:t>Обучающие Клубы со специалистами Центра,</a:t>
            </a:r>
            <a:endParaRPr lang="ru-RU" sz="2000" b="1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000" b="1" i="1" dirty="0"/>
              <a:t>Совместные мероприятия с дружественными организациями.</a:t>
            </a:r>
            <a:endParaRPr lang="ru-RU" sz="2000" b="1" i="1" dirty="0"/>
          </a:p>
        </p:txBody>
      </p:sp>
      <p:pic>
        <p:nvPicPr>
          <p:cNvPr id="1026" name="Picture 2" descr="C:\Users\МАРУСЯ\Desktop\вебинар 21.06\IMG_57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30" y="3582134"/>
            <a:ext cx="3124718" cy="283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МАРУСЯ\Desktop\вебинар 21.06\IMG_653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369" y="2505205"/>
            <a:ext cx="3043564" cy="405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МАРУСЯ\Desktop\вебинар 21.06\IMG_572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6239">
            <a:off x="4275215" y="3801807"/>
            <a:ext cx="3943129" cy="239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081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17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Коррекционно-развивающие занятия с детьми с элементами арт-терапии</a:t>
            </a:r>
            <a:endParaRPr lang="ru-RU" sz="48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3787"/>
            <a:ext cx="10515600" cy="48231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 smtClean="0"/>
              <a:t>Творчество </a:t>
            </a:r>
            <a:r>
              <a:rPr lang="ru-RU" i="1" dirty="0"/>
              <a:t>– это универсальный язык на котором можно себя выражать. </a:t>
            </a:r>
            <a:endParaRPr lang="ru-RU" i="1" dirty="0"/>
          </a:p>
        </p:txBody>
      </p:sp>
      <p:pic>
        <p:nvPicPr>
          <p:cNvPr id="2050" name="Picture 2" descr="C:\Users\МАРУСЯ\Desktop\вебинар 21.06\IMG_5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933" y="2360806"/>
            <a:ext cx="2973629" cy="400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АРУСЯ\Desktop\вебинар 21.06\IMG_60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6334">
            <a:off x="6811025" y="2247203"/>
            <a:ext cx="3172217" cy="422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114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8039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Тренинг детско-родительских отношений</a:t>
            </a:r>
            <a:endParaRPr lang="ru-RU" sz="48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11283"/>
            <a:ext cx="10515600" cy="49656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 smtClean="0"/>
              <a:t>Традиционно проводится в конце лета. Направлен на гармонизацию детско-родительских отношений.</a:t>
            </a:r>
            <a:endParaRPr lang="ru-RU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21" y="2798750"/>
            <a:ext cx="3555619" cy="305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819" y="2215475"/>
            <a:ext cx="4392320" cy="4222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1539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5472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ШПР 2</a:t>
            </a:r>
            <a:endParaRPr lang="ru-RU" sz="48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90597"/>
            <a:ext cx="10515600" cy="46863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i="1" dirty="0"/>
              <a:t>Новый проект, основанный на запросах родителей</a:t>
            </a:r>
          </a:p>
          <a:p>
            <a:pPr marL="0" indent="0">
              <a:buNone/>
            </a:pPr>
            <a:r>
              <a:rPr lang="ru-RU" i="1" u="sng" dirty="0"/>
              <a:t>Цель </a:t>
            </a:r>
            <a:r>
              <a:rPr lang="ru-RU" i="1" dirty="0"/>
              <a:t>– повышение родительских компетенций</a:t>
            </a:r>
          </a:p>
          <a:p>
            <a:pPr marL="0" indent="0">
              <a:buNone/>
            </a:pPr>
            <a:r>
              <a:rPr lang="ru-RU" i="1" u="sng" dirty="0" smtClean="0"/>
              <a:t>Проект для </a:t>
            </a:r>
            <a:r>
              <a:rPr lang="ru-RU" i="1" u="sng" dirty="0"/>
              <a:t>тех, у </a:t>
            </a:r>
            <a:r>
              <a:rPr lang="ru-RU" i="1" u="sng" dirty="0" smtClean="0"/>
              <a:t>кого:</a:t>
            </a:r>
          </a:p>
          <a:p>
            <a:pPr>
              <a:buFontTx/>
              <a:buChar char="-"/>
            </a:pPr>
            <a:r>
              <a:rPr lang="ru-RU" i="1" dirty="0" smtClean="0"/>
              <a:t>дети </a:t>
            </a:r>
            <a:r>
              <a:rPr lang="ru-RU" i="1" dirty="0"/>
              <a:t>в семье больше года, </a:t>
            </a:r>
            <a:endParaRPr lang="ru-RU" i="1" dirty="0" smtClean="0"/>
          </a:p>
          <a:p>
            <a:pPr>
              <a:buFontTx/>
              <a:buChar char="-"/>
            </a:pPr>
            <a:r>
              <a:rPr lang="ru-RU" i="1" dirty="0" smtClean="0"/>
              <a:t>кто </a:t>
            </a:r>
            <a:r>
              <a:rPr lang="ru-RU" i="1" dirty="0"/>
              <a:t>хочет </a:t>
            </a:r>
            <a:r>
              <a:rPr lang="ru-RU" i="1" dirty="0" smtClean="0"/>
              <a:t>восполнить </a:t>
            </a:r>
            <a:r>
              <a:rPr lang="ru-RU" i="1" dirty="0"/>
              <a:t>знания</a:t>
            </a:r>
            <a:r>
              <a:rPr lang="ru-RU" i="1" dirty="0" smtClean="0"/>
              <a:t>,</a:t>
            </a:r>
          </a:p>
          <a:p>
            <a:pPr>
              <a:buFontTx/>
              <a:buChar char="-"/>
            </a:pPr>
            <a:r>
              <a:rPr lang="ru-RU" i="1" dirty="0" smtClean="0"/>
              <a:t> </a:t>
            </a:r>
            <a:r>
              <a:rPr lang="ru-RU" i="1" dirty="0"/>
              <a:t>для родственников, помогающих приемной семье</a:t>
            </a:r>
            <a:r>
              <a:rPr lang="ru-RU" i="1" dirty="0" smtClean="0"/>
              <a:t>.</a:t>
            </a:r>
          </a:p>
          <a:p>
            <a:pPr marL="0" indent="0">
              <a:buNone/>
            </a:pPr>
            <a:r>
              <a:rPr lang="ru-RU" i="1" dirty="0" smtClean="0"/>
              <a:t>Лекционно-</a:t>
            </a:r>
            <a:r>
              <a:rPr lang="ru-RU" i="1" dirty="0" err="1" smtClean="0"/>
              <a:t>тренинговый</a:t>
            </a:r>
            <a:r>
              <a:rPr lang="ru-RU" i="1" dirty="0" smtClean="0"/>
              <a:t> формат, который включает в себя повторение базовых знаний и разбор конкретных сложных ситуаций.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764091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Центр полезного отдыха в деревне </a:t>
            </a:r>
            <a:r>
              <a:rPr lang="ru-RU" sz="48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Владычня</a:t>
            </a:r>
            <a:r>
              <a:rPr lang="ru-RU" sz="4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Тверской области</a:t>
            </a:r>
            <a:endParaRPr lang="ru-RU" sz="48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098" name="Picture 2" descr="C:\Users\МАРУСЯ\Desktop\вебинар 21.06\IMG_65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939" y="2078038"/>
            <a:ext cx="290089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МАРУСЯ\Desktop\вебинар 21.06\IMG_66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39" y="2924567"/>
            <a:ext cx="3681868" cy="299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МАРУСЯ\Desktop\вебинар 21.06\IMG_65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1837">
            <a:off x="7446399" y="2706505"/>
            <a:ext cx="3765921" cy="251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984790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1031</TotalTime>
  <Words>310</Words>
  <Application>Microsoft Office PowerPoint</Application>
  <PresentationFormat>Произвольный</PresentationFormat>
  <Paragraphs>42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1_Тема Office</vt:lpstr>
      <vt:lpstr>Здравствуйте!</vt:lpstr>
      <vt:lpstr>Зачем нужно сопровождение</vt:lpstr>
      <vt:lpstr>Когда начинается сопровождение</vt:lpstr>
      <vt:lpstr>Индивидуальная работа</vt:lpstr>
      <vt:lpstr>Клубы приемных родителей</vt:lpstr>
      <vt:lpstr>Коррекционно-развивающие занятия с детьми с элементами арт-терапии</vt:lpstr>
      <vt:lpstr>Тренинг детско-родительских отношений</vt:lpstr>
      <vt:lpstr>ШПР 2</vt:lpstr>
      <vt:lpstr>Центр полезного отдыха в деревне Владычня Тверской области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рлодлжра</dc:title>
  <dc:creator>Усманова Г.Р.. Usmanova Galina</dc:creator>
  <cp:lastModifiedBy>МАРУСЯ</cp:lastModifiedBy>
  <cp:revision>45</cp:revision>
  <dcterms:created xsi:type="dcterms:W3CDTF">2017-06-02T08:02:21Z</dcterms:created>
  <dcterms:modified xsi:type="dcterms:W3CDTF">2018-06-19T19:22:33Z</dcterms:modified>
</cp:coreProperties>
</file>