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4" r:id="rId5"/>
    <p:sldId id="289" r:id="rId6"/>
    <p:sldId id="259" r:id="rId7"/>
    <p:sldId id="268" r:id="rId8"/>
    <p:sldId id="262" r:id="rId9"/>
    <p:sldId id="270" r:id="rId10"/>
    <p:sldId id="263" r:id="rId11"/>
    <p:sldId id="264" r:id="rId12"/>
    <p:sldId id="265" r:id="rId13"/>
    <p:sldId id="266" r:id="rId14"/>
    <p:sldId id="267" r:id="rId15"/>
    <p:sldId id="260" r:id="rId16"/>
    <p:sldId id="261" r:id="rId17"/>
    <p:sldId id="269" r:id="rId18"/>
    <p:sldId id="271" r:id="rId19"/>
    <p:sldId id="272" r:id="rId20"/>
    <p:sldId id="273" r:id="rId21"/>
    <p:sldId id="276" r:id="rId22"/>
    <p:sldId id="277" r:id="rId23"/>
    <p:sldId id="278" r:id="rId24"/>
    <p:sldId id="279" r:id="rId25"/>
    <p:sldId id="280" r:id="rId26"/>
    <p:sldId id="290" r:id="rId27"/>
    <p:sldId id="281" r:id="rId28"/>
    <p:sldId id="284" r:id="rId29"/>
    <p:sldId id="282" r:id="rId30"/>
    <p:sldId id="283" r:id="rId31"/>
    <p:sldId id="285" r:id="rId32"/>
    <p:sldId id="286" r:id="rId33"/>
    <p:sldId id="291" r:id="rId34"/>
    <p:sldId id="287" r:id="rId35"/>
    <p:sldId id="288" r:id="rId36"/>
    <p:sldId id="275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731" autoAdjust="0"/>
    <p:restoredTop sz="94660"/>
  </p:normalViewPr>
  <p:slideViewPr>
    <p:cSldViewPr snapToGrid="0">
      <p:cViewPr varScale="1">
        <p:scale>
          <a:sx n="56" d="100"/>
          <a:sy n="56" d="100"/>
        </p:scale>
        <p:origin x="84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rus-aac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prostranstvo-center.ru/" TargetMode="External"/><Relationship Id="rId2" Type="http://schemas.openxmlformats.org/officeDocument/2006/relationships/hyperlink" Target="mailto:r.vialitov@prostranstvo-center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3039" y="1541418"/>
            <a:ext cx="10424161" cy="32359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Альтернативная и </a:t>
            </a:r>
            <a:r>
              <a:rPr lang="ru-RU" dirty="0"/>
              <a:t>д</a:t>
            </a:r>
            <a:r>
              <a:rPr lang="ru-RU" dirty="0" smtClean="0"/>
              <a:t>ополнительная коммуникация:</a:t>
            </a:r>
            <a:br>
              <a:rPr lang="ru-RU" dirty="0" smtClean="0"/>
            </a:br>
            <a:r>
              <a:rPr lang="en-US" dirty="0" smtClean="0"/>
              <a:t> </a:t>
            </a:r>
            <a:r>
              <a:rPr lang="ru-RU" dirty="0" smtClean="0"/>
              <a:t>дадим им слово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0470" y="5339082"/>
            <a:ext cx="8915399" cy="1126283"/>
          </a:xfrm>
        </p:spPr>
        <p:txBody>
          <a:bodyPr>
            <a:normAutofit/>
          </a:bodyPr>
          <a:lstStyle/>
          <a:p>
            <a:pPr algn="r"/>
            <a:r>
              <a:rPr lang="ru-RU" dirty="0"/>
              <a:t>Пространство общения</a:t>
            </a:r>
          </a:p>
          <a:p>
            <a:pPr algn="r"/>
            <a:r>
              <a:rPr lang="ru-RU" dirty="0" smtClean="0"/>
              <a:t>Психолог-педагог </a:t>
            </a:r>
            <a:r>
              <a:rPr lang="ru-RU" dirty="0" err="1" smtClean="0"/>
              <a:t>Вялитов</a:t>
            </a:r>
            <a:r>
              <a:rPr lang="ru-RU" dirty="0" smtClean="0"/>
              <a:t> </a:t>
            </a:r>
            <a:r>
              <a:rPr lang="ru-RU" dirty="0" smtClean="0"/>
              <a:t>Р.Р</a:t>
            </a:r>
            <a:r>
              <a:rPr lang="ru-RU" dirty="0" smtClean="0"/>
              <a:t>.</a:t>
            </a:r>
            <a:endParaRPr lang="ru-RU" dirty="0" smtClean="0"/>
          </a:p>
        </p:txBody>
      </p:sp>
      <p:pic>
        <p:nvPicPr>
          <p:cNvPr id="5" name="Picture 2" descr="C:\Users\Anastasia\Desktop\Пространство общения 2017\Лого ПО новое\Logo-Пространство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" y="143690"/>
            <a:ext cx="2618801" cy="101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02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Альтернати</a:t>
            </a:r>
            <a:r>
              <a:rPr lang="ru-RU" dirty="0">
                <a:solidFill>
                  <a:schemeClr val="tx1"/>
                </a:solidFill>
              </a:rPr>
              <a:t>в</a:t>
            </a:r>
            <a:r>
              <a:rPr lang="ru-RU" dirty="0" smtClean="0">
                <a:solidFill>
                  <a:schemeClr val="tx1"/>
                </a:solidFill>
              </a:rPr>
              <a:t>ная </a:t>
            </a:r>
            <a:r>
              <a:rPr lang="ru-RU" dirty="0">
                <a:solidFill>
                  <a:schemeClr val="tx1"/>
                </a:solidFill>
              </a:rPr>
              <a:t>и дополнительная коммуникация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0363" algn="just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АДК</a:t>
            </a:r>
            <a:r>
              <a:rPr lang="ru-RU" sz="2000" dirty="0" smtClean="0">
                <a:solidFill>
                  <a:schemeClr val="tx1"/>
                </a:solidFill>
              </a:rPr>
              <a:t> – это область знаний о невербальных формах общения, специально разработанных системах коммуникации, вспомогательных средствах и устройствах, методиках обучения, которые помогают лицам с нарушенной или отсутствующей речью  общаться и вступать в  социальное взаимодействие с другими людьми</a:t>
            </a:r>
          </a:p>
          <a:p>
            <a:pPr marL="0" indent="360363" algn="just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Альтернативная </a:t>
            </a:r>
            <a:r>
              <a:rPr lang="ru-RU" sz="2000" b="1" dirty="0">
                <a:solidFill>
                  <a:schemeClr val="tx1"/>
                </a:solidFill>
              </a:rPr>
              <a:t>коммуникация </a:t>
            </a:r>
            <a:r>
              <a:rPr lang="ru-RU" sz="2000" dirty="0">
                <a:solidFill>
                  <a:schemeClr val="tx1"/>
                </a:solidFill>
              </a:rPr>
              <a:t>– это различные </a:t>
            </a:r>
            <a:r>
              <a:rPr lang="ru-RU" sz="2000" dirty="0" smtClean="0">
                <a:solidFill>
                  <a:schemeClr val="tx1"/>
                </a:solidFill>
              </a:rPr>
              <a:t>средства, системы и способы коммуникации  заменяющие речь</a:t>
            </a:r>
            <a:endParaRPr lang="ru-RU" sz="2000" dirty="0">
              <a:solidFill>
                <a:schemeClr val="tx1"/>
              </a:solidFill>
            </a:endParaRPr>
          </a:p>
          <a:p>
            <a:pPr marL="0" indent="360363" algn="just">
              <a:buNone/>
            </a:pPr>
            <a:r>
              <a:rPr lang="ru-RU" sz="2000" b="1" dirty="0">
                <a:solidFill>
                  <a:schemeClr val="tx1"/>
                </a:solidFill>
              </a:rPr>
              <a:t>Дополнительная коммуникация </a:t>
            </a:r>
            <a:r>
              <a:rPr lang="ru-RU" sz="2000" dirty="0">
                <a:solidFill>
                  <a:schemeClr val="tx1"/>
                </a:solidFill>
              </a:rPr>
              <a:t>– это </a:t>
            </a:r>
            <a:r>
              <a:rPr lang="ru-RU" sz="2000" dirty="0" smtClean="0">
                <a:solidFill>
                  <a:schemeClr val="tx1"/>
                </a:solidFill>
              </a:rPr>
              <a:t>различные средства и системы коммуникации, дополняющие, поддерживающие и развивающие речь</a:t>
            </a:r>
            <a:endParaRPr lang="ru-RU" sz="20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92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Мифы об АДК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621766"/>
            <a:ext cx="8915400" cy="4289456"/>
          </a:xfrm>
        </p:spPr>
        <p:txBody>
          <a:bodyPr>
            <a:noAutofit/>
          </a:bodyPr>
          <a:lstStyle/>
          <a:p>
            <a:pPr marL="565150" indent="-457200">
              <a:buFont typeface="Trebuchet MS" panose="020B0603020202020204" pitchFamily="34" charset="0"/>
              <a:buAutoNum type="arabicPeriod"/>
            </a:pPr>
            <a:r>
              <a:rPr lang="ru-RU" altLang="ru-RU" sz="2400" dirty="0" smtClean="0">
                <a:solidFill>
                  <a:schemeClr val="tx1"/>
                </a:solidFill>
                <a:latin typeface="+mj-lt"/>
              </a:rPr>
              <a:t>Два языка учить гораздо сложнее чем один</a:t>
            </a:r>
          </a:p>
          <a:p>
            <a:pPr marL="565150" indent="-457200">
              <a:buFont typeface="Trebuchet MS" panose="020B0603020202020204" pitchFamily="34" charset="0"/>
              <a:buAutoNum type="arabicPeriod"/>
            </a:pPr>
            <a:r>
              <a:rPr lang="ru-RU" altLang="ru-RU" sz="2400" dirty="0" smtClean="0">
                <a:solidFill>
                  <a:schemeClr val="tx1"/>
                </a:solidFill>
                <a:latin typeface="+mj-lt"/>
              </a:rPr>
              <a:t>Дети ленивы и выбирают простой путь,</a:t>
            </a:r>
            <a:r>
              <a:rPr lang="ru-RU" altLang="ru-RU" sz="2400" dirty="0">
                <a:solidFill>
                  <a:schemeClr val="tx1"/>
                </a:solidFill>
              </a:rPr>
              <a:t> АДК тормозит или останавливает развитие </a:t>
            </a:r>
            <a:r>
              <a:rPr lang="ru-RU" altLang="ru-RU" sz="2400" dirty="0" smtClean="0">
                <a:solidFill>
                  <a:schemeClr val="tx1"/>
                </a:solidFill>
              </a:rPr>
              <a:t>речи</a:t>
            </a:r>
            <a:r>
              <a:rPr lang="ru-RU" altLang="ru-RU" sz="2400" dirty="0" smtClean="0">
                <a:solidFill>
                  <a:schemeClr val="tx1"/>
                </a:solidFill>
                <a:latin typeface="+mj-lt"/>
              </a:rPr>
              <a:t> </a:t>
            </a:r>
            <a:endParaRPr lang="en-US" altLang="ru-RU" sz="2400" dirty="0" smtClean="0">
              <a:solidFill>
                <a:schemeClr val="tx1"/>
              </a:solidFill>
              <a:latin typeface="+mj-lt"/>
            </a:endParaRPr>
          </a:p>
          <a:p>
            <a:pPr marL="565150" indent="-457200">
              <a:buFont typeface="Trebuchet MS" panose="020B0603020202020204" pitchFamily="34" charset="0"/>
              <a:buAutoNum type="arabicPeriod"/>
            </a:pPr>
            <a:r>
              <a:rPr lang="ru-RU" altLang="ru-RU" sz="2400" dirty="0" smtClean="0">
                <a:solidFill>
                  <a:schemeClr val="tx1"/>
                </a:solidFill>
                <a:latin typeface="+mj-lt"/>
              </a:rPr>
              <a:t>АДК</a:t>
            </a:r>
            <a:r>
              <a:rPr lang="pl-PL" altLang="ru-RU" sz="2400" dirty="0" smtClean="0">
                <a:solidFill>
                  <a:schemeClr val="tx1"/>
                </a:solidFill>
                <a:latin typeface="+mj-lt"/>
              </a:rPr>
              <a:t>: </a:t>
            </a:r>
            <a:r>
              <a:rPr lang="ru-RU" altLang="ru-RU" sz="2400" dirty="0">
                <a:solidFill>
                  <a:schemeClr val="tx1"/>
                </a:solidFill>
                <a:latin typeface="+mj-lt"/>
              </a:rPr>
              <a:t>последняя </a:t>
            </a:r>
            <a:r>
              <a:rPr lang="ru-RU" altLang="ru-RU" sz="2400" dirty="0" smtClean="0">
                <a:solidFill>
                  <a:schemeClr val="tx1"/>
                </a:solidFill>
                <a:latin typeface="+mj-lt"/>
              </a:rPr>
              <a:t>соломинка, когда речь уже точно не появится</a:t>
            </a:r>
            <a:endParaRPr lang="en-US" altLang="ru-RU" sz="2400" dirty="0">
              <a:solidFill>
                <a:schemeClr val="tx1"/>
              </a:solidFill>
              <a:latin typeface="+mj-lt"/>
            </a:endParaRPr>
          </a:p>
          <a:p>
            <a:pPr marL="565150" indent="-457200">
              <a:buFont typeface="Trebuchet MS" panose="020B0603020202020204" pitchFamily="34" charset="0"/>
              <a:buAutoNum type="arabicPeriod"/>
            </a:pPr>
            <a:r>
              <a:rPr lang="ru-RU" altLang="ru-RU" sz="2400" dirty="0" smtClean="0">
                <a:solidFill>
                  <a:schemeClr val="tx1"/>
                </a:solidFill>
                <a:latin typeface="+mj-lt"/>
              </a:rPr>
              <a:t>Чтобы </a:t>
            </a:r>
            <a:r>
              <a:rPr lang="ru-RU" altLang="ru-RU" sz="2400" dirty="0">
                <a:solidFill>
                  <a:schemeClr val="tx1"/>
                </a:solidFill>
                <a:latin typeface="+mj-lt"/>
              </a:rPr>
              <a:t>пользоваться </a:t>
            </a:r>
            <a:r>
              <a:rPr lang="ru-RU" altLang="ru-RU" sz="2400" dirty="0" smtClean="0">
                <a:solidFill>
                  <a:schemeClr val="tx1"/>
                </a:solidFill>
                <a:latin typeface="+mj-lt"/>
              </a:rPr>
              <a:t>АДК, </a:t>
            </a:r>
            <a:r>
              <a:rPr lang="ru-RU" altLang="ru-RU" sz="2400" dirty="0">
                <a:solidFill>
                  <a:schemeClr val="tx1"/>
                </a:solidFill>
                <a:latin typeface="+mj-lt"/>
              </a:rPr>
              <a:t>дети должны обладать определенным количеством навыков</a:t>
            </a:r>
          </a:p>
          <a:p>
            <a:pPr marL="565150" indent="-457200">
              <a:buFont typeface="Trebuchet MS" panose="020B0603020202020204" pitchFamily="34" charset="0"/>
              <a:buAutoNum type="arabicPeriod"/>
            </a:pPr>
            <a:r>
              <a:rPr lang="ru-RU" altLang="ru-RU" sz="2400" dirty="0">
                <a:solidFill>
                  <a:schemeClr val="tx1"/>
                </a:solidFill>
                <a:latin typeface="+mj-lt"/>
              </a:rPr>
              <a:t>Приспособления для коммуникации рассчитаны на детей с нормальным интеллектом</a:t>
            </a:r>
            <a:endParaRPr lang="en-US" altLang="ru-RU" sz="2400" dirty="0">
              <a:solidFill>
                <a:schemeClr val="tx1"/>
              </a:solidFill>
              <a:latin typeface="+mj-lt"/>
            </a:endParaRPr>
          </a:p>
          <a:p>
            <a:pPr marL="565150" indent="-457200">
              <a:buFont typeface="Trebuchet MS" panose="020B0603020202020204" pitchFamily="34" charset="0"/>
              <a:buAutoNum type="arabicPeriod"/>
            </a:pPr>
            <a:r>
              <a:rPr lang="ru-RU" altLang="ru-RU" sz="2400" dirty="0">
                <a:solidFill>
                  <a:schemeClr val="tx1"/>
                </a:solidFill>
                <a:latin typeface="+mj-lt"/>
              </a:rPr>
              <a:t>Чтобы начать пользоваться </a:t>
            </a:r>
            <a:r>
              <a:rPr lang="ru-RU" altLang="ru-RU" sz="2400" dirty="0" smtClean="0">
                <a:solidFill>
                  <a:schemeClr val="tx1"/>
                </a:solidFill>
                <a:latin typeface="+mj-lt"/>
              </a:rPr>
              <a:t>АДК,</a:t>
            </a:r>
            <a:r>
              <a:rPr lang="pl-PL" altLang="ru-RU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ru-RU" altLang="ru-RU" sz="2400" dirty="0">
                <a:solidFill>
                  <a:schemeClr val="tx1"/>
                </a:solidFill>
                <a:latin typeface="+mj-lt"/>
              </a:rPr>
              <a:t>дети должны достичь определенного возраста</a:t>
            </a:r>
            <a:endParaRPr lang="en-US" altLang="ru-RU" sz="2400" dirty="0">
              <a:solidFill>
                <a:schemeClr val="tx1"/>
              </a:solidFill>
              <a:latin typeface="+mj-lt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2780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Следствия серьезных нарушений коммуникации, речи и языка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Отсутствие экспрессивности</a:t>
            </a:r>
          </a:p>
          <a:p>
            <a:r>
              <a:rPr lang="ru-RU" sz="2400" dirty="0">
                <a:solidFill>
                  <a:schemeClr val="tx1"/>
                </a:solidFill>
              </a:rPr>
              <a:t>Сниженная способность к регуляции </a:t>
            </a:r>
            <a:r>
              <a:rPr lang="ru-RU" sz="2400" dirty="0" smtClean="0">
                <a:solidFill>
                  <a:schemeClr val="tx1"/>
                </a:solidFill>
              </a:rPr>
              <a:t>эмоций</a:t>
            </a:r>
          </a:p>
          <a:p>
            <a:r>
              <a:rPr lang="ru-RU" sz="2400" dirty="0">
                <a:solidFill>
                  <a:schemeClr val="tx1"/>
                </a:solidFill>
              </a:rPr>
              <a:t>Тревожность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Фрустрация </a:t>
            </a:r>
            <a:r>
              <a:rPr lang="ru-RU" sz="2400" dirty="0">
                <a:solidFill>
                  <a:schemeClr val="tx1"/>
                </a:solidFill>
              </a:rPr>
              <a:t>и </a:t>
            </a:r>
            <a:r>
              <a:rPr lang="ru-RU" sz="2400" dirty="0" smtClean="0">
                <a:solidFill>
                  <a:schemeClr val="tx1"/>
                </a:solidFill>
              </a:rPr>
              <a:t>отчаяние</a:t>
            </a:r>
          </a:p>
          <a:p>
            <a:r>
              <a:rPr lang="ru-RU" sz="2400" dirty="0">
                <a:solidFill>
                  <a:schemeClr val="tx1"/>
                </a:solidFill>
              </a:rPr>
              <a:t>Депрессия и страх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Пассивность </a:t>
            </a:r>
            <a:r>
              <a:rPr lang="ru-RU" sz="2400" dirty="0">
                <a:solidFill>
                  <a:schemeClr val="tx1"/>
                </a:solidFill>
              </a:rPr>
              <a:t>и выученная беспомощность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Проблемное поведение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36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Возможности, которые открывает коммуникация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Безопасность</a:t>
            </a:r>
          </a:p>
          <a:p>
            <a:r>
              <a:rPr lang="ru-RU" sz="2000" dirty="0">
                <a:solidFill>
                  <a:schemeClr val="tx1"/>
                </a:solidFill>
              </a:rPr>
              <a:t>Способ регуляции состояний и поведения</a:t>
            </a:r>
          </a:p>
          <a:p>
            <a:r>
              <a:rPr lang="ru-RU" sz="2000" dirty="0">
                <a:solidFill>
                  <a:schemeClr val="tx1"/>
                </a:solidFill>
              </a:rPr>
              <a:t>Возможность влиять, что-то сообщить</a:t>
            </a:r>
          </a:p>
          <a:p>
            <a:r>
              <a:rPr lang="ru-RU" sz="2000" dirty="0">
                <a:solidFill>
                  <a:schemeClr val="tx1"/>
                </a:solidFill>
              </a:rPr>
              <a:t>Чувство принадлежности</a:t>
            </a:r>
          </a:p>
          <a:p>
            <a:r>
              <a:rPr lang="ru-RU" sz="2000" dirty="0">
                <a:solidFill>
                  <a:schemeClr val="tx1"/>
                </a:solidFill>
              </a:rPr>
              <a:t>Независимость, автономия</a:t>
            </a:r>
          </a:p>
          <a:p>
            <a:r>
              <a:rPr lang="ru-RU" sz="2000" dirty="0">
                <a:solidFill>
                  <a:schemeClr val="tx1"/>
                </a:solidFill>
              </a:rPr>
              <a:t>Самостоятельность в принятии решений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Поддержка познавательного и социального развития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Повышение качества жизни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Позитивный социальный имидж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592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7375" y="624110"/>
            <a:ext cx="9730596" cy="1280890"/>
          </a:xfrm>
        </p:spPr>
        <p:txBody>
          <a:bodyPr>
            <a:normAutofit fontScale="90000"/>
          </a:bodyPr>
          <a:lstStyle/>
          <a:p>
            <a:r>
              <a:rPr lang="ru-RU" dirty="0"/>
              <a:t>Функциональные </a:t>
            </a:r>
            <a:r>
              <a:rPr lang="ru-RU" dirty="0" smtClean="0"/>
              <a:t>группы пользователей АДК: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7894256"/>
              </p:ext>
            </p:extLst>
          </p:nvPr>
        </p:nvGraphicFramePr>
        <p:xfrm>
          <a:off x="172527" y="1242203"/>
          <a:ext cx="11731928" cy="5615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2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2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2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29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4387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Группа вспомогательного языка</a:t>
                      </a:r>
                      <a:endParaRPr lang="ru-RU" dirty="0"/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Группа экспрессивного языка</a:t>
                      </a:r>
                      <a:endParaRPr lang="ru-RU" dirty="0"/>
                    </a:p>
                  </a:txBody>
                  <a:tcPr marL="121920" marR="12192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Группа альтернативного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smtClean="0"/>
                        <a:t>языка</a:t>
                      </a:r>
                      <a:endParaRPr lang="ru-RU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47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Развивающая группа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Ситуационная группа</a:t>
                      </a:r>
                      <a:endParaRPr lang="ru-RU" dirty="0"/>
                    </a:p>
                  </a:txBody>
                  <a:tcPr marL="121920" marR="12192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297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КТО?</a:t>
                      </a:r>
                    </a:p>
                    <a:p>
                      <a:pPr algn="ctr"/>
                      <a:r>
                        <a:rPr lang="ru-RU" dirty="0" smtClean="0"/>
                        <a:t>Для</a:t>
                      </a:r>
                      <a:r>
                        <a:rPr lang="ru-RU" baseline="0" dirty="0" smtClean="0"/>
                        <a:t> кого АК является поддержкой для речи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КТО?</a:t>
                      </a:r>
                    </a:p>
                    <a:p>
                      <a:pPr algn="ctr"/>
                      <a:r>
                        <a:rPr lang="ru-RU" dirty="0" smtClean="0"/>
                        <a:t>Научились говорить, но слушателям</a:t>
                      </a:r>
                      <a:r>
                        <a:rPr lang="ru-RU" baseline="0" dirty="0" smtClean="0"/>
                        <a:t> трудно их понять, когда они пользуются только речью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КТО?</a:t>
                      </a:r>
                    </a:p>
                    <a:p>
                      <a:pPr algn="ctr"/>
                      <a:r>
                        <a:rPr lang="ru-RU" dirty="0" smtClean="0"/>
                        <a:t>В целом понимают речь, но трудности</a:t>
                      </a:r>
                      <a:r>
                        <a:rPr lang="ru-RU" baseline="0" dirty="0" smtClean="0"/>
                        <a:t> с ее использованием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КТО?</a:t>
                      </a:r>
                    </a:p>
                    <a:p>
                      <a:pPr algn="ctr"/>
                      <a:r>
                        <a:rPr lang="ru-RU" dirty="0" smtClean="0"/>
                        <a:t>Используют АК</a:t>
                      </a:r>
                      <a:r>
                        <a:rPr lang="ru-RU" baseline="0" dirty="0" smtClean="0"/>
                        <a:t> в течение всей жизни, речь плохо развита или отсутствует, сильно затруднено понимание</a:t>
                      </a:r>
                      <a:endParaRPr lang="ru-RU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596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ЦЕЛЬ?</a:t>
                      </a:r>
                    </a:p>
                    <a:p>
                      <a:pPr algn="ctr"/>
                      <a:r>
                        <a:rPr lang="ru-RU" dirty="0" smtClean="0"/>
                        <a:t>Установить четкую связь</a:t>
                      </a:r>
                      <a:r>
                        <a:rPr lang="ru-RU" baseline="0" dirty="0" smtClean="0"/>
                        <a:t> между речью и АК; разрешить социальные проблемы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ЦЕЛЬ?</a:t>
                      </a:r>
                    </a:p>
                    <a:p>
                      <a:pPr algn="ctr"/>
                      <a:r>
                        <a:rPr lang="ru-RU" dirty="0" smtClean="0"/>
                        <a:t>Помочь понять,</a:t>
                      </a:r>
                      <a:r>
                        <a:rPr lang="ru-RU" baseline="0" dirty="0" smtClean="0"/>
                        <a:t> когда дополнять речь; научить следить за тем, понимает ли их собеседник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ЦЕЛЬ?</a:t>
                      </a:r>
                    </a:p>
                    <a:p>
                      <a:pPr algn="ctr"/>
                      <a:r>
                        <a:rPr lang="ru-RU" dirty="0" smtClean="0"/>
                        <a:t>Обеспечение такой формой коммуникации,</a:t>
                      </a:r>
                      <a:r>
                        <a:rPr lang="ru-RU" baseline="0" dirty="0" smtClean="0"/>
                        <a:t> которая станет постоянным средством выражения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ЦЕЛЬ?</a:t>
                      </a:r>
                    </a:p>
                    <a:p>
                      <a:pPr algn="ctr"/>
                      <a:r>
                        <a:rPr lang="ru-RU" dirty="0" smtClean="0"/>
                        <a:t>Научить пониманию и продуцированию языка; создание среды, в которой АК будет функциональна</a:t>
                      </a:r>
                      <a:endParaRPr lang="ru-RU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320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Уровни общения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52755"/>
            <a:ext cx="8915400" cy="4358467"/>
          </a:xfrm>
        </p:spPr>
        <p:txBody>
          <a:bodyPr>
            <a:noAutofit/>
          </a:bodyPr>
          <a:lstStyle/>
          <a:p>
            <a:r>
              <a:rPr lang="ru-RU" i="1" dirty="0" smtClean="0"/>
              <a:t>Ненамеренное общение</a:t>
            </a:r>
          </a:p>
          <a:p>
            <a:pPr lvl="2"/>
            <a:r>
              <a:rPr lang="ru-RU" sz="1800" b="1" dirty="0" smtClean="0"/>
              <a:t>Уровень </a:t>
            </a:r>
            <a:r>
              <a:rPr lang="en-US" sz="1800" b="1" dirty="0"/>
              <a:t>I. </a:t>
            </a:r>
            <a:r>
              <a:rPr lang="ru-RU" sz="1800" b="1" dirty="0"/>
              <a:t>Ненамеренное </a:t>
            </a:r>
            <a:r>
              <a:rPr lang="ru-RU" sz="1800" b="1" dirty="0" smtClean="0"/>
              <a:t>поведение</a:t>
            </a:r>
          </a:p>
          <a:p>
            <a:pPr lvl="2"/>
            <a:r>
              <a:rPr lang="ru-RU" sz="1800" b="1" dirty="0"/>
              <a:t>Уровень </a:t>
            </a:r>
            <a:r>
              <a:rPr lang="en-US" sz="1800" b="1" dirty="0"/>
              <a:t>II. </a:t>
            </a:r>
            <a:r>
              <a:rPr lang="ru-RU" sz="1800" b="1" dirty="0"/>
              <a:t>Намеренное </a:t>
            </a:r>
            <a:r>
              <a:rPr lang="ru-RU" sz="1800" b="1" dirty="0" smtClean="0"/>
              <a:t>поведение</a:t>
            </a:r>
          </a:p>
          <a:p>
            <a:r>
              <a:rPr lang="ru-RU" i="1" dirty="0" smtClean="0"/>
              <a:t>Намеренное общение</a:t>
            </a:r>
          </a:p>
          <a:p>
            <a:pPr lvl="1"/>
            <a:r>
              <a:rPr lang="ru-RU" sz="1800" u="sng" dirty="0" err="1" smtClean="0"/>
              <a:t>Досимволическая</a:t>
            </a:r>
            <a:r>
              <a:rPr lang="ru-RU" sz="1800" u="sng" dirty="0" smtClean="0"/>
              <a:t> коммуникация</a:t>
            </a:r>
          </a:p>
          <a:p>
            <a:pPr lvl="2"/>
            <a:r>
              <a:rPr lang="ru-RU" sz="1800" b="1" dirty="0"/>
              <a:t>Уровень III. Нестандартное </a:t>
            </a:r>
            <a:r>
              <a:rPr lang="ru-RU" sz="1800" b="1" dirty="0" smtClean="0"/>
              <a:t>общение</a:t>
            </a:r>
          </a:p>
          <a:p>
            <a:pPr lvl="2"/>
            <a:r>
              <a:rPr lang="ru-RU" sz="1800" b="1" dirty="0"/>
              <a:t>Уровень </a:t>
            </a:r>
            <a:r>
              <a:rPr lang="en-US" sz="1800" b="1" dirty="0"/>
              <a:t>IV. </a:t>
            </a:r>
            <a:r>
              <a:rPr lang="ru-RU" sz="1800" b="1" dirty="0"/>
              <a:t>Стандартное </a:t>
            </a:r>
            <a:r>
              <a:rPr lang="ru-RU" sz="1800" b="1" dirty="0" smtClean="0"/>
              <a:t>общение</a:t>
            </a:r>
          </a:p>
          <a:p>
            <a:pPr lvl="1"/>
            <a:r>
              <a:rPr lang="ru-RU" sz="1800" u="sng" dirty="0" smtClean="0"/>
              <a:t>Символическая коммуникация</a:t>
            </a:r>
          </a:p>
          <a:p>
            <a:pPr lvl="2"/>
            <a:r>
              <a:rPr lang="ru-RU" sz="1800" b="1" dirty="0"/>
              <a:t>Уровень </a:t>
            </a:r>
            <a:r>
              <a:rPr lang="en-US" sz="1800" b="1" dirty="0"/>
              <a:t>V. </a:t>
            </a:r>
            <a:r>
              <a:rPr lang="ru-RU" sz="1800" b="1" dirty="0"/>
              <a:t>Конкретные символы </a:t>
            </a:r>
            <a:endParaRPr lang="ru-RU" sz="1800" b="1" dirty="0" smtClean="0"/>
          </a:p>
          <a:p>
            <a:pPr lvl="2"/>
            <a:r>
              <a:rPr lang="ru-RU" sz="1800" b="1" dirty="0"/>
              <a:t>Уровень </a:t>
            </a:r>
            <a:r>
              <a:rPr lang="en-US" sz="1800" b="1" dirty="0"/>
              <a:t>VI. </a:t>
            </a:r>
            <a:r>
              <a:rPr lang="ru-RU" sz="1800" b="1" dirty="0"/>
              <a:t>Абстрактные символы </a:t>
            </a:r>
            <a:endParaRPr lang="ru-RU" sz="1800" b="1" dirty="0" smtClean="0"/>
          </a:p>
          <a:p>
            <a:pPr lvl="2"/>
            <a:r>
              <a:rPr lang="ru-RU" sz="1800" b="1" dirty="0" smtClean="0"/>
              <a:t>Уровень </a:t>
            </a:r>
            <a:r>
              <a:rPr lang="en-US" sz="1800" b="1" dirty="0"/>
              <a:t>VII. </a:t>
            </a:r>
            <a:r>
              <a:rPr lang="ru-RU" sz="1800" b="1" dirty="0"/>
              <a:t>Язык </a:t>
            </a:r>
            <a:r>
              <a:rPr lang="en-US" sz="1800" b="1" dirty="0"/>
              <a:t/>
            </a:r>
            <a:br>
              <a:rPr lang="en-US" sz="1800" b="1" dirty="0"/>
            </a:br>
            <a:endParaRPr lang="ru-RU" sz="1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73947" y="584903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ru-RU" dirty="0"/>
          </a:p>
          <a:p>
            <a:pPr algn="r"/>
            <a:r>
              <a:rPr lang="en-US" dirty="0"/>
              <a:t>www.communicationmatrix.org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136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Уровень </a:t>
            </a:r>
            <a:r>
              <a:rPr lang="en-US" dirty="0"/>
              <a:t>I. </a:t>
            </a:r>
            <a:r>
              <a:rPr lang="ru-RU" dirty="0"/>
              <a:t>Ненамеренное поведение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98475" y="1466491"/>
            <a:ext cx="8747185" cy="51585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Человек </a:t>
            </a:r>
            <a:r>
              <a:rPr lang="ru-RU" sz="2000" dirty="0"/>
              <a:t>не контролирует поведение, однако оно отражает его </a:t>
            </a:r>
            <a:r>
              <a:rPr lang="ru-RU" sz="2000" dirty="0" smtClean="0"/>
              <a:t>общее состояние </a:t>
            </a:r>
            <a:r>
              <a:rPr lang="ru-RU" sz="2000" dirty="0"/>
              <a:t>(например, комфортно ему или нет, голоден ли он или </a:t>
            </a:r>
            <a:r>
              <a:rPr lang="ru-RU" sz="2000" dirty="0" smtClean="0"/>
              <a:t>хочет спать</a:t>
            </a:r>
            <a:r>
              <a:rPr lang="ru-RU" sz="2000" dirty="0"/>
              <a:t>).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Лица</a:t>
            </a:r>
            <a:r>
              <a:rPr lang="ru-RU" sz="2000" dirty="0"/>
              <a:t>, осуществляющие уход за таким человеком, </a:t>
            </a:r>
            <a:r>
              <a:rPr lang="ru-RU" sz="2000" dirty="0" smtClean="0"/>
              <a:t>получают представление </a:t>
            </a:r>
            <a:r>
              <a:rPr lang="ru-RU" sz="2000" dirty="0"/>
              <a:t>о его состоянии, интерпретируя его поведение, например движения </a:t>
            </a:r>
            <a:r>
              <a:rPr lang="ru-RU" sz="2000" dirty="0" smtClean="0"/>
              <a:t>тела, выражения </a:t>
            </a:r>
            <a:r>
              <a:rPr lang="ru-RU" sz="2000" dirty="0"/>
              <a:t>лица и издаваемые им звуки.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У </a:t>
            </a:r>
            <a:r>
              <a:rPr lang="ru-RU" sz="2000" dirty="0"/>
              <a:t>типично развивающихся детей эта </a:t>
            </a:r>
            <a:r>
              <a:rPr lang="ru-RU" sz="2000" dirty="0" smtClean="0"/>
              <a:t>стадия наступает </a:t>
            </a:r>
            <a:r>
              <a:rPr lang="ru-RU" sz="2000" dirty="0"/>
              <a:t>в период от рождения до того, как им исполнится 3 месяца</a:t>
            </a:r>
            <a:r>
              <a:rPr lang="ru-RU" sz="2000" dirty="0"/>
              <a:t>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817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Уровень </a:t>
            </a:r>
            <a:r>
              <a:rPr lang="en-US" dirty="0"/>
              <a:t>II. </a:t>
            </a:r>
            <a:r>
              <a:rPr lang="ru-RU" dirty="0"/>
              <a:t>Намеренное поведение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12210" y="2133600"/>
            <a:ext cx="8692401" cy="377762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Человек </a:t>
            </a:r>
            <a:r>
              <a:rPr lang="ru-RU" dirty="0"/>
              <a:t>контролирует поведение, но еще не использует его для</a:t>
            </a:r>
            <a:br>
              <a:rPr lang="ru-RU" dirty="0"/>
            </a:br>
            <a:r>
              <a:rPr lang="ru-RU" dirty="0"/>
              <a:t>намеренного общения.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Лица</a:t>
            </a:r>
            <a:r>
              <a:rPr lang="ru-RU" dirty="0"/>
              <a:t>, осуществляющие уход за таким человеком, получают представление о его потребностях и желаниях, интерпретируя его поведение, например движения тела, выражения лица, голосовые сигналы и взгляды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У типично развивающихся детей эта стадия наступает в возрасте от 3 до 8 месяцев</a:t>
            </a:r>
          </a:p>
        </p:txBody>
      </p:sp>
    </p:spTree>
    <p:extLst>
      <p:ext uri="{BB962C8B-B14F-4D97-AF65-F5344CB8AC3E}">
        <p14:creationId xmlns:p14="http://schemas.microsoft.com/office/powerpoint/2010/main" val="127872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Уровень III. Нестандартное общение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3970" y="1708030"/>
            <a:ext cx="8816196" cy="45892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Нестандартное </a:t>
            </a:r>
            <a:r>
              <a:rPr lang="ru-RU" sz="2000" dirty="0" err="1"/>
              <a:t>досимвольное</a:t>
            </a:r>
            <a:r>
              <a:rPr lang="ru-RU" sz="2000" dirty="0"/>
              <a:t> поведение намеренно используется для </a:t>
            </a:r>
            <a:r>
              <a:rPr lang="ru-RU" sz="2000" dirty="0" smtClean="0"/>
              <a:t>общения. Коммуникативное </a:t>
            </a:r>
            <a:r>
              <a:rPr lang="ru-RU" sz="2000" dirty="0"/>
              <a:t>поведение является «</a:t>
            </a:r>
            <a:r>
              <a:rPr lang="ru-RU" sz="2000" dirty="0" err="1"/>
              <a:t>досимвольным</a:t>
            </a:r>
            <a:r>
              <a:rPr lang="ru-RU" sz="2000" dirty="0"/>
              <a:t>», потому что в </a:t>
            </a:r>
            <a:r>
              <a:rPr lang="ru-RU" sz="2000" dirty="0" smtClean="0"/>
              <a:t>нем нет </a:t>
            </a:r>
            <a:r>
              <a:rPr lang="ru-RU" sz="2000" dirty="0"/>
              <a:t>никаких символов, и «нестандартным», потому что в более </a:t>
            </a:r>
            <a:r>
              <a:rPr lang="ru-RU" sz="2000" dirty="0" smtClean="0"/>
              <a:t>сознательном возрасте </a:t>
            </a:r>
            <a:r>
              <a:rPr lang="ru-RU" sz="2000" dirty="0"/>
              <a:t>оно не является социально приемлемым.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К коммуникативному поведению </a:t>
            </a:r>
            <a:r>
              <a:rPr lang="ru-RU" sz="2000" dirty="0"/>
              <a:t>относятся движения тела, голосовые сигналы, выражения лица </a:t>
            </a:r>
            <a:r>
              <a:rPr lang="ru-RU" sz="2000" dirty="0" smtClean="0"/>
              <a:t>и простые </a:t>
            </a:r>
            <a:r>
              <a:rPr lang="ru-RU" sz="2000" dirty="0"/>
              <a:t>жесты (например, хватание людей за одежду).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У типично развивающихся </a:t>
            </a:r>
            <a:r>
              <a:rPr lang="ru-RU" sz="2000" dirty="0"/>
              <a:t>детей эта стадия наступает в возрасте от 6 до 12 месяцев.</a:t>
            </a:r>
            <a:r>
              <a:rPr lang="ru-RU" sz="2000" dirty="0"/>
              <a:t> 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248736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Уровень </a:t>
            </a:r>
            <a:r>
              <a:rPr lang="en-US" dirty="0"/>
              <a:t>IV. </a:t>
            </a:r>
            <a:r>
              <a:rPr lang="ru-RU" dirty="0"/>
              <a:t>Стандартное общение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8913" y="1570008"/>
            <a:ext cx="8985699" cy="5287992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100" dirty="0" smtClean="0"/>
              <a:t>Стандартное </a:t>
            </a:r>
            <a:r>
              <a:rPr lang="ru-RU" sz="2100" dirty="0" err="1"/>
              <a:t>досимвольное</a:t>
            </a:r>
            <a:r>
              <a:rPr lang="ru-RU" sz="2100" dirty="0"/>
              <a:t> поведение намеренно используется для общения. Коммуникативное поведение является «</a:t>
            </a:r>
            <a:r>
              <a:rPr lang="ru-RU" sz="2100" dirty="0" err="1"/>
              <a:t>досимвольным</a:t>
            </a:r>
            <a:r>
              <a:rPr lang="ru-RU" sz="2100" dirty="0"/>
              <a:t>», потому что в нем нет никаких символов, и «стандартным», потому что такое поведение является социально приемлемым, и мы продолжаем использовать его в более сознательном возрасте, сопровождая или дополняя речевое </a:t>
            </a:r>
            <a:r>
              <a:rPr lang="ru-RU" sz="2100" dirty="0" smtClean="0"/>
              <a:t>общение.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100" dirty="0" smtClean="0"/>
              <a:t>К коммуникативному </a:t>
            </a:r>
            <a:r>
              <a:rPr lang="ru-RU" sz="2100" dirty="0"/>
              <a:t>поведению относятся показывание пальцем, кивки или качание </a:t>
            </a:r>
            <a:r>
              <a:rPr lang="ru-RU" sz="2100" dirty="0" smtClean="0"/>
              <a:t>головой, махание </a:t>
            </a:r>
            <a:r>
              <a:rPr lang="ru-RU" sz="2100" dirty="0"/>
              <a:t>рукой, объятия, а также перевод взгляда с человека на желаемый объект. </a:t>
            </a:r>
            <a:endParaRPr lang="ru-RU" sz="21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2100" dirty="0" smtClean="0"/>
              <a:t>У типично развивающихся </a:t>
            </a:r>
            <a:r>
              <a:rPr lang="ru-RU" sz="2100" dirty="0"/>
              <a:t>детей эта стадия наступает в возрасте от 12 до 18 месяцев </a:t>
            </a:r>
            <a:br>
              <a:rPr lang="ru-RU" sz="2100" dirty="0"/>
            </a:b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269450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Уровень </a:t>
            </a:r>
            <a:r>
              <a:rPr lang="en-US" dirty="0"/>
              <a:t>V. </a:t>
            </a:r>
            <a:r>
              <a:rPr lang="ru-RU" dirty="0"/>
              <a:t>Конкретные символы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97479"/>
            <a:ext cx="9108207" cy="50205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Для общения используются «конкретные» символы, физически</a:t>
            </a:r>
            <a:br>
              <a:rPr lang="ru-RU" sz="2000" dirty="0"/>
            </a:br>
            <a:r>
              <a:rPr lang="ru-RU" sz="2000" dirty="0"/>
              <a:t>напоминающие обозначаемый ими объект. Конкретные символы </a:t>
            </a:r>
            <a:r>
              <a:rPr lang="ru-RU" sz="2000" dirty="0" smtClean="0"/>
              <a:t>своим внешним </a:t>
            </a:r>
            <a:r>
              <a:rPr lang="ru-RU" sz="2000" dirty="0"/>
              <a:t>видом, сенсорным ощущением, движениями или </a:t>
            </a:r>
            <a:r>
              <a:rPr lang="ru-RU" sz="2000" dirty="0" smtClean="0"/>
              <a:t>звучанием напоминают </a:t>
            </a:r>
            <a:r>
              <a:rPr lang="ru-RU" sz="2000" dirty="0"/>
              <a:t>объект, который обозначают.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Большинство </a:t>
            </a:r>
            <a:r>
              <a:rPr lang="ru-RU" sz="2000" dirty="0"/>
              <a:t>детей пропускают эту стадию и сразу переходят на Уровень VI.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Для некоторых людей </a:t>
            </a:r>
            <a:r>
              <a:rPr lang="ru-RU" sz="2000" dirty="0"/>
              <a:t>конкретные символы могут быть единственным видом символов, имеющим </a:t>
            </a:r>
            <a:r>
              <a:rPr lang="ru-RU" sz="2000" dirty="0" smtClean="0"/>
              <a:t>смысл; для </a:t>
            </a:r>
            <a:r>
              <a:rPr lang="ru-RU" sz="2000" dirty="0"/>
              <a:t>других они могут служить в качестве перехода к использованию абстрактных </a:t>
            </a:r>
            <a:r>
              <a:rPr lang="ru-RU" sz="2000" dirty="0" smtClean="0"/>
              <a:t>символов. </a:t>
            </a:r>
          </a:p>
          <a:p>
            <a:pPr marL="0" indent="0">
              <a:buNone/>
            </a:pPr>
            <a:r>
              <a:rPr lang="ru-RU" sz="2000" dirty="0" smtClean="0"/>
              <a:t>Типично </a:t>
            </a:r>
            <a:r>
              <a:rPr lang="ru-RU" sz="2000" dirty="0"/>
              <a:t>развивающиеся дети пользуются конкретными символами в сочетании с </a:t>
            </a:r>
            <a:r>
              <a:rPr lang="ru-RU" sz="2000" dirty="0" smtClean="0"/>
              <a:t>жестами и </a:t>
            </a:r>
            <a:r>
              <a:rPr lang="ru-RU" sz="2000" dirty="0"/>
              <a:t>словами, как правило, в возрасте от 12 до 24 месяцев, но не в качестве отдельной стадии.</a:t>
            </a:r>
            <a:r>
              <a:rPr lang="ru-RU" sz="2000" dirty="0"/>
              <a:t> 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5693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Уровень </a:t>
            </a:r>
            <a:r>
              <a:rPr lang="en-US" dirty="0"/>
              <a:t>VI. </a:t>
            </a:r>
            <a:r>
              <a:rPr lang="ru-RU" dirty="0"/>
              <a:t>Абстрактные символы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Для общения используются такие абстрактные символы, как речь, </a:t>
            </a:r>
            <a:r>
              <a:rPr lang="ru-RU" sz="2000" dirty="0" smtClean="0"/>
              <a:t>жесты, слова</a:t>
            </a:r>
            <a:r>
              <a:rPr lang="ru-RU" sz="2000" dirty="0"/>
              <a:t>, набранные шрифтом Брайля или печатными буквами. Эти </a:t>
            </a:r>
            <a:r>
              <a:rPr lang="ru-RU" sz="2000" dirty="0" smtClean="0"/>
              <a:t>символы</a:t>
            </a:r>
            <a:r>
              <a:rPr lang="ru-RU" sz="2000" dirty="0"/>
              <a:t> </a:t>
            </a:r>
            <a:r>
              <a:rPr lang="ru-RU" sz="2000" dirty="0" smtClean="0"/>
              <a:t>являются </a:t>
            </a:r>
            <a:r>
              <a:rPr lang="ru-RU" sz="2000" dirty="0"/>
              <a:t>«абстрактными», потому что они физически НЕ </a:t>
            </a:r>
            <a:r>
              <a:rPr lang="ru-RU" sz="2000" dirty="0" smtClean="0"/>
              <a:t>напоминают обозначаемый </a:t>
            </a:r>
            <a:r>
              <a:rPr lang="ru-RU" sz="2000" dirty="0"/>
              <a:t>ими объект.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На этой стадии ребенок использует </a:t>
            </a:r>
            <a:r>
              <a:rPr lang="ru-RU" sz="2000" dirty="0"/>
              <a:t>по </a:t>
            </a:r>
            <a:r>
              <a:rPr lang="ru-RU" sz="2000" dirty="0" smtClean="0"/>
              <a:t>одному символу в сообщении. </a:t>
            </a:r>
          </a:p>
          <a:p>
            <a:pPr marL="0" indent="0">
              <a:buNone/>
            </a:pPr>
            <a:r>
              <a:rPr lang="ru-RU" sz="2000" dirty="0" smtClean="0"/>
              <a:t>У типично развивающихся </a:t>
            </a:r>
            <a:r>
              <a:rPr lang="ru-RU" sz="2000" dirty="0"/>
              <a:t>детей эта стадия наступает в возрасте от 12 до 24 месяцев</a:t>
            </a:r>
            <a:r>
              <a:rPr lang="ru-RU" sz="2000" dirty="0"/>
              <a:t> 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5599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Уровень </a:t>
            </a:r>
            <a:r>
              <a:rPr lang="en-US" dirty="0"/>
              <a:t>VII. </a:t>
            </a:r>
            <a:r>
              <a:rPr lang="ru-RU" dirty="0"/>
              <a:t>Язык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7952267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Из символов (конкретных или абстрактных) составляются двух- </a:t>
            </a:r>
            <a:r>
              <a:rPr lang="ru-RU" sz="2000" dirty="0" smtClean="0"/>
              <a:t>или трехсимвольные </a:t>
            </a:r>
            <a:r>
              <a:rPr lang="ru-RU" sz="2000" dirty="0"/>
              <a:t>сочетания («хочу сок», «я гулять») в соответствии </a:t>
            </a:r>
            <a:r>
              <a:rPr lang="ru-RU" sz="2000" dirty="0" smtClean="0"/>
              <a:t>с правилами </a:t>
            </a:r>
            <a:r>
              <a:rPr lang="ru-RU" sz="2000" dirty="0"/>
              <a:t>грамматики.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Ребенок </a:t>
            </a:r>
            <a:r>
              <a:rPr lang="ru-RU" sz="2000" dirty="0"/>
              <a:t>понимает, что значение </a:t>
            </a:r>
            <a:r>
              <a:rPr lang="ru-RU" sz="2000" dirty="0" smtClean="0"/>
              <a:t>сочетания символов </a:t>
            </a:r>
            <a:r>
              <a:rPr lang="ru-RU" sz="2000" dirty="0"/>
              <a:t>в некоторых случаях зависит от того, в каком порядке </a:t>
            </a:r>
            <a:r>
              <a:rPr lang="ru-RU" sz="2000" dirty="0" smtClean="0"/>
              <a:t>эти символы </a:t>
            </a:r>
            <a:r>
              <a:rPr lang="ru-RU" sz="2000" dirty="0"/>
              <a:t>расположены.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У </a:t>
            </a:r>
            <a:r>
              <a:rPr lang="ru-RU" sz="2000" dirty="0"/>
              <a:t>типично развивающихся детей эта </a:t>
            </a:r>
            <a:r>
              <a:rPr lang="ru-RU" sz="2000" dirty="0" smtClean="0"/>
              <a:t>стадия наступает </a:t>
            </a:r>
            <a:r>
              <a:rPr lang="ru-RU" sz="2000" dirty="0"/>
              <a:t>приблизительно в возрасте 24 месяцев.</a:t>
            </a:r>
            <a:r>
              <a:rPr lang="ru-RU" sz="2000" dirty="0"/>
              <a:t> 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1764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Коммуникативные компетенции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0433387"/>
              </p:ext>
            </p:extLst>
          </p:nvPr>
        </p:nvGraphicFramePr>
        <p:xfrm>
          <a:off x="2606466" y="1840299"/>
          <a:ext cx="8915400" cy="424994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457700">
                  <a:extLst>
                    <a:ext uri="{9D8B030D-6E8A-4147-A177-3AD203B41FA5}">
                      <a16:colId xmlns:a16="http://schemas.microsoft.com/office/drawing/2014/main" val="3213177235"/>
                    </a:ext>
                  </a:extLst>
                </a:gridCol>
                <a:gridCol w="4457700">
                  <a:extLst>
                    <a:ext uri="{9D8B030D-6E8A-4147-A177-3AD203B41FA5}">
                      <a16:colId xmlns:a16="http://schemas.microsoft.com/office/drawing/2014/main" val="4155530824"/>
                    </a:ext>
                  </a:extLst>
                </a:gridCol>
              </a:tblGrid>
              <a:tr h="2124974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effectLst/>
                        </a:rPr>
                        <a:t>Компетенции социальные/прагматические</a:t>
                      </a:r>
                      <a:r>
                        <a:rPr lang="ru-RU" sz="1800" b="0" kern="1200" dirty="0" smtClean="0">
                          <a:effectLst/>
                        </a:rPr>
                        <a:t>: выражаю и считываю разные намерения, адаптируюсь к собеседнику и условиям, веду разговор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effectLst/>
                        </a:rPr>
                        <a:t>Компетенции речевые</a:t>
                      </a:r>
                      <a:r>
                        <a:rPr lang="ru-RU" sz="1800" b="0" kern="1200" dirty="0" smtClean="0">
                          <a:effectLst/>
                        </a:rPr>
                        <a:t>:</a:t>
                      </a:r>
                    </a:p>
                    <a:p>
                      <a:pPr algn="ctr"/>
                      <a:r>
                        <a:rPr lang="ru-RU" sz="1800" b="0" kern="1200" dirty="0" smtClean="0">
                          <a:effectLst/>
                        </a:rPr>
                        <a:t> </a:t>
                      </a:r>
                      <a:r>
                        <a:rPr lang="ru-RU" sz="1800" b="0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</a:rPr>
                        <a:t>использую</a:t>
                      </a:r>
                      <a:r>
                        <a:rPr lang="ru-RU" sz="1800" b="0" kern="1200" dirty="0" smtClean="0">
                          <a:effectLst/>
                        </a:rPr>
                        <a:t> как можно более богатый язык в доступной для меня модальности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033221"/>
                  </a:ext>
                </a:extLst>
              </a:tr>
              <a:tr h="2124974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effectLst/>
                        </a:rPr>
                        <a:t>Компетенции стратегические</a:t>
                      </a:r>
                      <a:r>
                        <a:rPr lang="pl-PL" sz="1800" kern="1200" dirty="0" smtClean="0">
                          <a:effectLst/>
                        </a:rPr>
                        <a:t>: </a:t>
                      </a:r>
                      <a:endParaRPr lang="ru-RU" sz="1800" kern="1200" dirty="0" smtClean="0">
                        <a:effectLst/>
                      </a:endParaRPr>
                    </a:p>
                    <a:p>
                      <a:pPr algn="ctr"/>
                      <a:r>
                        <a:rPr lang="ru-RU" sz="1800" kern="1200" dirty="0" smtClean="0">
                          <a:effectLst/>
                        </a:rPr>
                        <a:t>преодолеваю ограничения и трудности в ведении беседы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effectLst/>
                        </a:rPr>
                        <a:t>Компетенции операционные /навигационные</a:t>
                      </a:r>
                      <a:r>
                        <a:rPr lang="ru-RU" sz="1800" kern="1200" dirty="0" smtClean="0">
                          <a:effectLst/>
                        </a:rPr>
                        <a:t>: </a:t>
                      </a:r>
                    </a:p>
                    <a:p>
                      <a:pPr algn="ctr"/>
                      <a:r>
                        <a:rPr lang="ru-RU" sz="1800" kern="1200" dirty="0" smtClean="0">
                          <a:effectLst/>
                        </a:rPr>
                        <a:t>умею пользоваться своей системой коммуникации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890922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008161" y="6277309"/>
            <a:ext cx="4752519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Janice Light, David McNaughton, 1989 - 2013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50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Компетенции социальные/прагматические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2589212" y="2053087"/>
            <a:ext cx="8915400" cy="43584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Инициатива в </a:t>
            </a:r>
            <a:r>
              <a:rPr lang="ru-RU" sz="2000" dirty="0" smtClean="0"/>
              <a:t>коммуникации</a:t>
            </a:r>
          </a:p>
          <a:p>
            <a:r>
              <a:rPr lang="ru-RU" sz="2000" dirty="0"/>
              <a:t>Заинтересованность партнером по коммуникации </a:t>
            </a:r>
          </a:p>
          <a:p>
            <a:r>
              <a:rPr lang="ru-RU" sz="2000" dirty="0"/>
              <a:t>Понимание: когда да, когда нет, что, где, с кем и каким образом можно говорить</a:t>
            </a:r>
          </a:p>
          <a:p>
            <a:r>
              <a:rPr lang="ru-RU" sz="2000" dirty="0"/>
              <a:t>Умение реализовывать различные </a:t>
            </a:r>
            <a:r>
              <a:rPr lang="ru-RU" sz="2000" u="sng" dirty="0"/>
              <a:t>коммуникативные функции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1397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Коммуникативные функции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66491"/>
            <a:ext cx="8915400" cy="5262113"/>
          </a:xfrm>
        </p:spPr>
        <p:txBody>
          <a:bodyPr>
            <a:noAutofit/>
          </a:bodyPr>
          <a:lstStyle/>
          <a:p>
            <a:r>
              <a:rPr lang="ru-RU" dirty="0" smtClean="0"/>
              <a:t>Отказ / согласие</a:t>
            </a:r>
            <a:endParaRPr lang="ru-RU" dirty="0"/>
          </a:p>
          <a:p>
            <a:r>
              <a:rPr lang="ru-RU" dirty="0"/>
              <a:t>Просьба</a:t>
            </a:r>
          </a:p>
          <a:p>
            <a:r>
              <a:rPr lang="ru-RU" dirty="0"/>
              <a:t>Выбор</a:t>
            </a:r>
          </a:p>
          <a:p>
            <a:r>
              <a:rPr lang="ru-RU" dirty="0"/>
              <a:t>Выстраивание и поддержание контакта, социальные </a:t>
            </a:r>
            <a:r>
              <a:rPr lang="ru-RU" dirty="0" smtClean="0"/>
              <a:t>формы </a:t>
            </a:r>
            <a:endParaRPr lang="ru-RU" dirty="0"/>
          </a:p>
          <a:p>
            <a:r>
              <a:rPr lang="ru-RU" dirty="0"/>
              <a:t>Комментирование</a:t>
            </a:r>
          </a:p>
          <a:p>
            <a:r>
              <a:rPr lang="ru-RU" dirty="0"/>
              <a:t>Обращение внимания</a:t>
            </a:r>
          </a:p>
          <a:p>
            <a:r>
              <a:rPr lang="ru-RU" dirty="0"/>
              <a:t>Ответ на вопрос</a:t>
            </a:r>
          </a:p>
          <a:p>
            <a:r>
              <a:rPr lang="ru-RU" dirty="0"/>
              <a:t>Информирование</a:t>
            </a:r>
          </a:p>
          <a:p>
            <a:r>
              <a:rPr lang="ru-RU" dirty="0"/>
              <a:t>Жалоба и </a:t>
            </a:r>
            <a:r>
              <a:rPr lang="ru-RU" dirty="0" err="1"/>
              <a:t>самопохвала</a:t>
            </a:r>
            <a:endParaRPr lang="ru-RU" dirty="0"/>
          </a:p>
          <a:p>
            <a:r>
              <a:rPr lang="ru-RU" dirty="0"/>
              <a:t>Разъяснение</a:t>
            </a:r>
          </a:p>
          <a:p>
            <a:r>
              <a:rPr lang="ru-RU" dirty="0"/>
              <a:t>Передача информации</a:t>
            </a:r>
          </a:p>
          <a:p>
            <a:r>
              <a:rPr lang="ru-RU" dirty="0"/>
              <a:t>Задавание вопросов</a:t>
            </a:r>
          </a:p>
          <a:p>
            <a:r>
              <a:rPr lang="ru-RU" dirty="0" smtClean="0"/>
              <a:t>Пересказ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798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Компетенции речевые: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1" y="2133600"/>
            <a:ext cx="9366999" cy="377762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dk1"/>
                </a:solidFill>
              </a:rPr>
              <a:t>Использование</a:t>
            </a:r>
            <a:r>
              <a:rPr lang="ru-RU" sz="2000" dirty="0" smtClean="0"/>
              <a:t> </a:t>
            </a:r>
            <a:r>
              <a:rPr lang="ru-RU" sz="2000" dirty="0"/>
              <a:t>как можно более </a:t>
            </a:r>
            <a:r>
              <a:rPr lang="ru-RU" sz="2000" dirty="0" smtClean="0"/>
              <a:t>богатого языка </a:t>
            </a:r>
            <a:r>
              <a:rPr lang="ru-RU" sz="2000" dirty="0"/>
              <a:t>в доступной </a:t>
            </a:r>
            <a:r>
              <a:rPr lang="ru-RU" sz="2000" dirty="0" smtClean="0"/>
              <a:t> модальности</a:t>
            </a:r>
          </a:p>
          <a:p>
            <a:r>
              <a:rPr lang="ru-RU" sz="2000" dirty="0" smtClean="0"/>
              <a:t>Владение кодом языка </a:t>
            </a:r>
            <a:r>
              <a:rPr lang="ru-RU" sz="2000" dirty="0"/>
              <a:t>(знание </a:t>
            </a:r>
            <a:r>
              <a:rPr lang="ru-RU" sz="2000" dirty="0" smtClean="0"/>
              <a:t>символов)</a:t>
            </a:r>
            <a:endParaRPr lang="ru-RU" sz="2000" dirty="0"/>
          </a:p>
          <a:p>
            <a:r>
              <a:rPr lang="ru-RU" sz="2000" dirty="0" smtClean="0"/>
              <a:t>Владение </a:t>
            </a:r>
            <a:r>
              <a:rPr lang="ru-RU" sz="2000" dirty="0"/>
              <a:t>правилами, регулирующими данный </a:t>
            </a:r>
            <a:r>
              <a:rPr lang="ru-RU" sz="2000" dirty="0" smtClean="0"/>
              <a:t>код</a:t>
            </a:r>
            <a:endParaRPr lang="ru-RU" sz="2000" dirty="0"/>
          </a:p>
          <a:p>
            <a:r>
              <a:rPr lang="ru-RU" sz="2000" dirty="0" smtClean="0"/>
              <a:t>Способность </a:t>
            </a:r>
            <a:r>
              <a:rPr lang="ru-RU" sz="2000" dirty="0"/>
              <a:t>формулировать внятные, правильные </a:t>
            </a:r>
            <a:r>
              <a:rPr lang="ru-RU" sz="2000" dirty="0" smtClean="0"/>
              <a:t>высказывания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4217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Компетенции операционные /навигационные: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ru-RU" sz="2000" dirty="0"/>
              <a:t>Способность контроля над позой и движениями (например, </a:t>
            </a:r>
            <a:r>
              <a:rPr lang="ru-RU" sz="2000" dirty="0" err="1"/>
              <a:t>автофиксация</a:t>
            </a:r>
            <a:r>
              <a:rPr lang="ru-RU" sz="2000" dirty="0"/>
              <a:t>), что позволяет совершать движения, значимые для передачи </a:t>
            </a:r>
            <a:r>
              <a:rPr lang="ru-RU" sz="2000" dirty="0" err="1"/>
              <a:t>коммуниката</a:t>
            </a:r>
            <a:r>
              <a:rPr lang="ru-RU" sz="2000" dirty="0"/>
              <a:t> (мигание, кивание головой), жестикулировать или указывать.</a:t>
            </a:r>
          </a:p>
          <a:p>
            <a:pPr lvl="1"/>
            <a:r>
              <a:rPr lang="ru-RU" sz="2000" dirty="0"/>
              <a:t>Владею техникой доступа к своей системе коммуникации (например,  указыванию, подтверждаю, </a:t>
            </a:r>
            <a:r>
              <a:rPr lang="ru-RU" sz="2000" dirty="0" smtClean="0"/>
              <a:t>передаю</a:t>
            </a:r>
            <a:r>
              <a:rPr lang="ru-RU" sz="2000" dirty="0"/>
              <a:t>)</a:t>
            </a:r>
          </a:p>
          <a:p>
            <a:pPr lvl="1"/>
            <a:r>
              <a:rPr lang="ru-RU" sz="2000" dirty="0"/>
              <a:t>Эффективно </a:t>
            </a:r>
            <a:r>
              <a:rPr lang="ru-RU" sz="2000" dirty="0" smtClean="0"/>
              <a:t>использую </a:t>
            </a:r>
            <a:r>
              <a:rPr lang="ru-RU" sz="2000" dirty="0"/>
              <a:t>помощью в коммуникации или </a:t>
            </a:r>
            <a:r>
              <a:rPr lang="ru-RU" sz="2000" dirty="0" smtClean="0"/>
              <a:t>навигацию </a:t>
            </a:r>
            <a:r>
              <a:rPr lang="ru-RU" sz="2000" dirty="0"/>
              <a:t>по системе коммуникации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045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Компетенции стратегические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Справляюсь </a:t>
            </a:r>
            <a:r>
              <a:rPr lang="ru-RU" sz="2000" dirty="0"/>
              <a:t>с речевыми ограничениями, с какими сталкивается пользователь ААС, напр. прошу партнера, чтобы он писал или рисовал, когда говорит, чтобы обеспечить на всякий случай словарик для ответа</a:t>
            </a:r>
          </a:p>
          <a:p>
            <a:r>
              <a:rPr lang="ru-RU" sz="2000" dirty="0"/>
              <a:t>Преодолеваю  операционные трудности, например,  использую «телеграфное» высказывание для ускорения коммуникации или прошу  партнеров, чтобы во время построения  фразы из букв они старались угадать значение написанных слов</a:t>
            </a:r>
          </a:p>
          <a:p>
            <a:r>
              <a:rPr lang="ru-RU" sz="2000" dirty="0"/>
              <a:t>Справляюсь с социальными ограничениями, например, предоставляю информацию  «Как со мной разговаривать?»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3709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Формы </a:t>
            </a:r>
            <a:r>
              <a:rPr lang="ru-RU" dirty="0" smtClean="0"/>
              <a:t>АДК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24299"/>
              </p:ext>
            </p:extLst>
          </p:nvPr>
        </p:nvGraphicFramePr>
        <p:xfrm>
          <a:off x="2589213" y="2133600"/>
          <a:ext cx="8915400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501694571"/>
                    </a:ext>
                  </a:extLst>
                </a:gridCol>
                <a:gridCol w="3117161">
                  <a:extLst>
                    <a:ext uri="{9D8B030D-6E8A-4147-A177-3AD203B41FA5}">
                      <a16:colId xmlns:a16="http://schemas.microsoft.com/office/drawing/2014/main" val="4071692970"/>
                    </a:ext>
                  </a:extLst>
                </a:gridCol>
                <a:gridCol w="2826439">
                  <a:extLst>
                    <a:ext uri="{9D8B030D-6E8A-4147-A177-3AD203B41FA5}">
                      <a16:colId xmlns:a16="http://schemas.microsoft.com/office/drawing/2014/main" val="3801102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без посторонней помощи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 помощью вспомогательных средств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5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Не технологичные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Низкотехнологичные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Высокотехнологичные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264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Жесты естественные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Мануальные символы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Мимика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Язык тела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Вокализации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Вербализации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Графические символы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Карточки,</a:t>
                      </a:r>
                      <a:r>
                        <a:rPr lang="ru-RU" baseline="0" dirty="0" smtClean="0"/>
                        <a:t> книги, таблицы</a:t>
                      </a:r>
                      <a:endParaRPr lang="ru-RU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Текст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Пространственно-осязательные символы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Устройства генерации речи</a:t>
                      </a:r>
                    </a:p>
                    <a:p>
                      <a:r>
                        <a:rPr lang="ru-RU" dirty="0" smtClean="0"/>
                        <a:t>Простые с одним сообщением</a:t>
                      </a:r>
                    </a:p>
                    <a:p>
                      <a:r>
                        <a:rPr lang="ru-RU" dirty="0" smtClean="0"/>
                        <a:t>Сложные с динамическим</a:t>
                      </a:r>
                      <a:r>
                        <a:rPr lang="ru-RU" baseline="0" dirty="0" smtClean="0"/>
                        <a:t> представлением большого количества символов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747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6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Мануальные символы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725283"/>
            <a:ext cx="8915400" cy="4185939"/>
          </a:xfrm>
        </p:spPr>
        <p:txBody>
          <a:bodyPr>
            <a:normAutofit/>
          </a:bodyPr>
          <a:lstStyle/>
          <a:p>
            <a:pPr marL="0" indent="360363">
              <a:buNone/>
            </a:pPr>
            <a:r>
              <a:rPr lang="ru-RU" sz="2400" b="1" dirty="0">
                <a:solidFill>
                  <a:schemeClr val="tx1"/>
                </a:solidFill>
              </a:rPr>
              <a:t>Жестовые языки </a:t>
            </a:r>
            <a:r>
              <a:rPr lang="ru-RU" sz="2400" dirty="0">
                <a:solidFill>
                  <a:schemeClr val="tx1"/>
                </a:solidFill>
              </a:rPr>
              <a:t>– развивались естественно. Имеют собственную грамматику, систему словоизменения, порядок слов</a:t>
            </a:r>
          </a:p>
          <a:p>
            <a:pPr marL="0" indent="360363">
              <a:buNone/>
            </a:pPr>
            <a:r>
              <a:rPr lang="ru-RU" sz="2400" b="1" dirty="0">
                <a:solidFill>
                  <a:schemeClr val="tx1"/>
                </a:solidFill>
              </a:rPr>
              <a:t>Жестовые системы </a:t>
            </a:r>
            <a:r>
              <a:rPr lang="ru-RU" sz="2400" dirty="0">
                <a:solidFill>
                  <a:schemeClr val="tx1"/>
                </a:solidFill>
              </a:rPr>
              <a:t>– вторичны. Передают устную речь слово в слово. Правила склонения, система словоизменения, порядок слов тот же, что и в национальном устном языке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912" y="4679854"/>
            <a:ext cx="3919292" cy="1951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698" y="4778970"/>
            <a:ext cx="1824203" cy="17362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708" y="4728704"/>
            <a:ext cx="1877015" cy="178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1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Графические символы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78662" y="1552754"/>
            <a:ext cx="7969519" cy="4496490"/>
          </a:xfrm>
        </p:spPr>
        <p:txBody>
          <a:bodyPr>
            <a:noAutofit/>
          </a:bodyPr>
          <a:lstStyle/>
          <a:p>
            <a:pPr lvl="1"/>
            <a:r>
              <a:rPr lang="ru-RU" sz="1800" dirty="0" smtClean="0">
                <a:solidFill>
                  <a:schemeClr val="tx1"/>
                </a:solidFill>
              </a:rPr>
              <a:t>Фотографии </a:t>
            </a:r>
            <a:r>
              <a:rPr lang="ru-RU" sz="1800" dirty="0">
                <a:solidFill>
                  <a:schemeClr val="tx1"/>
                </a:solidFill>
              </a:rPr>
              <a:t>предметов без фона (обрезанные по контуру)</a:t>
            </a:r>
          </a:p>
          <a:p>
            <a:pPr lvl="1"/>
            <a:r>
              <a:rPr lang="ru-RU" sz="1800" dirty="0">
                <a:solidFill>
                  <a:schemeClr val="tx1"/>
                </a:solidFill>
              </a:rPr>
              <a:t>Фотографии предметов, деятельности с людьми</a:t>
            </a:r>
          </a:p>
          <a:p>
            <a:pPr lvl="1"/>
            <a:r>
              <a:rPr lang="ru-RU" sz="1800" dirty="0">
                <a:solidFill>
                  <a:schemeClr val="tx1"/>
                </a:solidFill>
              </a:rPr>
              <a:t>Чертежи, рисунки предметов</a:t>
            </a:r>
          </a:p>
          <a:p>
            <a:pPr lvl="1"/>
            <a:r>
              <a:rPr lang="ru-RU" sz="1800" dirty="0">
                <a:solidFill>
                  <a:schemeClr val="tx1"/>
                </a:solidFill>
              </a:rPr>
              <a:t>Картиночные символы коммуникации (</a:t>
            </a:r>
            <a:r>
              <a:rPr lang="en-US" sz="1800" dirty="0">
                <a:solidFill>
                  <a:schemeClr val="tx1"/>
                </a:solidFill>
              </a:rPr>
              <a:t>PCS, </a:t>
            </a:r>
            <a:r>
              <a:rPr lang="en-US" sz="1800" dirty="0" err="1">
                <a:solidFill>
                  <a:schemeClr val="tx1"/>
                </a:solidFill>
              </a:rPr>
              <a:t>Widgit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и другие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цветные, черно-белые, различные </a:t>
            </a:r>
            <a:r>
              <a:rPr lang="ru-RU" sz="1800" dirty="0" err="1">
                <a:solidFill>
                  <a:schemeClr val="tx1"/>
                </a:solidFill>
              </a:rPr>
              <a:t>графичесие</a:t>
            </a:r>
            <a:r>
              <a:rPr lang="ru-RU" sz="1800" dirty="0">
                <a:solidFill>
                  <a:schemeClr val="tx1"/>
                </a:solidFill>
              </a:rPr>
              <a:t> системы)</a:t>
            </a:r>
          </a:p>
          <a:p>
            <a:pPr lvl="1"/>
            <a:r>
              <a:rPr lang="ru-RU" sz="1800" dirty="0">
                <a:solidFill>
                  <a:schemeClr val="tx1"/>
                </a:solidFill>
              </a:rPr>
              <a:t>Пиктограммы (Пиктографическая идеографическая коммуникация (</a:t>
            </a:r>
            <a:r>
              <a:rPr lang="en-US" sz="1800" dirty="0">
                <a:solidFill>
                  <a:schemeClr val="tx1"/>
                </a:solidFill>
              </a:rPr>
              <a:t>PIC)</a:t>
            </a:r>
            <a:r>
              <a:rPr lang="ru-RU" sz="1800" dirty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ru-RU" sz="1800" dirty="0">
                <a:solidFill>
                  <a:schemeClr val="tx1"/>
                </a:solidFill>
              </a:rPr>
              <a:t>Изображения жестов</a:t>
            </a: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ru-RU" sz="1800" dirty="0">
                <a:solidFill>
                  <a:schemeClr val="tx1"/>
                </a:solidFill>
              </a:rPr>
              <a:t>Специальные символы ( например </a:t>
            </a:r>
            <a:r>
              <a:rPr lang="ru-RU" sz="1800" dirty="0" err="1">
                <a:solidFill>
                  <a:schemeClr val="tx1"/>
                </a:solidFill>
              </a:rPr>
              <a:t>Блисс</a:t>
            </a:r>
            <a:r>
              <a:rPr lang="ru-RU" sz="1800" dirty="0">
                <a:solidFill>
                  <a:schemeClr val="tx1"/>
                </a:solidFill>
              </a:rPr>
              <a:t>-символы)</a:t>
            </a:r>
          </a:p>
          <a:p>
            <a:pPr lvl="1"/>
            <a:r>
              <a:rPr lang="ru-RU" sz="1800" dirty="0">
                <a:solidFill>
                  <a:schemeClr val="tx1"/>
                </a:solidFill>
              </a:rPr>
              <a:t>Слова</a:t>
            </a:r>
          </a:p>
          <a:p>
            <a:pPr lvl="1"/>
            <a:r>
              <a:rPr lang="ru-RU" sz="1800" dirty="0">
                <a:solidFill>
                  <a:schemeClr val="tx1"/>
                </a:solidFill>
              </a:rPr>
              <a:t>Части слов</a:t>
            </a:r>
          </a:p>
          <a:p>
            <a:pPr lvl="1"/>
            <a:r>
              <a:rPr lang="ru-RU" sz="1800" dirty="0">
                <a:solidFill>
                  <a:schemeClr val="tx1"/>
                </a:solidFill>
              </a:rPr>
              <a:t>Буквы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67" y="2247567"/>
            <a:ext cx="1702337" cy="10917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312" y="3547231"/>
            <a:ext cx="1344149" cy="1008112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4864" y="4795695"/>
            <a:ext cx="12065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678" y="5835307"/>
            <a:ext cx="4805051" cy="79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Пространственно</a:t>
            </a:r>
            <a:r>
              <a:rPr lang="ru-RU" dirty="0"/>
              <a:t>-</a:t>
            </a:r>
            <a:r>
              <a:rPr lang="ru-RU" dirty="0" smtClean="0"/>
              <a:t>осязательные символы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Целые предметы</a:t>
            </a:r>
          </a:p>
          <a:p>
            <a:r>
              <a:rPr lang="ru-RU" dirty="0">
                <a:solidFill>
                  <a:schemeClr val="tx1"/>
                </a:solidFill>
              </a:rPr>
              <a:t>Части предметов</a:t>
            </a:r>
          </a:p>
          <a:p>
            <a:r>
              <a:rPr lang="ru-RU" dirty="0">
                <a:solidFill>
                  <a:schemeClr val="tx1"/>
                </a:solidFill>
              </a:rPr>
              <a:t>Связанные предметы</a:t>
            </a:r>
          </a:p>
          <a:p>
            <a:r>
              <a:rPr lang="ru-RU" dirty="0">
                <a:solidFill>
                  <a:schemeClr val="tx1"/>
                </a:solidFill>
              </a:rPr>
              <a:t>Миниатюры </a:t>
            </a:r>
          </a:p>
          <a:p>
            <a:r>
              <a:rPr lang="ru-RU" dirty="0">
                <a:solidFill>
                  <a:schemeClr val="tx1"/>
                </a:solidFill>
              </a:rPr>
              <a:t>Объемные знаки (предметы на плоском фоне)</a:t>
            </a:r>
          </a:p>
          <a:p>
            <a:r>
              <a:rPr lang="ru-RU" dirty="0">
                <a:solidFill>
                  <a:schemeClr val="tx1"/>
                </a:solidFill>
              </a:rPr>
              <a:t>Текстуры или формы</a:t>
            </a:r>
          </a:p>
          <a:p>
            <a:r>
              <a:rPr lang="ru-RU" dirty="0">
                <a:solidFill>
                  <a:schemeClr val="tx1"/>
                </a:solidFill>
              </a:rPr>
              <a:t>Словесные кубики Примака</a:t>
            </a:r>
          </a:p>
          <a:p>
            <a:r>
              <a:rPr lang="ru-RU" dirty="0">
                <a:solidFill>
                  <a:schemeClr val="tx1"/>
                </a:solidFill>
              </a:rPr>
              <a:t>Шрифт Брайля</a:t>
            </a:r>
            <a:endParaRPr lang="en-US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519" y="2028306"/>
            <a:ext cx="2095515" cy="1858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076" y="4397946"/>
            <a:ext cx="2592288" cy="182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28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Смешанные системы - </a:t>
            </a:r>
            <a:r>
              <a:rPr lang="ru-RU" dirty="0" err="1"/>
              <a:t>Макатон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63638" y="2478656"/>
            <a:ext cx="5397110" cy="3777622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Сочетает мануальные знаки и графические символы, которые сопровождаются словом/высказыванием</a:t>
            </a:r>
          </a:p>
          <a:p>
            <a:r>
              <a:rPr lang="ru-RU" dirty="0">
                <a:solidFill>
                  <a:schemeClr val="tx1"/>
                </a:solidFill>
              </a:rPr>
              <a:t>Основан на национальном языке жестов</a:t>
            </a:r>
          </a:p>
          <a:p>
            <a:r>
              <a:rPr lang="ru-RU" dirty="0">
                <a:solidFill>
                  <a:schemeClr val="tx1"/>
                </a:solidFill>
              </a:rPr>
              <a:t>Имеет много идеографических жестов</a:t>
            </a:r>
          </a:p>
          <a:p>
            <a:r>
              <a:rPr lang="ru-RU" dirty="0">
                <a:solidFill>
                  <a:schemeClr val="tx1"/>
                </a:solidFill>
              </a:rPr>
              <a:t>Признает важность активного, эмоционального взаимодействия </a:t>
            </a:r>
          </a:p>
          <a:p>
            <a:endParaRPr lang="ru-RU" dirty="0"/>
          </a:p>
        </p:txBody>
      </p:sp>
      <p:pic>
        <p:nvPicPr>
          <p:cNvPr id="4" name="Picture 4" descr="C:\Users\Anastasia\Desktop\дом-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214" y="1860057"/>
            <a:ext cx="1749580" cy="1868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Anastasia\Desktop\пить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7215" y="4700590"/>
            <a:ext cx="2731372" cy="143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76320" y="1884589"/>
            <a:ext cx="1714512" cy="1802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1507" y="4545314"/>
            <a:ext cx="18161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338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Вспомогательные коммуникативные средства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4743241" cy="377762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Карточки</a:t>
            </a:r>
          </a:p>
          <a:p>
            <a:r>
              <a:rPr lang="ru-RU" sz="2400" dirty="0" smtClean="0"/>
              <a:t>Таблицы</a:t>
            </a:r>
          </a:p>
          <a:p>
            <a:r>
              <a:rPr lang="ru-RU" sz="2400" dirty="0" smtClean="0"/>
              <a:t>Книги</a:t>
            </a:r>
          </a:p>
          <a:p>
            <a:endParaRPr lang="ru-RU" sz="2400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717" y="1746644"/>
            <a:ext cx="4301659" cy="2378747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82773" y="3696715"/>
            <a:ext cx="3576487" cy="2915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1756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Способы доступа к системе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59500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Прямой выбор</a:t>
            </a:r>
          </a:p>
          <a:p>
            <a:pPr lvl="1"/>
            <a:r>
              <a:rPr lang="ru-RU" sz="2000" dirty="0" smtClean="0"/>
              <a:t>Передача символа</a:t>
            </a:r>
          </a:p>
          <a:p>
            <a:pPr lvl="1"/>
            <a:r>
              <a:rPr lang="ru-RU" sz="2000" dirty="0" smtClean="0"/>
              <a:t>Указание рукой, частью тела</a:t>
            </a:r>
          </a:p>
          <a:p>
            <a:pPr lvl="1"/>
            <a:r>
              <a:rPr lang="ru-RU" sz="2000" dirty="0" smtClean="0"/>
              <a:t>Указание взглядом</a:t>
            </a:r>
          </a:p>
          <a:p>
            <a:pPr lvl="1"/>
            <a:endParaRPr lang="ru-RU" sz="2000" dirty="0" smtClean="0"/>
          </a:p>
          <a:p>
            <a:r>
              <a:rPr lang="ru-RU" sz="2000" dirty="0" smtClean="0"/>
              <a:t>Косвенный выбор</a:t>
            </a:r>
          </a:p>
          <a:p>
            <a:pPr lvl="1"/>
            <a:r>
              <a:rPr lang="ru-RU" sz="2000" dirty="0" smtClean="0"/>
              <a:t>Сканирование с партнером</a:t>
            </a:r>
          </a:p>
          <a:p>
            <a:pPr lvl="1"/>
            <a:r>
              <a:rPr lang="ru-RU" sz="2000" dirty="0" smtClean="0"/>
              <a:t>Сканирование </a:t>
            </a:r>
            <a:r>
              <a:rPr lang="ru-RU" sz="2000" dirty="0" err="1"/>
              <a:t>п</a:t>
            </a:r>
            <a:r>
              <a:rPr lang="ru-RU" sz="2000" dirty="0" err="1" smtClean="0"/>
              <a:t>огошаговое</a:t>
            </a:r>
            <a:r>
              <a:rPr lang="ru-RU" sz="2000" dirty="0" smtClean="0"/>
              <a:t> </a:t>
            </a:r>
          </a:p>
          <a:p>
            <a:pPr lvl="1"/>
            <a:r>
              <a:rPr lang="ru-RU" sz="2000" dirty="0" smtClean="0"/>
              <a:t>Сканирование техническим средством</a:t>
            </a:r>
          </a:p>
        </p:txBody>
      </p:sp>
      <p:pic>
        <p:nvPicPr>
          <p:cNvPr id="4" name="Picture 2" descr="C:\Users\Anastasia\Desktop\НИЖНИЙ\DSC020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027" y="1785689"/>
            <a:ext cx="3527422" cy="234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70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Средства визуальной поддержки</a:t>
            </a:r>
            <a:endParaRPr lang="ru-RU" dirty="0"/>
          </a:p>
        </p:txBody>
      </p:sp>
      <p:pic>
        <p:nvPicPr>
          <p:cNvPr id="4" name="Picture 2" descr="C:\Users\1\Documents\Работа. Дорога в Мир\Мои семинары\Доклад\IMG_36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2285" y="2633933"/>
            <a:ext cx="5353015" cy="37782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495865" y="3071806"/>
            <a:ext cx="40947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Вспомогательные средства для предоставления информации людям не понимающим речь на доступном уровне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4440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Организация среды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1\Documents\Работа. Дорога в Мир\Мои семинары\Доклад\IMG_36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7937" y="1810110"/>
            <a:ext cx="4572000" cy="4572000"/>
          </a:xfrm>
          <a:prstGeom prst="rect">
            <a:avLst/>
          </a:prstGeom>
          <a:noFill/>
        </p:spPr>
      </p:pic>
      <p:pic>
        <p:nvPicPr>
          <p:cNvPr id="5" name="Picture 3" descr="C:\Users\1\Documents\Работа. Дорога в Мир\Мои семинары\Доклад\IMG_36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47987" y="1810109"/>
            <a:ext cx="457200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711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Выбор систем и средств альтернативной коммуникации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Двигательные навыки</a:t>
            </a:r>
          </a:p>
          <a:p>
            <a:r>
              <a:rPr lang="ru-RU" sz="2400" dirty="0">
                <a:solidFill>
                  <a:schemeClr val="tx1"/>
                </a:solidFill>
              </a:rPr>
              <a:t>Память</a:t>
            </a:r>
          </a:p>
          <a:p>
            <a:r>
              <a:rPr lang="ru-RU" sz="2400" dirty="0">
                <a:solidFill>
                  <a:schemeClr val="tx1"/>
                </a:solidFill>
              </a:rPr>
              <a:t>Скорость обработки информации</a:t>
            </a:r>
          </a:p>
          <a:p>
            <a:r>
              <a:rPr lang="ru-RU" sz="2400" dirty="0">
                <a:solidFill>
                  <a:schemeClr val="tx1"/>
                </a:solidFill>
              </a:rPr>
              <a:t>Различение и идентификация картинок</a:t>
            </a:r>
          </a:p>
          <a:p>
            <a:r>
              <a:rPr lang="ru-RU" sz="2400" dirty="0">
                <a:solidFill>
                  <a:schemeClr val="tx1"/>
                </a:solidFill>
              </a:rPr>
              <a:t>Транспортабельность</a:t>
            </a:r>
          </a:p>
          <a:p>
            <a:r>
              <a:rPr lang="ru-RU" sz="2400" dirty="0">
                <a:solidFill>
                  <a:schemeClr val="tx1"/>
                </a:solidFill>
              </a:rPr>
              <a:t>Отношение людей в окружающей среде</a:t>
            </a:r>
          </a:p>
          <a:p>
            <a:r>
              <a:rPr lang="ru-RU" sz="2400" dirty="0">
                <a:solidFill>
                  <a:schemeClr val="tx1"/>
                </a:solidFill>
              </a:rPr>
              <a:t>Распространенность </a:t>
            </a:r>
          </a:p>
        </p:txBody>
      </p:sp>
    </p:spTree>
    <p:extLst>
      <p:ext uri="{BB962C8B-B14F-4D97-AF65-F5344CB8AC3E}">
        <p14:creationId xmlns:p14="http://schemas.microsoft.com/office/powerpoint/2010/main" val="265125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введения АДК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Определить значимые контексты для коммуникации с ребенком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Предоставить средства для эффективной коммуникации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Выбрать словарный запас, подходящий вашему ребенку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Устроить обстановку так, чтобы помочь ребенку в коммуникации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Использовать подходящие интерактивные стратегии для помощи в коммуникации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1550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Стадии введения символов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2800" dirty="0" smtClean="0"/>
              <a:t>Моделирование использования символа</a:t>
            </a:r>
          </a:p>
          <a:p>
            <a:pPr>
              <a:buFont typeface="+mj-lt"/>
              <a:buAutoNum type="arabicPeriod"/>
            </a:pPr>
            <a:r>
              <a:rPr lang="ru-RU" sz="2800" dirty="0" smtClean="0"/>
              <a:t>Обучение использованию символов с поддержкой</a:t>
            </a:r>
          </a:p>
          <a:p>
            <a:pPr>
              <a:buFont typeface="+mj-lt"/>
              <a:buAutoNum type="arabicPeriod"/>
            </a:pPr>
            <a:r>
              <a:rPr lang="ru-RU" sz="2800" dirty="0" smtClean="0"/>
              <a:t>Самостоятельное использование символов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7063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>
                <a:ea typeface="ＭＳ Ｐゴシック" panose="020B0600070205080204" pitchFamily="34" charset="-128"/>
              </a:rPr>
              <a:t>Принципы первых этапов введения АДК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altLang="ru-RU" dirty="0" smtClean="0">
                <a:ea typeface="ＭＳ Ｐゴシック" panose="020B0600070205080204" pitchFamily="34" charset="-128"/>
              </a:rPr>
              <a:t>Опираться на </a:t>
            </a:r>
            <a:r>
              <a:rPr lang="ru-RU" altLang="ru-RU" dirty="0">
                <a:ea typeface="ＭＳ Ｐゴシック" panose="020B0600070205080204" pitchFamily="34" charset="-128"/>
              </a:rPr>
              <a:t>интересы ребенка (любимые занятия ребенка</a:t>
            </a:r>
            <a:r>
              <a:rPr lang="ru-RU" altLang="ru-RU" smtClean="0">
                <a:ea typeface="ＭＳ Ｐゴシック" panose="020B0600070205080204" pitchFamily="34" charset="-128"/>
              </a:rPr>
              <a:t>), следовать за ним</a:t>
            </a:r>
            <a:endParaRPr lang="ru-RU" altLang="ru-RU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ru-RU" altLang="ru-RU" dirty="0" smtClean="0">
                <a:ea typeface="ＭＳ Ｐゴシック" panose="020B0600070205080204" pitchFamily="34" charset="-128"/>
              </a:rPr>
              <a:t>В повседневных бытовых </a:t>
            </a:r>
            <a:r>
              <a:rPr lang="ru-RU" altLang="ru-RU" dirty="0">
                <a:ea typeface="ＭＳ Ｐゴシック" panose="020B0600070205080204" pitchFamily="34" charset="-128"/>
              </a:rPr>
              <a:t>ситуациях (напр., принятие пищи)</a:t>
            </a:r>
          </a:p>
          <a:p>
            <a:pPr>
              <a:lnSpc>
                <a:spcPct val="90000"/>
              </a:lnSpc>
            </a:pPr>
            <a:r>
              <a:rPr lang="ru-RU" altLang="ru-RU" dirty="0" smtClean="0">
                <a:ea typeface="ＭＳ Ｐゴシック" panose="020B0600070205080204" pitchFamily="34" charset="-128"/>
              </a:rPr>
              <a:t>Предлагать выбор </a:t>
            </a:r>
            <a:r>
              <a:rPr lang="ru-RU" altLang="ru-RU" dirty="0">
                <a:ea typeface="ＭＳ Ｐゴシック" panose="020B0600070205080204" pitchFamily="34" charset="-128"/>
              </a:rPr>
              <a:t>в повседневных вещах, сначала из реальных предметов, потом – карточки</a:t>
            </a:r>
            <a:r>
              <a:rPr lang="en-US" altLang="ru-RU" dirty="0">
                <a:ea typeface="ＭＳ Ｐゴシック" panose="020B0600070205080204" pitchFamily="34" charset="-128"/>
              </a:rPr>
              <a:t>/</a:t>
            </a:r>
            <a:r>
              <a:rPr lang="ru-RU" altLang="ru-RU" dirty="0" smtClean="0">
                <a:ea typeface="ＭＳ Ｐゴシック" panose="020B0600070205080204" pitchFamily="34" charset="-128"/>
              </a:rPr>
              <a:t>жесты. Выбирать </a:t>
            </a:r>
            <a:r>
              <a:rPr lang="ru-RU" altLang="ru-RU" dirty="0">
                <a:ea typeface="ＭＳ Ｐゴシック" panose="020B0600070205080204" pitchFamily="34" charset="-128"/>
              </a:rPr>
              <a:t>из любимого и нелюбимого.</a:t>
            </a:r>
          </a:p>
          <a:p>
            <a:pPr>
              <a:lnSpc>
                <a:spcPct val="90000"/>
              </a:lnSpc>
            </a:pPr>
            <a:r>
              <a:rPr lang="ru-RU" dirty="0" smtClean="0">
                <a:ea typeface="ＭＳ Ｐゴシック" panose="020B0600070205080204" pitchFamily="34" charset="-128"/>
              </a:rPr>
              <a:t>Постепенное снижение поддержки</a:t>
            </a:r>
          </a:p>
          <a:p>
            <a:pPr>
              <a:lnSpc>
                <a:spcPct val="90000"/>
              </a:lnSpc>
            </a:pPr>
            <a:r>
              <a:rPr lang="ru-RU" dirty="0" smtClean="0">
                <a:ea typeface="ＭＳ Ｐゴシック" panose="020B0600070205080204" pitchFamily="34" charset="-128"/>
              </a:rPr>
              <a:t>Маленькие шаги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56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Проблемы, с которыми возможно столкнуться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Обучение требует времени</a:t>
            </a:r>
          </a:p>
          <a:p>
            <a:r>
              <a:rPr lang="ru-RU" sz="2800" dirty="0">
                <a:solidFill>
                  <a:schemeClr val="tx1"/>
                </a:solidFill>
              </a:rPr>
              <a:t>Обобщение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Выученная пассивность и зависимость от других</a:t>
            </a:r>
          </a:p>
          <a:p>
            <a:r>
              <a:rPr lang="ru-RU" sz="2800" dirty="0">
                <a:solidFill>
                  <a:schemeClr val="tx1"/>
                </a:solidFill>
              </a:rPr>
              <a:t>Нарушения </a:t>
            </a:r>
            <a:r>
              <a:rPr lang="ru-RU" sz="2800" dirty="0" smtClean="0">
                <a:solidFill>
                  <a:schemeClr val="tx1"/>
                </a:solidFill>
              </a:rPr>
              <a:t>поведения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21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 и ресурсы: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66491"/>
            <a:ext cx="7262154" cy="5141343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>
                <a:hlinkClick r:id="rId2"/>
              </a:rPr>
              <a:t>http://</a:t>
            </a:r>
            <a:r>
              <a:rPr lang="en-US" sz="2400" dirty="0" smtClean="0">
                <a:hlinkClick r:id="rId2"/>
              </a:rPr>
              <a:t>rus-aac.ru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r>
              <a:rPr lang="ru-RU" sz="2400" dirty="0" err="1"/>
              <a:t>Течнер</a:t>
            </a:r>
            <a:r>
              <a:rPr lang="ru-RU" sz="2400" dirty="0"/>
              <a:t> С. </a:t>
            </a:r>
            <a:r>
              <a:rPr lang="ru-RU" sz="2400" dirty="0" err="1"/>
              <a:t>Мартинсен</a:t>
            </a:r>
            <a:r>
              <a:rPr lang="ru-RU" sz="2400" dirty="0"/>
              <a:t> </a:t>
            </a:r>
            <a:r>
              <a:rPr lang="ru-RU" sz="2400" dirty="0" smtClean="0"/>
              <a:t>Х. </a:t>
            </a:r>
            <a:r>
              <a:rPr lang="ru-RU" sz="2400" dirty="0" smtClean="0">
                <a:solidFill>
                  <a:schemeClr val="tx1"/>
                </a:solidFill>
              </a:rPr>
              <a:t>Введение </a:t>
            </a:r>
            <a:r>
              <a:rPr lang="ru-RU" sz="2400" dirty="0">
                <a:solidFill>
                  <a:schemeClr val="tx1"/>
                </a:solidFill>
              </a:rPr>
              <a:t>в альтернативную и дополнительную коммуникацию: жесты и графические символы для людей с двигательными и интеллектуальными нарушениями, а также с расстройствами аутистического </a:t>
            </a:r>
            <a:r>
              <a:rPr lang="ru-RU" sz="2400" dirty="0" smtClean="0">
                <a:solidFill>
                  <a:schemeClr val="tx1"/>
                </a:solidFill>
              </a:rPr>
              <a:t>спектра</a:t>
            </a:r>
            <a:endParaRPr lang="ru-RU" sz="2400" dirty="0">
              <a:solidFill>
                <a:schemeClr val="tx1"/>
              </a:solidFill>
            </a:endParaRPr>
          </a:p>
          <a:p>
            <a:endParaRPr lang="ru-RU" sz="2400" dirty="0"/>
          </a:p>
          <a:p>
            <a:r>
              <a:rPr lang="ru-RU" sz="2400" dirty="0"/>
              <a:t>Альтернативная и дополнительная коммуникация как основа для развития, реабилитации и обучения людей с нарушениями в </a:t>
            </a:r>
            <a:r>
              <a:rPr lang="ru-RU" sz="2400" dirty="0" smtClean="0"/>
              <a:t>развитии Сборник </a:t>
            </a:r>
            <a:r>
              <a:rPr lang="ru-RU" sz="2400" dirty="0"/>
              <a:t>статей международной научно-практической конференции 18-20 сентября 2014 г. — СПб, 2014. — 240 с. — 978-5-9903711-3-2.</a:t>
            </a:r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5258" y="1402332"/>
            <a:ext cx="2809875" cy="10858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157" y="4768160"/>
            <a:ext cx="1419225" cy="18764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5164" y="2566898"/>
            <a:ext cx="1400175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5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673525"/>
            <a:ext cx="8915400" cy="42376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/>
              <a:t>Руслан </a:t>
            </a:r>
            <a:r>
              <a:rPr lang="ru-RU" sz="2400" dirty="0" err="1"/>
              <a:t>Вялитов</a:t>
            </a:r>
            <a:endParaRPr lang="en-US" sz="2400" dirty="0">
              <a:hlinkClick r:id="rId2"/>
            </a:endParaRPr>
          </a:p>
          <a:p>
            <a:pPr marL="0" indent="0" algn="ctr">
              <a:buNone/>
            </a:pPr>
            <a:r>
              <a:rPr lang="en-US" sz="2400" dirty="0">
                <a:hlinkClick r:id="rId2"/>
              </a:rPr>
              <a:t>r.vialitov@prostranstvo-center.ru</a:t>
            </a:r>
            <a:endParaRPr lang="ru-RU" sz="2400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/>
              <a:t>АНО «Центр „Пространство общения“»</a:t>
            </a:r>
          </a:p>
          <a:p>
            <a:pPr marL="0" indent="0" algn="ctr">
              <a:buNone/>
            </a:pPr>
            <a:r>
              <a:rPr lang="en-US" sz="2400" dirty="0">
                <a:hlinkClick r:id="rId3"/>
              </a:rPr>
              <a:t>https://prostranstvo-center.ru/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4" name="Picture 2" descr="C:\Users\Anastasia\Desktop\Пространство общения 2017\Лого ПО новое\Logo-Пространство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174" y="4163598"/>
            <a:ext cx="4689321" cy="182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77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2210</TotalTime>
  <Words>1593</Words>
  <Application>Microsoft Office PowerPoint</Application>
  <PresentationFormat>Широкоэкранный</PresentationFormat>
  <Paragraphs>246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4" baseType="lpstr">
      <vt:lpstr>ＭＳ Ｐゴシック</vt:lpstr>
      <vt:lpstr>Arial</vt:lpstr>
      <vt:lpstr>Calibri</vt:lpstr>
      <vt:lpstr>Century Gothic</vt:lpstr>
      <vt:lpstr>Times New Roman</vt:lpstr>
      <vt:lpstr>Trebuchet MS</vt:lpstr>
      <vt:lpstr>Wingdings 3</vt:lpstr>
      <vt:lpstr>Легкий дым</vt:lpstr>
      <vt:lpstr> Альтернативная и дополнительная коммуникация:  дадим им слово </vt:lpstr>
      <vt:lpstr>Альтернативная и дополнительная коммуникация</vt:lpstr>
      <vt:lpstr>Мифы об АДК</vt:lpstr>
      <vt:lpstr>Следствия серьезных нарушений коммуникации, речи и языка</vt:lpstr>
      <vt:lpstr>Возможности, которые открывает коммуникация</vt:lpstr>
      <vt:lpstr>Функциональные группы пользователей АДК: </vt:lpstr>
      <vt:lpstr>Уровни общения</vt:lpstr>
      <vt:lpstr>Уровень I. Ненамеренное поведение</vt:lpstr>
      <vt:lpstr>Уровень II. Намеренное поведение  </vt:lpstr>
      <vt:lpstr>Уровень III. Нестандартное общение</vt:lpstr>
      <vt:lpstr>Уровень IV. Стандартное общение</vt:lpstr>
      <vt:lpstr>Уровень V. Конкретные символы  </vt:lpstr>
      <vt:lpstr>Уровень VI. Абстрактные символы  </vt:lpstr>
      <vt:lpstr>Уровень VII. Язык  </vt:lpstr>
      <vt:lpstr>Коммуникативные компетенции</vt:lpstr>
      <vt:lpstr>Компетенции социальные/прагматические</vt:lpstr>
      <vt:lpstr>Коммуникативные функции</vt:lpstr>
      <vt:lpstr>Компетенции речевые: </vt:lpstr>
      <vt:lpstr>Компетенции операционные /навигационные:  </vt:lpstr>
      <vt:lpstr>Компетенции стратегические</vt:lpstr>
      <vt:lpstr>Формы АДК</vt:lpstr>
      <vt:lpstr>Мануальные символы</vt:lpstr>
      <vt:lpstr>Графические символы</vt:lpstr>
      <vt:lpstr>Пространственно-осязательные символы</vt:lpstr>
      <vt:lpstr>Смешанные системы - Макатон</vt:lpstr>
      <vt:lpstr>Вспомогательные коммуникативные средства</vt:lpstr>
      <vt:lpstr>Способы доступа к системе</vt:lpstr>
      <vt:lpstr>Средства визуальной поддержки</vt:lpstr>
      <vt:lpstr>Организация среды</vt:lpstr>
      <vt:lpstr>Выбор систем и средств альтернативной коммуникации</vt:lpstr>
      <vt:lpstr>Этапы введения АДК</vt:lpstr>
      <vt:lpstr>Стадии введения символов</vt:lpstr>
      <vt:lpstr>Принципы первых этапов введения АДК</vt:lpstr>
      <vt:lpstr>Проблемы, с которыми возможно столкнуться</vt:lpstr>
      <vt:lpstr>Литература и ресурсы: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АДК при ТМНР</dc:title>
  <dc:creator>Ruslan Vyalitov</dc:creator>
  <cp:lastModifiedBy>Ruslan</cp:lastModifiedBy>
  <cp:revision>100</cp:revision>
  <dcterms:created xsi:type="dcterms:W3CDTF">2017-12-18T21:49:12Z</dcterms:created>
  <dcterms:modified xsi:type="dcterms:W3CDTF">2018-06-19T10:34:15Z</dcterms:modified>
</cp:coreProperties>
</file>