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4"/>
  </p:notesMasterIdLst>
  <p:sldIdLst>
    <p:sldId id="256" r:id="rId3"/>
    <p:sldId id="29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19" autoAdjust="0"/>
  </p:normalViewPr>
  <p:slideViewPr>
    <p:cSldViewPr snapToGrid="0">
      <p:cViewPr>
        <p:scale>
          <a:sx n="108" d="100"/>
          <a:sy n="108" d="100"/>
        </p:scale>
        <p:origin x="-1710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0" name="Shape 460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63" name="Shape 463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Shape 464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6274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17" name="Shape 6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618" name="Shape 61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673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17" name="Shape 6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 err="1"/>
              <a:t>Слайда</a:t>
            </a:r>
            <a:r>
              <a:rPr lang="en-US" i="1" dirty="0"/>
              <a:t> </a:t>
            </a:r>
            <a:r>
              <a:rPr lang="en-US" i="1" dirty="0" err="1"/>
              <a:t>висит</a:t>
            </a:r>
            <a:r>
              <a:rPr lang="en-US" i="1" dirty="0"/>
              <a:t> </a:t>
            </a:r>
            <a:r>
              <a:rPr lang="en-US" i="1" dirty="0" err="1"/>
              <a:t>до</a:t>
            </a:r>
            <a:r>
              <a:rPr lang="en-US" i="1" dirty="0"/>
              <a:t> </a:t>
            </a:r>
            <a:r>
              <a:rPr lang="en-US" i="1" dirty="0" err="1"/>
              <a:t>начала</a:t>
            </a:r>
            <a:r>
              <a:rPr lang="en-US" i="1" dirty="0"/>
              <a:t> </a:t>
            </a:r>
            <a:r>
              <a:rPr lang="en-US" i="1" dirty="0" err="1"/>
              <a:t>выступления</a:t>
            </a:r>
            <a:r>
              <a:rPr lang="en-US" i="1" dirty="0"/>
              <a:t> + </a:t>
            </a:r>
            <a:r>
              <a:rPr lang="en-US" i="1" dirty="0" err="1"/>
              <a:t>пока</a:t>
            </a:r>
            <a:r>
              <a:rPr lang="en-US" i="1" dirty="0"/>
              <a:t> </a:t>
            </a:r>
            <a:r>
              <a:rPr lang="en-US" i="1" dirty="0" err="1"/>
              <a:t>здороваюсь</a:t>
            </a:r>
            <a:r>
              <a:rPr lang="en-US" i="1" dirty="0"/>
              <a:t> и </a:t>
            </a:r>
            <a:r>
              <a:rPr lang="en-US" i="1" dirty="0" err="1"/>
              <a:t>представляюсь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/>
              <a:t>– </a:t>
            </a:r>
            <a:r>
              <a:rPr lang="en-US" b="1" dirty="0" err="1"/>
              <a:t>Будут</a:t>
            </a:r>
            <a:r>
              <a:rPr lang="en-US" b="1" dirty="0"/>
              <a:t> </a:t>
            </a:r>
            <a:r>
              <a:rPr lang="en-US" b="1" dirty="0" err="1"/>
              <a:t>озвучены</a:t>
            </a:r>
            <a:r>
              <a:rPr lang="en-US" b="1" dirty="0"/>
              <a:t> </a:t>
            </a:r>
            <a:r>
              <a:rPr lang="en-US" b="1" dirty="0" err="1"/>
              <a:t>практические</a:t>
            </a:r>
            <a:r>
              <a:rPr lang="en-US" b="1" dirty="0"/>
              <a:t> и </a:t>
            </a:r>
            <a:r>
              <a:rPr lang="en-US" b="1" dirty="0" err="1"/>
              <a:t>теоретические</a:t>
            </a:r>
            <a:r>
              <a:rPr lang="en-US" b="1" dirty="0"/>
              <a:t> </a:t>
            </a:r>
            <a:r>
              <a:rPr lang="en-US" b="1" dirty="0" err="1"/>
              <a:t>основы</a:t>
            </a:r>
            <a:r>
              <a:rPr lang="en-US" b="1" dirty="0"/>
              <a:t> (</a:t>
            </a:r>
            <a:r>
              <a:rPr lang="en-US" b="1" dirty="0" err="1"/>
              <a:t>азы</a:t>
            </a:r>
            <a:r>
              <a:rPr lang="en-US" b="1" dirty="0"/>
              <a:t>), </a:t>
            </a:r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что-то</a:t>
            </a:r>
            <a:r>
              <a:rPr lang="en-US" b="1" dirty="0"/>
              <a:t> </a:t>
            </a:r>
            <a:r>
              <a:rPr lang="en-US" b="1" dirty="0" err="1"/>
              <a:t>нужно</a:t>
            </a:r>
            <a:r>
              <a:rPr lang="en-US" b="1" dirty="0"/>
              <a:t> </a:t>
            </a:r>
            <a:r>
              <a:rPr lang="en-US" b="1" dirty="0" err="1"/>
              <a:t>рассмотреть</a:t>
            </a:r>
            <a:r>
              <a:rPr lang="en-US" b="1" dirty="0"/>
              <a:t> </a:t>
            </a:r>
            <a:r>
              <a:rPr lang="en-US" b="1" dirty="0" err="1"/>
              <a:t>подробнее</a:t>
            </a:r>
            <a:r>
              <a:rPr lang="en-US" b="1" dirty="0"/>
              <a:t> – </a:t>
            </a:r>
            <a:r>
              <a:rPr lang="en-US" b="1" dirty="0" err="1"/>
              <a:t>задавайте</a:t>
            </a:r>
            <a:r>
              <a:rPr lang="en-US" b="1" dirty="0"/>
              <a:t> </a:t>
            </a:r>
            <a:r>
              <a:rPr lang="en-US" b="1" dirty="0" err="1"/>
              <a:t>Ваши</a:t>
            </a:r>
            <a:r>
              <a:rPr lang="en-US" b="1" dirty="0"/>
              <a:t> </a:t>
            </a:r>
            <a:r>
              <a:rPr lang="en-US" b="1" dirty="0" err="1"/>
              <a:t>вопросы</a:t>
            </a:r>
            <a:r>
              <a:rPr lang="en-US" b="1" dirty="0"/>
              <a:t> </a:t>
            </a:r>
            <a:r>
              <a:rPr lang="en-US" b="1" dirty="0" err="1"/>
              <a:t>по</a:t>
            </a:r>
            <a:r>
              <a:rPr lang="en-US" b="1" dirty="0"/>
              <a:t> </a:t>
            </a:r>
            <a:r>
              <a:rPr lang="en-US" b="1" dirty="0" err="1"/>
              <a:t>ходу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b="1" dirty="0"/>
              <a:t>– </a:t>
            </a:r>
            <a:r>
              <a:rPr lang="en-US" b="1" dirty="0" err="1"/>
              <a:t>Основано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обобщенном</a:t>
            </a:r>
            <a:r>
              <a:rPr lang="en-US" b="1" dirty="0"/>
              <a:t> </a:t>
            </a:r>
            <a:r>
              <a:rPr lang="en-US" b="1" dirty="0" err="1"/>
              <a:t>опыте</a:t>
            </a:r>
            <a:r>
              <a:rPr lang="en-US" b="1" dirty="0"/>
              <a:t> </a:t>
            </a:r>
            <a:r>
              <a:rPr lang="en-US" b="1" dirty="0" err="1"/>
              <a:t>московской</a:t>
            </a:r>
            <a:r>
              <a:rPr lang="en-US" b="1" dirty="0"/>
              <a:t> </a:t>
            </a:r>
            <a:r>
              <a:rPr lang="en-US" b="1" dirty="0" err="1"/>
              <a:t>службы</a:t>
            </a:r>
            <a:r>
              <a:rPr lang="en-US" b="1" dirty="0"/>
              <a:t> «</a:t>
            </a:r>
            <a:r>
              <a:rPr lang="en-US" b="1" dirty="0" err="1"/>
              <a:t>Милосердие</a:t>
            </a:r>
            <a:r>
              <a:rPr lang="en-US" b="1" dirty="0"/>
              <a:t>» и </a:t>
            </a:r>
            <a:r>
              <a:rPr lang="en-US" b="1" dirty="0" err="1"/>
              <a:t>региональных</a:t>
            </a:r>
            <a:r>
              <a:rPr lang="en-US" b="1" dirty="0"/>
              <a:t> </a:t>
            </a:r>
            <a:r>
              <a:rPr lang="en-US" b="1" dirty="0" err="1"/>
              <a:t>церковных</a:t>
            </a:r>
            <a:r>
              <a:rPr lang="en-US" b="1" dirty="0"/>
              <a:t> </a:t>
            </a:r>
            <a:r>
              <a:rPr lang="en-US" b="1" dirty="0" err="1"/>
              <a:t>социальных</a:t>
            </a:r>
            <a:r>
              <a:rPr lang="en-US" b="1" dirty="0"/>
              <a:t> </a:t>
            </a:r>
            <a:r>
              <a:rPr lang="en-US" b="1" dirty="0" err="1"/>
              <a:t>служб</a:t>
            </a:r>
            <a:r>
              <a:rPr lang="en-US" b="1" dirty="0"/>
              <a:t> и </a:t>
            </a:r>
            <a:r>
              <a:rPr lang="en-US" b="1" dirty="0" err="1"/>
              <a:t>добровольческих</a:t>
            </a:r>
            <a:r>
              <a:rPr lang="en-US" b="1" dirty="0"/>
              <a:t> </a:t>
            </a:r>
            <a:r>
              <a:rPr lang="en-US" b="1" dirty="0" err="1"/>
              <a:t>объединений</a:t>
            </a:r>
            <a:endParaRPr dirty="0"/>
          </a:p>
        </p:txBody>
      </p:sp>
      <p:sp>
        <p:nvSpPr>
          <p:cNvPr id="618" name="Shape 61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755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24" name="Shape 6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Разберемся, кто такие добровольцы и что такое добровольческая служба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Определения…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/>
              <a:t>Добровольческая служба не может существовать ради самой себя</a:t>
            </a:r>
            <a:endParaRPr/>
          </a:p>
        </p:txBody>
      </p:sp>
      <p:sp>
        <p:nvSpPr>
          <p:cNvPr id="625" name="Shape 62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390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Патриарх</a:t>
            </a:r>
            <a:r>
              <a:rPr lang="en-US" dirty="0"/>
              <a:t> </a:t>
            </a:r>
            <a:r>
              <a:rPr lang="en-US" dirty="0" err="1"/>
              <a:t>Кирилл</a:t>
            </a:r>
            <a:r>
              <a:rPr lang="en-US" dirty="0"/>
              <a:t>: «</a:t>
            </a:r>
            <a:r>
              <a:rPr lang="en-US" dirty="0" err="1"/>
              <a:t>Если</a:t>
            </a:r>
            <a:r>
              <a:rPr lang="en-US" dirty="0"/>
              <a:t> в </a:t>
            </a:r>
            <a:r>
              <a:rPr lang="en-US" dirty="0" err="1"/>
              <a:t>каких-то</a:t>
            </a:r>
            <a:r>
              <a:rPr lang="en-US" dirty="0"/>
              <a:t> </a:t>
            </a:r>
            <a:r>
              <a:rPr lang="en-US" dirty="0" err="1"/>
              <a:t>приходах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епархиях</a:t>
            </a:r>
            <a:r>
              <a:rPr lang="en-US" dirty="0"/>
              <a:t> </a:t>
            </a:r>
            <a:r>
              <a:rPr lang="en-US" dirty="0" err="1"/>
              <a:t>кто-то</a:t>
            </a:r>
            <a:r>
              <a:rPr lang="en-US" dirty="0"/>
              <a:t>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еще</a:t>
            </a:r>
            <a:r>
              <a:rPr lang="en-US" dirty="0"/>
              <a:t> </a:t>
            </a:r>
            <a:r>
              <a:rPr lang="en-US" dirty="0" err="1"/>
              <a:t>считает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социальное</a:t>
            </a:r>
            <a:r>
              <a:rPr lang="en-US" dirty="0"/>
              <a:t> </a:t>
            </a:r>
            <a:r>
              <a:rPr lang="en-US" dirty="0" err="1"/>
              <a:t>служение</a:t>
            </a:r>
            <a:r>
              <a:rPr lang="en-US" dirty="0"/>
              <a:t> </a:t>
            </a:r>
            <a:r>
              <a:rPr lang="en-US" dirty="0" err="1"/>
              <a:t>Церкви</a:t>
            </a:r>
            <a:r>
              <a:rPr lang="en-US" dirty="0"/>
              <a:t>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нечто</a:t>
            </a:r>
            <a:r>
              <a:rPr lang="en-US" dirty="0"/>
              <a:t> </a:t>
            </a:r>
            <a:r>
              <a:rPr lang="en-US" dirty="0" err="1"/>
              <a:t>второстепенное</a:t>
            </a:r>
            <a:r>
              <a:rPr lang="en-US" dirty="0"/>
              <a:t>, </a:t>
            </a:r>
            <a:r>
              <a:rPr lang="en-US" dirty="0" err="1"/>
              <a:t>прямо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связанное</a:t>
            </a:r>
            <a:r>
              <a:rPr lang="en-US" dirty="0"/>
              <a:t> с </a:t>
            </a:r>
            <a:r>
              <a:rPr lang="en-US" dirty="0" err="1"/>
              <a:t>посещением</a:t>
            </a:r>
            <a:r>
              <a:rPr lang="en-US" dirty="0"/>
              <a:t> </a:t>
            </a:r>
            <a:r>
              <a:rPr lang="en-US" dirty="0" err="1"/>
              <a:t>воскресных</a:t>
            </a:r>
            <a:r>
              <a:rPr lang="en-US" dirty="0"/>
              <a:t> </a:t>
            </a:r>
            <a:r>
              <a:rPr lang="en-US" dirty="0" err="1"/>
              <a:t>богослужений</a:t>
            </a:r>
            <a:r>
              <a:rPr lang="en-US" dirty="0"/>
              <a:t> и с </a:t>
            </a:r>
            <a:r>
              <a:rPr lang="en-US" dirty="0" err="1"/>
              <a:t>исповеданием</a:t>
            </a:r>
            <a:r>
              <a:rPr lang="en-US" dirty="0"/>
              <a:t> </a:t>
            </a:r>
            <a:r>
              <a:rPr lang="en-US" dirty="0" err="1"/>
              <a:t>нашей</a:t>
            </a:r>
            <a:r>
              <a:rPr lang="en-US" dirty="0"/>
              <a:t> </a:t>
            </a:r>
            <a:r>
              <a:rPr lang="en-US" dirty="0" err="1"/>
              <a:t>веры</a:t>
            </a:r>
            <a:r>
              <a:rPr lang="en-US" dirty="0"/>
              <a:t>,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эти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глубоко</a:t>
            </a:r>
            <a:r>
              <a:rPr lang="en-US" dirty="0"/>
              <a:t> </a:t>
            </a:r>
            <a:r>
              <a:rPr lang="en-US" dirty="0" err="1"/>
              <a:t>ошибаются</a:t>
            </a:r>
            <a:r>
              <a:rPr lang="en-US" dirty="0"/>
              <a:t>. </a:t>
            </a:r>
            <a:r>
              <a:rPr lang="en-US" dirty="0" err="1"/>
              <a:t>Эта</a:t>
            </a:r>
            <a:r>
              <a:rPr lang="en-US" dirty="0"/>
              <a:t> </a:t>
            </a:r>
            <a:r>
              <a:rPr lang="en-US" dirty="0" err="1"/>
              <a:t>позиция</a:t>
            </a:r>
            <a:r>
              <a:rPr lang="en-US" dirty="0"/>
              <a:t> </a:t>
            </a:r>
            <a:r>
              <a:rPr lang="en-US" dirty="0" err="1"/>
              <a:t>нецерковная</a:t>
            </a:r>
            <a:r>
              <a:rPr lang="en-US" dirty="0"/>
              <a:t>».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 err="1"/>
              <a:t>Мотивационное</a:t>
            </a:r>
            <a:r>
              <a:rPr lang="en-US" i="1" dirty="0"/>
              <a:t> </a:t>
            </a:r>
            <a:r>
              <a:rPr lang="en-US" i="1" dirty="0" err="1"/>
              <a:t>вступление</a:t>
            </a:r>
            <a:r>
              <a:rPr lang="en-US" i="1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Добровольцы</a:t>
            </a:r>
            <a:r>
              <a:rPr lang="en-US" dirty="0"/>
              <a:t> – </a:t>
            </a:r>
            <a:r>
              <a:rPr lang="en-US" dirty="0" err="1"/>
              <a:t>соль</a:t>
            </a:r>
            <a:r>
              <a:rPr lang="en-US" dirty="0"/>
              <a:t> </a:t>
            </a:r>
            <a:r>
              <a:rPr lang="en-US" dirty="0" err="1"/>
              <a:t>социального</a:t>
            </a:r>
            <a:r>
              <a:rPr lang="en-US" dirty="0"/>
              <a:t> </a:t>
            </a:r>
            <a:r>
              <a:rPr lang="en-US" dirty="0" err="1"/>
              <a:t>служения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молодежная</a:t>
            </a:r>
            <a:r>
              <a:rPr lang="en-US" dirty="0"/>
              <a:t> </a:t>
            </a:r>
            <a:r>
              <a:rPr lang="en-US" dirty="0" err="1"/>
              <a:t>работа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лучшая</a:t>
            </a:r>
            <a:r>
              <a:rPr lang="en-US" dirty="0"/>
              <a:t> </a:t>
            </a:r>
            <a:r>
              <a:rPr lang="en-US" dirty="0" err="1"/>
              <a:t>миссионерская</a:t>
            </a:r>
            <a:r>
              <a:rPr lang="en-US" dirty="0"/>
              <a:t> </a:t>
            </a:r>
            <a:r>
              <a:rPr lang="en-US" dirty="0" err="1"/>
              <a:t>деятельность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говоря</a:t>
            </a:r>
            <a:r>
              <a:rPr lang="en-US" dirty="0"/>
              <a:t> о </a:t>
            </a:r>
            <a:r>
              <a:rPr lang="en-US" dirty="0" err="1"/>
              <a:t>том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это</a:t>
            </a:r>
            <a:r>
              <a:rPr lang="en-US" dirty="0"/>
              <a:t> </a:t>
            </a:r>
            <a:r>
              <a:rPr lang="en-US" dirty="0" err="1"/>
              <a:t>возможность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вас</a:t>
            </a:r>
            <a:r>
              <a:rPr lang="en-US" dirty="0"/>
              <a:t> </a:t>
            </a:r>
            <a:r>
              <a:rPr lang="en-US" dirty="0" err="1"/>
              <a:t>решить</a:t>
            </a:r>
            <a:r>
              <a:rPr lang="en-US" dirty="0"/>
              <a:t> </a:t>
            </a:r>
            <a:r>
              <a:rPr lang="en-US" dirty="0" err="1"/>
              <a:t>множество</a:t>
            </a:r>
            <a:r>
              <a:rPr lang="en-US" dirty="0"/>
              <a:t> </a:t>
            </a:r>
            <a:r>
              <a:rPr lang="en-US" dirty="0" err="1"/>
              <a:t>социальных</a:t>
            </a:r>
            <a:r>
              <a:rPr lang="en-US" dirty="0"/>
              <a:t> </a:t>
            </a:r>
            <a:r>
              <a:rPr lang="en-US" dirty="0" err="1"/>
              <a:t>проблем</a:t>
            </a:r>
            <a:r>
              <a:rPr lang="en-US" dirty="0"/>
              <a:t> и </a:t>
            </a:r>
            <a:r>
              <a:rPr lang="en-US" dirty="0" err="1"/>
              <a:t>задач</a:t>
            </a:r>
            <a:r>
              <a:rPr lang="en-US" dirty="0"/>
              <a:t>, </a:t>
            </a:r>
            <a:r>
              <a:rPr lang="en-US" dirty="0" err="1"/>
              <a:t>стоящих</a:t>
            </a:r>
            <a:r>
              <a:rPr lang="en-US" dirty="0"/>
              <a:t> </a:t>
            </a:r>
            <a:r>
              <a:rPr lang="en-US" dirty="0" err="1"/>
              <a:t>перед</a:t>
            </a:r>
            <a:r>
              <a:rPr lang="en-US" dirty="0"/>
              <a:t> </a:t>
            </a:r>
            <a:r>
              <a:rPr lang="en-US" dirty="0" err="1"/>
              <a:t>соц.отделом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 err="1"/>
              <a:t>Наше</a:t>
            </a:r>
            <a:r>
              <a:rPr lang="en-US" dirty="0"/>
              <a:t> </a:t>
            </a:r>
            <a:r>
              <a:rPr lang="en-US" dirty="0" err="1"/>
              <a:t>дело</a:t>
            </a:r>
            <a:r>
              <a:rPr lang="en-US" dirty="0"/>
              <a:t> – </a:t>
            </a:r>
            <a:r>
              <a:rPr lang="en-US" dirty="0" err="1"/>
              <a:t>помочь</a:t>
            </a:r>
            <a:r>
              <a:rPr lang="en-US" dirty="0"/>
              <a:t> </a:t>
            </a:r>
            <a:r>
              <a:rPr lang="en-US" dirty="0" err="1"/>
              <a:t>людям</a:t>
            </a:r>
            <a:r>
              <a:rPr lang="en-US" dirty="0"/>
              <a:t> </a:t>
            </a:r>
            <a:r>
              <a:rPr lang="en-US" dirty="0" err="1"/>
              <a:t>реализовать</a:t>
            </a:r>
            <a:r>
              <a:rPr lang="en-US" dirty="0"/>
              <a:t> </a:t>
            </a:r>
            <a:r>
              <a:rPr lang="en-US" dirty="0" err="1"/>
              <a:t>своё</a:t>
            </a:r>
            <a:r>
              <a:rPr lang="en-US" dirty="0"/>
              <a:t> </a:t>
            </a:r>
            <a:r>
              <a:rPr lang="en-US" dirty="0" err="1"/>
              <a:t>желание</a:t>
            </a:r>
            <a:r>
              <a:rPr lang="en-US" dirty="0"/>
              <a:t> </a:t>
            </a:r>
            <a:r>
              <a:rPr lang="en-US" dirty="0" err="1"/>
              <a:t>помогать</a:t>
            </a:r>
            <a:endParaRPr dirty="0"/>
          </a:p>
        </p:txBody>
      </p:sp>
      <p:sp>
        <p:nvSpPr>
          <p:cNvPr id="632" name="Shape 6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7728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Разберемся, кто такие добровольцы и что такое добровольческая служба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b="1"/>
              <a:t>Определения…</a:t>
            </a:r>
            <a:endParaRPr/>
          </a:p>
          <a:p>
            <a:pPr marL="171450" lvl="0" indent="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b="1"/>
              <a:t>Добровольческая служба не может существовать ради самой себя</a:t>
            </a:r>
            <a:endParaRPr/>
          </a:p>
        </p:txBody>
      </p:sp>
      <p:sp>
        <p:nvSpPr>
          <p:cNvPr id="638" name="Shape 63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516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Shape 64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8726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Shape 6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50" name="Shape 6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Если инициатива создания добровольческой службы идёт от священника</a:t>
            </a:r>
            <a:r>
              <a:rPr lang="en-US"/>
              <a:t>, ему первым делом необходимо найти кого-то из воцерковленных, ответственных и обладающих свободным временем мирян (или диаконов), готовых работать под его руководством, для решения всех организационных и координационных вопросов.</a:t>
            </a:r>
            <a:endParaRPr/>
          </a:p>
        </p:txBody>
      </p:sp>
      <p:sp>
        <p:nvSpPr>
          <p:cNvPr id="651" name="Shape 65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9402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hape 6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59" name="Shape 6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Если инициатива идёт от мирян</a:t>
            </a:r>
            <a:r>
              <a:rPr lang="en-US"/>
              <a:t>, то они в первую очередь должны выбрать одного ответственного, обладающего хотя бы минимальными управленческими способностями и свободным временем, кто будет главным (или единственным пока) координатором. А также обязательно найти священника, готового духовно окормлять добровольцев и регулярно с ними встречаться.</a:t>
            </a:r>
            <a:endParaRPr/>
          </a:p>
        </p:txBody>
      </p:sp>
      <p:sp>
        <p:nvSpPr>
          <p:cNvPr id="660" name="Shape 66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6497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Shape 6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68" name="Shape 6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Без священника-духовника </a:t>
            </a:r>
            <a:r>
              <a:rPr lang="en-US" b="1" u="sng"/>
              <a:t>И</a:t>
            </a:r>
            <a:r>
              <a:rPr lang="en-US"/>
              <a:t> мирянина-координатора церковная добровольческая служба полноценно существовать и развиваться не сможет.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i="1"/>
              <a:t>Роль священника…</a:t>
            </a:r>
            <a:endParaRPr/>
          </a:p>
        </p:txBody>
      </p:sp>
      <p:sp>
        <p:nvSpPr>
          <p:cNvPr id="669" name="Shape 66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2431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0" name="Shape 6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Главная обязанность координатора</a:t>
            </a:r>
            <a:r>
              <a:rPr lang="en-US"/>
              <a:t> – попечение о добровольцах, которые в свою очередь уже помогают нуждающимся.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Роль координатора…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Важнейшее дело – искать ответственных за направления деятельности.</a:t>
            </a:r>
            <a:endParaRPr/>
          </a:p>
        </p:txBody>
      </p:sp>
      <p:sp>
        <p:nvSpPr>
          <p:cNvPr id="681" name="Shape 68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1092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87" name="Shape 6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«Итак, переходим ко второму этапу…» След.слайд…</a:t>
            </a:r>
            <a:endParaRPr/>
          </a:p>
        </p:txBody>
      </p:sp>
      <p:sp>
        <p:nvSpPr>
          <p:cNvPr id="688" name="Shape 68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393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694" name="Shape 6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Если Вы позовёте добровольцев и не дадите им то, чем им заниматься - они долго не останутся.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Должен быть составлен список подопечных и/или учреждений, с которыми заранее достигнуты договоренности о добровольческой помощи. Координатор должен хорошо знать, какая именно помощь требуется. Только после этого можно начать привлекать добровольцев.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первую очередь нужно организовывать помощь нуждающимся прихожанам своего храма, но необходимо понимать, что нельзя пройти и мимо беды любого другого человека, вне зависимости от его религиозных взглядов.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На первом этапе будет достаточно, если удастся договориться хотя бы с одним учреждением или в списке будет несколько подопечных из числа пожилых прихожан храма.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дальнейшем, координатор с благословения священника может обратиться в органы социальной защиты, открыть "телефон приема заявок о помощи", обратиться в ближайшие больницы, детские дома, хосписы, дома престарелых и т.п.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Перед тем, как начать оказывать помощь, необходимо убедиться, что человек в ней действительно нуждается, и что он не представляет опасности для добровольцев.</a:t>
            </a:r>
            <a:endParaRPr/>
          </a:p>
        </p:txBody>
      </p:sp>
      <p:sp>
        <p:nvSpPr>
          <p:cNvPr id="695" name="Shape 69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4225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Shape 7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01" name="Shape 7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Общие слова про беспрепятственный «вход» и к следующему слайду…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Shape 70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6191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Shape 7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08" name="Shape 7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Для того чтобы обеспечить для всех желающих возможность вступить в ряды добровольцев, должен быть выбран определенный день и время (удобные потенциальным добровольцам!), когда координатор и священник будут ждать их на первую встречу.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Не расстраиваться, если в начале будет мало добровольцев на первых встречах </a:t>
            </a:r>
            <a:endParaRPr/>
          </a:p>
        </p:txBody>
      </p:sp>
      <p:sp>
        <p:nvSpPr>
          <p:cNvPr id="709" name="Shape 70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4152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15" name="Shape 7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Ещё раз кратко о важности последовательного исполнения первых трех шагов.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И переходим к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IV. Привлечение добровольцев - </a:t>
            </a:r>
            <a:r>
              <a:rPr lang="en-US" b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Распространение информации</a:t>
            </a:r>
            <a:endParaRPr/>
          </a:p>
        </p:txBody>
      </p:sp>
      <p:sp>
        <p:nvSpPr>
          <p:cNvPr id="716" name="Shape 71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8109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Shape 7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24" name="Shape 7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Чтобы нашлись активные люди, готовые посвятить часть своего свободного времени делам милосердия, необходимо максимально широко распространить информацию о службе добровольцев, носящую мотивационный (вдохновляющий) характер.</a:t>
            </a:r>
            <a:endParaRPr/>
          </a:p>
        </p:txBody>
      </p:sp>
      <p:sp>
        <p:nvSpPr>
          <p:cNvPr id="725" name="Shape 72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134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Shape 7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31" name="Shape 7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– принимаем и не церковных людей, через добровольческую деятельность они воцерковляются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– если не воцерковляются - не настаиваем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Есть особенности по работе с каждой целевой группой – церковные (свои и не свои) / нецерковные</a:t>
            </a:r>
            <a:endParaRPr/>
          </a:p>
        </p:txBody>
      </p:sp>
      <p:sp>
        <p:nvSpPr>
          <p:cNvPr id="732" name="Shape 73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612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46" name="Shape 7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ВСЁ С БЛАГОСЛОВЕНИЯ НАСТОЯТЕЛЯ!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Можно попросить, объяснить, вдохновить – но последнее слово за о.Настоятелем</a:t>
            </a:r>
            <a:endParaRPr/>
          </a:p>
        </p:txBody>
      </p:sp>
      <p:sp>
        <p:nvSpPr>
          <p:cNvPr id="747" name="Shape 74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1134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53" name="Shape 7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современном мире, когда большая часть людей обладают компьютерами и мобильными устройствами со свободным доступом к интернету, наилучшим способом привлечения новых добровольцев является информация о добровольческой службе (с ясным указанием, как в неё вступить) в соцсетях, на форумах и на специально созданном сайте. Также для популяризации добровольческой службы могут быть использованы информационные листовки, уличная реклама, информация на местном ТВ и радио.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Все информационные материалы должны быть сделаны качественно и содержать краткую и вдохновляющую информацию о добровольческой службе, способах в неё вступить и контакты для получения более подробной информации (телефон, email и адрес сайта).</a:t>
            </a:r>
            <a:endParaRPr/>
          </a:p>
        </p:txBody>
      </p:sp>
      <p:sp>
        <p:nvSpPr>
          <p:cNvPr id="754" name="Shape 75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31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Shape 7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0" name="Shape 7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Все информационные материалы должны быть сделаны качественно и содержать краткую и вдохновляющую информацию о добровольческой службе, способах в неё вступить и контакты для получения более подробной информации (телефон, email и адрес сайта).</a:t>
            </a:r>
            <a:endParaRPr/>
          </a:p>
        </p:txBody>
      </p:sp>
      <p:sp>
        <p:nvSpPr>
          <p:cNvPr id="761" name="Shape 76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2996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hape 7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7" name="Shape 7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68" name="Shape 76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3392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Shape 7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3" name="Shape 7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74" name="Shape 77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600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Shape 7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9" name="Shape 7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Екатеринбург</a:t>
            </a:r>
            <a:endParaRPr/>
          </a:p>
        </p:txBody>
      </p:sp>
      <p:sp>
        <p:nvSpPr>
          <p:cNvPr id="780" name="Shape 78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984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5" name="Shape 7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</a:t>
            </a:r>
            <a:endParaRPr/>
          </a:p>
        </p:txBody>
      </p:sp>
      <p:sp>
        <p:nvSpPr>
          <p:cNvPr id="786" name="Shape 78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8431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hape 7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2" name="Shape 7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</a:t>
            </a:r>
            <a:endParaRPr/>
          </a:p>
        </p:txBody>
      </p:sp>
      <p:sp>
        <p:nvSpPr>
          <p:cNvPr id="793" name="Shape 79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12460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Shape 7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9" name="Shape 7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«Милосердие» Москва (оч. старые)</a:t>
            </a:r>
            <a:endParaRPr/>
          </a:p>
        </p:txBody>
      </p:sp>
      <p:sp>
        <p:nvSpPr>
          <p:cNvPr id="800" name="Shape 80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7053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Shape 8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7" name="Shape 8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Приходская группа милосердия – объявление на храме (многобукаф)</a:t>
            </a:r>
            <a:endParaRPr/>
          </a:p>
        </p:txBody>
      </p:sp>
      <p:sp>
        <p:nvSpPr>
          <p:cNvPr id="808" name="Shape 80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4044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Shape 8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14" name="Shape 8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Мы несём ответственность как за наших подопечных, так и за наших добровольцев. В связи с этим принимать в добровольческую службу необходимо психически здоровых и добросовестных людей, готовых соответствовать внутренним правилам добровольческой службы и слушаться координатора и духовника добровольцев.</a:t>
            </a:r>
            <a:endParaRPr/>
          </a:p>
        </p:txBody>
      </p:sp>
      <p:sp>
        <p:nvSpPr>
          <p:cNvPr id="815" name="Shape 81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6936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Shape 8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21" name="Shape 8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Отсев целесообразно проводить на первой встрече добровольцев, но делать это аккуратно, чтобы не спровоцировать конфликтную ситуацию. Например, неадекватным людям не говорить сразу, что они не приняты, а благодарить и сообщать, что с ними свяжутся. По телефону уже можно сказать, что для них пока нет подходящих послушаний.</a:t>
            </a:r>
            <a:endParaRPr/>
          </a:p>
        </p:txBody>
      </p:sp>
      <p:sp>
        <p:nvSpPr>
          <p:cNvPr id="822" name="Shape 82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84249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Shape 8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28" name="Shape 8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После успешного прохождения собеседования на первой встрече координатор должен проинструктировать добровольца, во всех подробностях сообщив, что он должен делать, как и зачем.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Данная обязанность со временем может быть делегирована кому-либо из проверенных и опытных добровольцев.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Не лишним будет проведение регулярных тренингов и мастер-классов по различным направлениям добровольческой деятельности с участием опытных специалистов для повышения квалификации добровольцев и координаторов.</a:t>
            </a:r>
            <a:endParaRPr/>
          </a:p>
        </p:txBody>
      </p:sp>
      <p:sp>
        <p:nvSpPr>
          <p:cNvPr id="829" name="Shape 82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44235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Shape 8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35" name="Shape 8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первый раз новый доброволец должен идти на место послушания исключительно с координатором, либо с опытным и проверенным добровольцем, который познакомит его с подопечным или администрацией учреждения, ненавязчиво проследит за качественным выполнением им его обязанностей, в случае необходимости поддержит, поможет, ответит на вопросы.</a:t>
            </a:r>
            <a:endParaRPr/>
          </a:p>
        </p:txBody>
      </p:sp>
      <p:sp>
        <p:nvSpPr>
          <p:cNvPr id="836" name="Shape 83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19935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Shape 8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42" name="Shape 8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дальнейшем координатор должен контролировать (возможно, удаленно) соблюдение добровольцем всех договоренностей и поддерживать связь с ним и с подопечными.</a:t>
            </a:r>
            <a:endParaRPr/>
          </a:p>
        </p:txBody>
      </p:sp>
      <p:sp>
        <p:nvSpPr>
          <p:cNvPr id="843" name="Shape 84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84920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Shape 8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55" name="Shape 8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Рекомендуется не реже, чем раз в месяц, проводить общие встречи всех добровольцев (или хотя бы актива) с участием координатора и священника.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Такие встречи могут начинаться с совершения Божественной литургии или молебна.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Цель встреч - решение актуальных вопросов и мотивация добровольцев на дальнейшую деятельность. Также целью может быть воцерковление добровольцев, духовная поддержка, изучение Евангелия, знакомство с богослужением, смыслом церковных Таинств и т.п.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Встречи проходят более непринужденно, если сопровождаются чаепитием.</a:t>
            </a:r>
            <a:endParaRPr/>
          </a:p>
        </p:txBody>
      </p:sp>
      <p:sp>
        <p:nvSpPr>
          <p:cNvPr id="856" name="Shape 85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95198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Shape 8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2" name="Shape 8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На первых порах для деятельности добровольческой службы денег не требуется. Координатор может заниматься своими обязанностями в свободное от основной работы время.</a:t>
            </a:r>
            <a:endParaRPr/>
          </a:p>
        </p:txBody>
      </p:sp>
      <p:sp>
        <p:nvSpPr>
          <p:cNvPr id="863" name="Shape 86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45580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9" name="Shape 8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случае расширения деятельности, если координатор не будет справляться с потоком новых добровольцев и просьб в свободное от основных обязанностей время, приход (или епархия) может взять его в штат.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Важно помнить, что в отличие от сотрудников, добровольцев ни в коем случае нельзя поощрять материально. Если выясняется, что доброволец берёт деньги у подопечного - он более не может быть добровольцем церковной службы.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некоторых случаях, по заранее достигнутой договорённости, добровольческая организация может компенсировать добровольцу его затраты (например, на дорогу или питание).</a:t>
            </a:r>
            <a:endParaRPr/>
          </a:p>
        </p:txBody>
      </p:sp>
      <p:sp>
        <p:nvSpPr>
          <p:cNvPr id="870" name="Shape 87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6695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Shape 8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76" name="Shape 8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Shape 87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83667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82" name="Shape 8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Итак, когда процесс по поиску добровольцев пошёл, необходимо крайне аккуратно вести их список – каждый человек на вес золота</a:t>
            </a:r>
            <a:endParaRPr/>
          </a:p>
        </p:txBody>
      </p:sp>
      <p:sp>
        <p:nvSpPr>
          <p:cNvPr id="883" name="Shape 88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80771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hape 8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89" name="Shape 8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Shape 89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94690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Shape 8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96" name="Shape 8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оценки имеющихся ресурсов и актуальности работы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оценки собственных возможностей со стороны добровольцев и координаторов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Ошибки при отборе добровольцев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при подготовке добровольцев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контроля</a:t>
            </a:r>
            <a:endParaRPr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/>
              <a:t>Ошибки взаимодействия с подопечными</a:t>
            </a:r>
            <a:endParaRPr/>
          </a:p>
        </p:txBody>
      </p:sp>
      <p:sp>
        <p:nvSpPr>
          <p:cNvPr id="897" name="Shape 89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90827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hape 9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03" name="Shape 9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ВСЁ ОБСУЖДАТЬ С КООРДИНАТОРОМ</a:t>
            </a:r>
            <a:endParaRPr/>
          </a:p>
        </p:txBody>
      </p:sp>
      <p:sp>
        <p:nvSpPr>
          <p:cNvPr id="904" name="Shape 90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56726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Shape 9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Shape 9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45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Shape 47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4" name="Shape 4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Shape 4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0" name="Shape 4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Shape 4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Shape 4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6" name="Shape 4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Shape 4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Shape 4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2" name="Shape 4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Shape 4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Shape 4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Shape 49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99" name="Shape 49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Shape 5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Shape 5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4" name="Shape 50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05" name="Shape 50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6" name="Shape 50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Shape 5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8" name="Shape 50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Shape 5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Shape 5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Shape 5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Shape 5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Shape 5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1" name="Shape 5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2" name="Shape 5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3" name="Shape 5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4" name="Shape 5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Shape 5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Shape 5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5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0" name="Shape 5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1" name="Shape 5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Shape 5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3" name="Shape 5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7" name="Shape 5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Shape 5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Shape 5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Shape 54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9" name="Shape 5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Shape 5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1" name="Shape 5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Shape 5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5" name="Shape 5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Shape 5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Shape 5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Shape 56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Shape 5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Shape 5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Shape 5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Shape 56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Shape 56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Shape 5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2" name="Shape 57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3" name="Shape 57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74" name="Shape 5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Shape 5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6" name="Shape 5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Shape 57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0" name="Shape 58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1" name="Shape 5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Shape 5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Shape 5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6" name="Shape 5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Shape 5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Shape 5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" name="Shape 5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Shape 5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5" name="Shape 59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6" name="Shape 59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97" name="Shape 59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8" name="Shape 59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99" name="Shape 59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Shape 6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Shape 6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Shape 60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05" name="Shape 60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06" name="Shape 60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7" name="Shape 6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8" name="Shape 60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Shape 6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1" name="Shape 6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2" name="Shape 6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Shape 6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Shape 6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Shape 4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Shape 4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Shape 4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2" name="Shape 5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3" name="Shape 5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4" name="Shape 5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5" name="Shape 5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excel-spisok-primer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kpk@diaconia.ru" TargetMode="External"/><Relationship Id="rId4" Type="http://schemas.openxmlformats.org/officeDocument/2006/relationships/hyperlink" Target="http://www.diaconia.ru/spisok-online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Shape 6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6925" y="60325"/>
            <a:ext cx="5168900" cy="495299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Shape 621"/>
          <p:cNvSpPr txBox="1"/>
          <p:nvPr/>
        </p:nvSpPr>
        <p:spPr>
          <a:xfrm>
            <a:off x="-11112" y="5305425"/>
            <a:ext cx="9144000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B0F0"/>
              </a:buClr>
              <a:buSzPts val="3800"/>
            </a:pPr>
            <a:r>
              <a:rPr lang="ru-RU" sz="3800" b="1" dirty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«Организация и управление социальными проектами в </a:t>
            </a:r>
            <a:r>
              <a:rPr lang="ru-RU" sz="3800" b="1" dirty="0" smtClean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НКО»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Shape 6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6925" y="60325"/>
            <a:ext cx="5168900" cy="495299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Shape 621"/>
          <p:cNvSpPr txBox="1"/>
          <p:nvPr/>
        </p:nvSpPr>
        <p:spPr>
          <a:xfrm>
            <a:off x="-11112" y="5305425"/>
            <a:ext cx="9144000" cy="1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800"/>
              <a:buFont typeface="Georgia"/>
              <a:buNone/>
            </a:pPr>
            <a:r>
              <a:rPr lang="en-US" sz="3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Как создать службу добровольцев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Georgia"/>
              <a:buNone/>
            </a:pPr>
            <a:r>
              <a:rPr lang="en-US" sz="4000" b="1" i="1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10 шагов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7844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hape 627"/>
          <p:cNvSpPr txBox="1"/>
          <p:nvPr/>
        </p:nvSpPr>
        <p:spPr>
          <a:xfrm>
            <a:off x="179387" y="1557337"/>
            <a:ext cx="8821800" cy="28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А нужно ли это?</a:t>
            </a:r>
            <a:endParaRPr/>
          </a:p>
        </p:txBody>
      </p:sp>
      <p:sp>
        <p:nvSpPr>
          <p:cNvPr id="628" name="Shape 628"/>
          <p:cNvSpPr txBox="1"/>
          <p:nvPr/>
        </p:nvSpPr>
        <p:spPr>
          <a:xfrm>
            <a:off x="1908175" y="501332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 кому?...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/>
          <p:nvPr/>
        </p:nvSpPr>
        <p:spPr>
          <a:xfrm>
            <a:off x="395287" y="333375"/>
            <a:ext cx="8424900" cy="6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Font typeface="Georgia"/>
              <a:buNone/>
            </a:pPr>
            <a:r>
              <a:rPr lang="en-US" sz="3200" b="1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«Убежден: именно волонтеры, добровольцы должны быть основой развития социальной деятельности в Церкви. Собственно говоря, всегда так и было. Но для того чтобы волонтеры могли хорошо работать, ими должны руководить профессионалы»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1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Святейший Патриарх Московский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 всея Руси КИРИЛЛ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 выступления на V Общецерковном съезде по социальному служению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 txBox="1"/>
          <p:nvPr/>
        </p:nvSpPr>
        <p:spPr>
          <a:xfrm>
            <a:off x="161112" y="8"/>
            <a:ext cx="8821800" cy="28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4200" b="1" i="1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Что необходимо для вовлечения служения милосердия максимального числа добровольцев? </a:t>
            </a:r>
            <a:endParaRPr sz="4200" i="1"/>
          </a:p>
        </p:txBody>
      </p:sp>
      <p:sp>
        <p:nvSpPr>
          <p:cNvPr id="641" name="Shape 641"/>
          <p:cNvSpPr txBox="1"/>
          <p:nvPr/>
        </p:nvSpPr>
        <p:spPr>
          <a:xfrm>
            <a:off x="599325" y="3296200"/>
            <a:ext cx="8019000" cy="3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88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100"/>
              <a:buFont typeface="Georgia"/>
              <a:buAutoNum type="arabicPeriod"/>
            </a:pP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Создать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условия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4100" b="1" dirty="0" err="1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организация</a:t>
            </a:r>
            <a:r>
              <a:rPr lang="en-US" sz="4100" b="1" dirty="0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r>
              <a:rPr lang="ru-RU" sz="4100" b="1" dirty="0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ru-RU" sz="4100" b="1" dirty="0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ru-RU" sz="4100" b="1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88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100"/>
              <a:buFont typeface="Georgia"/>
              <a:buAutoNum type="arabicPeriod"/>
            </a:pPr>
            <a:r>
              <a:rPr lang="en-US" sz="4100" b="1" dirty="0" err="1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Распространить</a:t>
            </a:r>
            <a:r>
              <a:rPr lang="en-US" sz="4100" b="1" dirty="0" smtClean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100" b="1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информацию</a:t>
            </a:r>
            <a:r>
              <a:rPr lang="en-US" sz="4100" b="1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(PR) </a:t>
            </a:r>
            <a:endParaRPr sz="4100" b="1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dirty="0">
              <a:solidFill>
                <a:srgbClr val="00B05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Shape 653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/>
          </a:p>
        </p:txBody>
      </p:sp>
      <p:sp>
        <p:nvSpPr>
          <p:cNvPr id="654" name="Shape 654"/>
          <p:cNvSpPr txBox="1"/>
          <p:nvPr/>
        </p:nvSpPr>
        <p:spPr>
          <a:xfrm>
            <a:off x="611187" y="5735637"/>
            <a:ext cx="3456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/>
          </a:p>
        </p:txBody>
      </p:sp>
      <p:cxnSp>
        <p:nvCxnSpPr>
          <p:cNvPr id="655" name="Shape 655"/>
          <p:cNvCxnSpPr/>
          <p:nvPr/>
        </p:nvCxnSpPr>
        <p:spPr>
          <a:xfrm flipH="1">
            <a:off x="2339987" y="4768850"/>
            <a:ext cx="1611300" cy="9669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656" name="Shape 656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hape 662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/>
          </a:p>
        </p:txBody>
      </p:sp>
      <p:sp>
        <p:nvSpPr>
          <p:cNvPr id="663" name="Shape 663"/>
          <p:cNvSpPr txBox="1"/>
          <p:nvPr/>
        </p:nvSpPr>
        <p:spPr>
          <a:xfrm>
            <a:off x="5580062" y="5735637"/>
            <a:ext cx="1944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endParaRPr/>
          </a:p>
        </p:txBody>
      </p:sp>
      <p:cxnSp>
        <p:nvCxnSpPr>
          <p:cNvPr id="664" name="Shape 664"/>
          <p:cNvCxnSpPr/>
          <p:nvPr/>
        </p:nvCxnSpPr>
        <p:spPr>
          <a:xfrm>
            <a:off x="5083175" y="4768850"/>
            <a:ext cx="1541400" cy="9222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665" name="Shape 665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Shape 671"/>
          <p:cNvSpPr txBox="1"/>
          <p:nvPr/>
        </p:nvSpPr>
        <p:spPr>
          <a:xfrm>
            <a:off x="179387" y="269875"/>
            <a:ext cx="8821800" cy="3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ВЫБОР ОТВЕТСТВЕННЫХ</a:t>
            </a:r>
            <a:endParaRPr/>
          </a:p>
        </p:txBody>
      </p:sp>
      <p:sp>
        <p:nvSpPr>
          <p:cNvPr id="672" name="Shape 672"/>
          <p:cNvSpPr txBox="1"/>
          <p:nvPr/>
        </p:nvSpPr>
        <p:spPr>
          <a:xfrm>
            <a:off x="611187" y="5735637"/>
            <a:ext cx="3456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священника</a:t>
            </a:r>
            <a:endParaRPr/>
          </a:p>
        </p:txBody>
      </p:sp>
      <p:sp>
        <p:nvSpPr>
          <p:cNvPr id="673" name="Shape 673"/>
          <p:cNvSpPr txBox="1"/>
          <p:nvPr/>
        </p:nvSpPr>
        <p:spPr>
          <a:xfrm>
            <a:off x="5580062" y="5735637"/>
            <a:ext cx="1944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мирян</a:t>
            </a:r>
            <a:endParaRPr/>
          </a:p>
        </p:txBody>
      </p:sp>
      <p:cxnSp>
        <p:nvCxnSpPr>
          <p:cNvPr id="674" name="Shape 674"/>
          <p:cNvCxnSpPr/>
          <p:nvPr/>
        </p:nvCxnSpPr>
        <p:spPr>
          <a:xfrm flipH="1">
            <a:off x="2339987" y="4768850"/>
            <a:ext cx="1611300" cy="9669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675" name="Shape 675"/>
          <p:cNvCxnSpPr/>
          <p:nvPr/>
        </p:nvCxnSpPr>
        <p:spPr>
          <a:xfrm>
            <a:off x="5083175" y="4768850"/>
            <a:ext cx="1541400" cy="9222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676" name="Shape 676"/>
          <p:cNvSpPr txBox="1"/>
          <p:nvPr/>
        </p:nvSpPr>
        <p:spPr>
          <a:xfrm>
            <a:off x="1962150" y="3940175"/>
            <a:ext cx="525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инициатива идёт от:</a:t>
            </a:r>
            <a:endParaRPr/>
          </a:p>
        </p:txBody>
      </p:sp>
      <p:sp>
        <p:nvSpPr>
          <p:cNvPr id="677" name="Shape 677"/>
          <p:cNvSpPr txBox="1"/>
          <p:nvPr/>
        </p:nvSpPr>
        <p:spPr>
          <a:xfrm>
            <a:off x="4421187" y="5013325"/>
            <a:ext cx="727200" cy="18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Georgia"/>
              <a:buNone/>
            </a:pPr>
            <a:r>
              <a:rPr lang="en-US" sz="11500" b="1" i="0" u="none" strike="noStrike" cap="none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Shape 683"/>
          <p:cNvSpPr txBox="1"/>
          <p:nvPr/>
        </p:nvSpPr>
        <p:spPr>
          <a:xfrm>
            <a:off x="215900" y="44450"/>
            <a:ext cx="882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Руководитель (мирянин)</a:t>
            </a:r>
            <a:endParaRPr/>
          </a:p>
        </p:txBody>
      </p:sp>
      <p:sp>
        <p:nvSpPr>
          <p:cNvPr id="684" name="Shape 684"/>
          <p:cNvSpPr txBox="1"/>
          <p:nvPr/>
        </p:nvSpPr>
        <p:spPr>
          <a:xfrm>
            <a:off x="255587" y="765175"/>
            <a:ext cx="8691600" cy="57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должен: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AutoNum type="arabicParenR"/>
            </a:pPr>
            <a:r>
              <a:rPr lang="en-US"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Иметь желание заниматься этой деятельностью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AutoNum type="arabicParenR"/>
            </a:pPr>
            <a:r>
              <a:rPr lang="en-US"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Искать ответственных</a:t>
            </a:r>
            <a:r>
              <a:rPr lang="en-US"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за направления деятельности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AutoNum type="arabicParenR"/>
            </a:pPr>
            <a:r>
              <a:rPr lang="en-US"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Уметь общаться с людьми, с молодежью, налаживать отношения в т.ч. с нецерковными людьми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AutoNum type="arabicParenR"/>
            </a:pPr>
            <a:r>
              <a:rPr lang="en-US"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Быть воцерковлённым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hape 690"/>
          <p:cNvSpPr txBox="1"/>
          <p:nvPr/>
        </p:nvSpPr>
        <p:spPr>
          <a:xfrm>
            <a:off x="179387" y="269875"/>
            <a:ext cx="8821800" cy="4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Определение поля добровольческой деятельности</a:t>
            </a:r>
            <a:endParaRPr/>
          </a:p>
        </p:txBody>
      </p:sp>
      <p:sp>
        <p:nvSpPr>
          <p:cNvPr id="691" name="Shape 691"/>
          <p:cNvSpPr txBox="1"/>
          <p:nvPr/>
        </p:nvSpPr>
        <p:spPr>
          <a:xfrm>
            <a:off x="684212" y="5013325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Чем добровольцы будут заниматься?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Shape 697"/>
          <p:cNvSpPr txBox="1"/>
          <p:nvPr/>
        </p:nvSpPr>
        <p:spPr>
          <a:xfrm>
            <a:off x="179387" y="269875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II.</a:t>
            </a:r>
            <a:endParaRPr/>
          </a:p>
        </p:txBody>
      </p:sp>
      <p:sp>
        <p:nvSpPr>
          <p:cNvPr id="698" name="Shape 698"/>
          <p:cNvSpPr txBox="1"/>
          <p:nvPr/>
        </p:nvSpPr>
        <p:spPr>
          <a:xfrm>
            <a:off x="665162" y="1989137"/>
            <a:ext cx="7848600" cy="4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800"/>
              <a:buFont typeface="Georgia"/>
              <a:buNone/>
            </a:pPr>
            <a:r>
              <a:rPr lang="en-US" sz="4800" b="1" i="0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 начала</a:t>
            </a:r>
            <a:r>
              <a:rPr lang="en-US" sz="48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8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привлечения добровольцев у координатора должно быть четкое </a:t>
            </a:r>
            <a:r>
              <a:rPr lang="en-US" sz="4800" b="1" i="0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понимание, кому и как</a:t>
            </a:r>
            <a:r>
              <a:rPr lang="en-US" sz="48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добровольцы будут помогать.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/>
          <p:nvPr/>
        </p:nvSpPr>
        <p:spPr>
          <a:xfrm>
            <a:off x="179387" y="269875"/>
            <a:ext cx="8821800" cy="40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III.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Организация первой встречи с новыми добровольцами</a:t>
            </a:r>
            <a:endParaRPr/>
          </a:p>
        </p:txBody>
      </p:sp>
      <p:sp>
        <p:nvSpPr>
          <p:cNvPr id="705" name="Shape 705"/>
          <p:cNvSpPr txBox="1"/>
          <p:nvPr/>
        </p:nvSpPr>
        <p:spPr>
          <a:xfrm>
            <a:off x="665162" y="4724400"/>
            <a:ext cx="7850100" cy="13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200"/>
              <a:buFont typeface="Georgia"/>
              <a:buNone/>
            </a:pPr>
            <a:r>
              <a:rPr lang="en-US" sz="42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Как неравнодушный человек может стать добровольцем?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Shape 711"/>
          <p:cNvSpPr txBox="1"/>
          <p:nvPr/>
        </p:nvSpPr>
        <p:spPr>
          <a:xfrm>
            <a:off x="179387" y="269875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III.</a:t>
            </a:r>
            <a:endParaRPr/>
          </a:p>
        </p:txBody>
      </p:sp>
      <p:sp>
        <p:nvSpPr>
          <p:cNvPr id="712" name="Shape 712"/>
          <p:cNvSpPr txBox="1"/>
          <p:nvPr/>
        </p:nvSpPr>
        <p:spPr>
          <a:xfrm>
            <a:off x="468312" y="1916112"/>
            <a:ext cx="8280300" cy="4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Еженедельно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Стабильный день и время, удобные для всех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Без отмен и переноса времени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Обязательное участие священника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Желательно на территории храма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Подготовить анкеты добровольцев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Мотивирующий рассказ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После окончание – чаепитие с желающими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hape 718"/>
          <p:cNvSpPr txBox="1"/>
          <p:nvPr/>
        </p:nvSpPr>
        <p:spPr>
          <a:xfrm>
            <a:off x="179387" y="-26987"/>
            <a:ext cx="8821800" cy="19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Подготовительный этап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1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Основные правила:</a:t>
            </a:r>
            <a:endParaRPr/>
          </a:p>
        </p:txBody>
      </p:sp>
      <p:sp>
        <p:nvSpPr>
          <p:cNvPr id="719" name="Shape 719"/>
          <p:cNvSpPr txBox="1"/>
          <p:nvPr/>
        </p:nvSpPr>
        <p:spPr>
          <a:xfrm>
            <a:off x="323850" y="2114550"/>
            <a:ext cx="8640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Georgia"/>
              <a:buAutoNum type="arabicPeriod"/>
            </a:pPr>
            <a:r>
              <a:rPr lang="en-US" sz="28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Консолидация усилий: совместная работа мирян и священника</a:t>
            </a:r>
            <a:endParaRPr/>
          </a:p>
        </p:txBody>
      </p:sp>
      <p:sp>
        <p:nvSpPr>
          <p:cNvPr id="720" name="Shape 720"/>
          <p:cNvSpPr txBox="1"/>
          <p:nvPr/>
        </p:nvSpPr>
        <p:spPr>
          <a:xfrm>
            <a:off x="250825" y="3554412"/>
            <a:ext cx="8640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Calibri"/>
              <a:buAutoNum type="arabicPeriod" startAt="2"/>
            </a:pPr>
            <a:r>
              <a:rPr lang="en-US" sz="28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Первым делом необходимо продумать, чем будут заниматься добровольцы</a:t>
            </a:r>
            <a:endParaRPr/>
          </a:p>
        </p:txBody>
      </p:sp>
      <p:sp>
        <p:nvSpPr>
          <p:cNvPr id="721" name="Shape 721"/>
          <p:cNvSpPr txBox="1"/>
          <p:nvPr/>
        </p:nvSpPr>
        <p:spPr>
          <a:xfrm>
            <a:off x="252412" y="4851400"/>
            <a:ext cx="8640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Calibri"/>
              <a:buAutoNum type="arabicPeriod" startAt="3"/>
            </a:pPr>
            <a:r>
              <a:rPr lang="en-US" sz="28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Регулярные встречи новых добровольцев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Shape 727"/>
          <p:cNvSpPr txBox="1"/>
          <p:nvPr/>
        </p:nvSpPr>
        <p:spPr>
          <a:xfrm>
            <a:off x="144462" y="1484312"/>
            <a:ext cx="8821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Привлечение людей</a:t>
            </a:r>
            <a:endParaRPr/>
          </a:p>
        </p:txBody>
      </p:sp>
      <p:sp>
        <p:nvSpPr>
          <p:cNvPr id="728" name="Shape 728"/>
          <p:cNvSpPr txBox="1"/>
          <p:nvPr/>
        </p:nvSpPr>
        <p:spPr>
          <a:xfrm>
            <a:off x="179387" y="188912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IV.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Shape 734"/>
          <p:cNvSpPr txBox="1"/>
          <p:nvPr/>
        </p:nvSpPr>
        <p:spPr>
          <a:xfrm>
            <a:off x="144462" y="1484312"/>
            <a:ext cx="88218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Привлечение людей</a:t>
            </a:r>
            <a:endParaRPr/>
          </a:p>
        </p:txBody>
      </p:sp>
      <p:sp>
        <p:nvSpPr>
          <p:cNvPr id="735" name="Shape 735"/>
          <p:cNvSpPr txBox="1"/>
          <p:nvPr/>
        </p:nvSpPr>
        <p:spPr>
          <a:xfrm>
            <a:off x="152400" y="3470275"/>
            <a:ext cx="4564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Воцерковлённые</a:t>
            </a:r>
            <a:endParaRPr/>
          </a:p>
        </p:txBody>
      </p:sp>
      <p:sp>
        <p:nvSpPr>
          <p:cNvPr id="736" name="Shape 736"/>
          <p:cNvSpPr txBox="1"/>
          <p:nvPr/>
        </p:nvSpPr>
        <p:spPr>
          <a:xfrm>
            <a:off x="5083175" y="3517900"/>
            <a:ext cx="4033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Нецерковные</a:t>
            </a:r>
            <a:endParaRPr/>
          </a:p>
        </p:txBody>
      </p:sp>
      <p:cxnSp>
        <p:nvCxnSpPr>
          <p:cNvPr id="737" name="Shape 737"/>
          <p:cNvCxnSpPr/>
          <p:nvPr/>
        </p:nvCxnSpPr>
        <p:spPr>
          <a:xfrm flipH="1">
            <a:off x="2433499" y="2503487"/>
            <a:ext cx="1059000" cy="9669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38" name="Shape 738"/>
          <p:cNvCxnSpPr/>
          <p:nvPr/>
        </p:nvCxnSpPr>
        <p:spPr>
          <a:xfrm>
            <a:off x="5827712" y="2501900"/>
            <a:ext cx="1273200" cy="10161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39" name="Shape 739"/>
          <p:cNvCxnSpPr/>
          <p:nvPr/>
        </p:nvCxnSpPr>
        <p:spPr>
          <a:xfrm flipH="1">
            <a:off x="1692375" y="4232275"/>
            <a:ext cx="431700" cy="13080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740" name="Shape 740"/>
          <p:cNvCxnSpPr/>
          <p:nvPr/>
        </p:nvCxnSpPr>
        <p:spPr>
          <a:xfrm>
            <a:off x="3203575" y="4265612"/>
            <a:ext cx="1981200" cy="12033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741" name="Shape 741"/>
          <p:cNvSpPr txBox="1"/>
          <p:nvPr/>
        </p:nvSpPr>
        <p:spPr>
          <a:xfrm>
            <a:off x="-36512" y="5540375"/>
            <a:ext cx="34560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Ваши прихожане</a:t>
            </a:r>
            <a:endParaRPr/>
          </a:p>
        </p:txBody>
      </p:sp>
      <p:sp>
        <p:nvSpPr>
          <p:cNvPr id="742" name="Shape 742"/>
          <p:cNvSpPr txBox="1"/>
          <p:nvPr/>
        </p:nvSpPr>
        <p:spPr>
          <a:xfrm>
            <a:off x="3276600" y="5468937"/>
            <a:ext cx="3816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Georgia"/>
              <a:buNone/>
            </a:pPr>
            <a:r>
              <a:rPr lang="en-US" sz="3600" b="0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Прихожане других храмов</a:t>
            </a:r>
            <a:endParaRPr/>
          </a:p>
        </p:txBody>
      </p:sp>
      <p:sp>
        <p:nvSpPr>
          <p:cNvPr id="743" name="Shape 743"/>
          <p:cNvSpPr txBox="1"/>
          <p:nvPr/>
        </p:nvSpPr>
        <p:spPr>
          <a:xfrm>
            <a:off x="179387" y="188912"/>
            <a:ext cx="8821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IV.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Shape 749"/>
          <p:cNvSpPr txBox="1"/>
          <p:nvPr/>
        </p:nvSpPr>
        <p:spPr>
          <a:xfrm>
            <a:off x="142875" y="260350"/>
            <a:ext cx="8821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Привлечение прихожан</a:t>
            </a:r>
            <a:endParaRPr/>
          </a:p>
        </p:txBody>
      </p:sp>
      <p:sp>
        <p:nvSpPr>
          <p:cNvPr id="750" name="Shape 750"/>
          <p:cNvSpPr txBox="1"/>
          <p:nvPr/>
        </p:nvSpPr>
        <p:spPr>
          <a:xfrm>
            <a:off x="309562" y="1125537"/>
            <a:ext cx="8488500" cy="5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Приходской листок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Информационная доска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Призыв священника с амвона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Раздача листовок после службы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Опрос прихожан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Объявление в других храмах</a:t>
            </a:r>
            <a:endParaRPr/>
          </a:p>
          <a:p>
            <a:pPr marL="285750" marR="0" lvl="0" indent="-285750" algn="ctr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ограничивайтесь только прихожанами!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Shape 756"/>
          <p:cNvSpPr txBox="1"/>
          <p:nvPr/>
        </p:nvSpPr>
        <p:spPr>
          <a:xfrm>
            <a:off x="142875" y="44450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Привлечение НЕ прихожан</a:t>
            </a:r>
            <a:endParaRPr/>
          </a:p>
        </p:txBody>
      </p:sp>
      <p:sp>
        <p:nvSpPr>
          <p:cNvPr id="757" name="Shape 757"/>
          <p:cNvSpPr txBox="1"/>
          <p:nvPr/>
        </p:nvSpPr>
        <p:spPr>
          <a:xfrm>
            <a:off x="323850" y="774700"/>
            <a:ext cx="8663100" cy="59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ИНТЕРНЕТ: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Социальные сети,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сайт,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форум,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информация на дружественных сайтах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Информация в СМИ: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местные газеты,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бегущая строка или видеоролик на местном ТВ,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радио</a:t>
            </a:r>
            <a:endParaRPr sz="20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Благотворительные акции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Раздача листовок в очереди за Крещенской водой и во время освящения куличей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Объявления в ВУЗах, магазинах, местах скопления народа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Уличная реклама</a:t>
            </a:r>
            <a:endParaRPr/>
          </a:p>
          <a:p>
            <a:pPr marL="285750" marR="0" lvl="0" indent="-28575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Необходимо самостоятельно продумать какие иные способы распространения информации возможны в ваших условиях.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Shape 763"/>
          <p:cNvSpPr txBox="1"/>
          <p:nvPr/>
        </p:nvSpPr>
        <p:spPr>
          <a:xfrm>
            <a:off x="142875" y="44450"/>
            <a:ext cx="8821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Объявления и листовки</a:t>
            </a:r>
            <a:endParaRPr/>
          </a:p>
        </p:txBody>
      </p:sp>
      <p:sp>
        <p:nvSpPr>
          <p:cNvPr id="764" name="Shape 764"/>
          <p:cNvSpPr txBox="1"/>
          <p:nvPr/>
        </p:nvSpPr>
        <p:spPr>
          <a:xfrm>
            <a:off x="309562" y="908050"/>
            <a:ext cx="8488500" cy="54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Коротко, только самое важное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Красиво, чтобы захотелось посмотреть, а не сразу убрать в сумку, а потом выбросить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чётким указанием кому нужна помощь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мотивирующим призывом: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церковных людей – это могут быть цитаты из Священного писания о милосердии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 всех (в т.ч. нецерковных) – яркий призыв, например: «</a:t>
            </a: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Два часа вашего времени в месяц помогут изменить к лучшему чью-то жизнь</a:t>
            </a: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» или «Придай жизни смысл!»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 указанием контактов и ссылкой на подробную информацию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Текст в объявлении/листовки для церковной аудитории должен отличаться от текста, рассчитанного на нецерковных людей.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Shape 7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775" y="0"/>
            <a:ext cx="4870450" cy="6858001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Shape 7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325" y="0"/>
            <a:ext cx="4959351" cy="6857998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Shape 7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9162" y="0"/>
            <a:ext cx="4765675" cy="6857999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hape 788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Пример листовки (1 сторона):</a:t>
            </a:r>
            <a:endParaRPr/>
          </a:p>
        </p:txBody>
      </p:sp>
      <p:pic>
        <p:nvPicPr>
          <p:cNvPr id="789" name="Shape 7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620712"/>
            <a:ext cx="8569324" cy="6062662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Shape 795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Пример листовки (2 сторона):</a:t>
            </a:r>
            <a:endParaRPr/>
          </a:p>
        </p:txBody>
      </p:sp>
      <p:pic>
        <p:nvPicPr>
          <p:cNvPr id="796" name="Shape 7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692150"/>
            <a:ext cx="8642350" cy="6115050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Shape 802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Пример листовок:</a:t>
            </a:r>
            <a:endParaRPr/>
          </a:p>
        </p:txBody>
      </p:sp>
      <p:pic>
        <p:nvPicPr>
          <p:cNvPr id="803" name="Shape 8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692150"/>
            <a:ext cx="4103688" cy="5808663"/>
          </a:xfrm>
          <a:prstGeom prst="rect">
            <a:avLst/>
          </a:prstGeom>
          <a:noFill/>
          <a:ln w="2857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804" name="Shape 8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462" y="692150"/>
            <a:ext cx="4103688" cy="5807075"/>
          </a:xfrm>
          <a:prstGeom prst="rect">
            <a:avLst/>
          </a:prstGeom>
          <a:noFill/>
          <a:ln w="2857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Shape 810"/>
          <p:cNvSpPr txBox="1"/>
          <p:nvPr/>
        </p:nvSpPr>
        <p:spPr>
          <a:xfrm>
            <a:off x="142875" y="-26987"/>
            <a:ext cx="8821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en-US" sz="3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Пример объявления (для храма):</a:t>
            </a:r>
            <a:endParaRPr/>
          </a:p>
        </p:txBody>
      </p:sp>
      <p:pic>
        <p:nvPicPr>
          <p:cNvPr id="811" name="Shape 8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362" y="588962"/>
            <a:ext cx="8459786" cy="6224587"/>
          </a:xfrm>
          <a:prstGeom prst="rect">
            <a:avLst/>
          </a:prstGeom>
          <a:noFill/>
          <a:ln w="2857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Shape 817"/>
          <p:cNvSpPr txBox="1"/>
          <p:nvPr/>
        </p:nvSpPr>
        <p:spPr>
          <a:xfrm>
            <a:off x="179387" y="115887"/>
            <a:ext cx="88218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V.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Отбор добровольцев</a:t>
            </a:r>
            <a:endParaRPr/>
          </a:p>
        </p:txBody>
      </p:sp>
      <p:sp>
        <p:nvSpPr>
          <p:cNvPr id="818" name="Shape 818"/>
          <p:cNvSpPr txBox="1"/>
          <p:nvPr/>
        </p:nvSpPr>
        <p:spPr>
          <a:xfrm>
            <a:off x="611187" y="3573462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Кого можно пускать </a:t>
            </a:r>
            <a:b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«в бой»?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hape 824"/>
          <p:cNvSpPr txBox="1"/>
          <p:nvPr/>
        </p:nvSpPr>
        <p:spPr>
          <a:xfrm>
            <a:off x="179387" y="115887"/>
            <a:ext cx="88218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V.</a:t>
            </a:r>
            <a:endParaRPr/>
          </a:p>
        </p:txBody>
      </p:sp>
      <p:sp>
        <p:nvSpPr>
          <p:cNvPr id="825" name="Shape 825"/>
          <p:cNvSpPr txBox="1"/>
          <p:nvPr/>
        </p:nvSpPr>
        <p:spPr>
          <a:xfrm>
            <a:off x="323850" y="1628775"/>
            <a:ext cx="8208900" cy="5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Отсев по итогам первой встречи: мягко и аккуратно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рекомендуется отсеивать нецерковных или принадлежащих другим конфессиям в случае, если они добросовестны, адекватны и обещают не заниматься пропагандой своих убеждений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Char char="-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первое время со стороны координатора должен быть особый </a:t>
            </a:r>
            <a:r>
              <a:rPr lang="en-US" sz="2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(но ненавязчивый)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контроль деятельности нового добровольца, даже если он принят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Shape 831"/>
          <p:cNvSpPr txBox="1"/>
          <p:nvPr/>
        </p:nvSpPr>
        <p:spPr>
          <a:xfrm>
            <a:off x="179387" y="115887"/>
            <a:ext cx="88218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VI.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Инструктаж и обучение</a:t>
            </a:r>
            <a:endParaRPr/>
          </a:p>
        </p:txBody>
      </p:sp>
      <p:sp>
        <p:nvSpPr>
          <p:cNvPr id="832" name="Shape 832"/>
          <p:cNvSpPr txBox="1"/>
          <p:nvPr/>
        </p:nvSpPr>
        <p:spPr>
          <a:xfrm>
            <a:off x="611187" y="4286250"/>
            <a:ext cx="78486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Что добровольцу делать, как это делается и </a:t>
            </a:r>
            <a:r>
              <a:rPr lang="en-US" sz="4400" b="1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зачем</a:t>
            </a: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Shape 838"/>
          <p:cNvSpPr txBox="1"/>
          <p:nvPr/>
        </p:nvSpPr>
        <p:spPr>
          <a:xfrm>
            <a:off x="179387" y="620712"/>
            <a:ext cx="8821800" cy="3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VII.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Первый визит к подопечному</a:t>
            </a:r>
            <a:endParaRPr/>
          </a:p>
        </p:txBody>
      </p:sp>
      <p:sp>
        <p:nvSpPr>
          <p:cNvPr id="839" name="Shape 839"/>
          <p:cNvSpPr txBox="1"/>
          <p:nvPr/>
        </p:nvSpPr>
        <p:spPr>
          <a:xfrm>
            <a:off x="539750" y="4941887"/>
            <a:ext cx="7848600" cy="7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 первый раз – </a:t>
            </a:r>
            <a:r>
              <a:rPr lang="en-US" sz="4400" b="1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с кем-то</a:t>
            </a: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!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Shape 845"/>
          <p:cNvSpPr txBox="1"/>
          <p:nvPr/>
        </p:nvSpPr>
        <p:spPr>
          <a:xfrm>
            <a:off x="179387" y="115887"/>
            <a:ext cx="88218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VIII.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8000"/>
              <a:buFont typeface="Georgia"/>
              <a:buNone/>
            </a:pPr>
            <a:r>
              <a:rPr lang="en-US" sz="8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Контроль</a:t>
            </a:r>
            <a:endParaRPr/>
          </a:p>
        </p:txBody>
      </p:sp>
      <p:sp>
        <p:nvSpPr>
          <p:cNvPr id="846" name="Shape 846"/>
          <p:cNvSpPr txBox="1"/>
          <p:nvPr/>
        </p:nvSpPr>
        <p:spPr>
          <a:xfrm>
            <a:off x="539750" y="3068637"/>
            <a:ext cx="78486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Georgia"/>
              <a:buNone/>
            </a:pPr>
            <a:r>
              <a:rPr lang="en-US" sz="2800" b="1" i="1" u="sng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Постоянная</a:t>
            </a:r>
            <a:r>
              <a:rPr lang="en-US" sz="28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трёхсторонняя связь:</a:t>
            </a:r>
            <a:endParaRPr/>
          </a:p>
        </p:txBody>
      </p:sp>
      <p:sp>
        <p:nvSpPr>
          <p:cNvPr id="847" name="Shape 847"/>
          <p:cNvSpPr txBox="1"/>
          <p:nvPr/>
        </p:nvSpPr>
        <p:spPr>
          <a:xfrm>
            <a:off x="323850" y="5735637"/>
            <a:ext cx="3456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доброволец</a:t>
            </a:r>
            <a:endParaRPr/>
          </a:p>
        </p:txBody>
      </p:sp>
      <p:sp>
        <p:nvSpPr>
          <p:cNvPr id="848" name="Shape 848"/>
          <p:cNvSpPr txBox="1"/>
          <p:nvPr/>
        </p:nvSpPr>
        <p:spPr>
          <a:xfrm>
            <a:off x="5219700" y="5735637"/>
            <a:ext cx="370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подопечный</a:t>
            </a:r>
            <a:endParaRPr/>
          </a:p>
        </p:txBody>
      </p:sp>
      <p:sp>
        <p:nvSpPr>
          <p:cNvPr id="849" name="Shape 849"/>
          <p:cNvSpPr txBox="1"/>
          <p:nvPr/>
        </p:nvSpPr>
        <p:spPr>
          <a:xfrm>
            <a:off x="1962150" y="3789362"/>
            <a:ext cx="5256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координатор</a:t>
            </a:r>
            <a:endParaRPr/>
          </a:p>
        </p:txBody>
      </p:sp>
      <p:cxnSp>
        <p:nvCxnSpPr>
          <p:cNvPr id="850" name="Shape 850"/>
          <p:cNvCxnSpPr/>
          <p:nvPr/>
        </p:nvCxnSpPr>
        <p:spPr>
          <a:xfrm>
            <a:off x="3779837" y="6089650"/>
            <a:ext cx="1440000" cy="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851" name="Shape 851"/>
          <p:cNvCxnSpPr/>
          <p:nvPr/>
        </p:nvCxnSpPr>
        <p:spPr>
          <a:xfrm rot="10800000" flipH="1">
            <a:off x="2051050" y="4586337"/>
            <a:ext cx="1873200" cy="11493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cxnSp>
        <p:nvCxnSpPr>
          <p:cNvPr id="852" name="Shape 852"/>
          <p:cNvCxnSpPr/>
          <p:nvPr/>
        </p:nvCxnSpPr>
        <p:spPr>
          <a:xfrm>
            <a:off x="4997450" y="4586287"/>
            <a:ext cx="2073300" cy="1149300"/>
          </a:xfrm>
          <a:prstGeom prst="straightConnector1">
            <a:avLst/>
          </a:prstGeom>
          <a:noFill/>
          <a:ln w="76200" cap="flat" cmpd="sng">
            <a:solidFill>
              <a:srgbClr val="00B0F0"/>
            </a:solidFill>
            <a:prstDash val="solid"/>
            <a:miter lim="800000"/>
            <a:headEnd type="stealth" w="med" len="med"/>
            <a:tailEnd type="stealth" w="med" len="med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Shape 858"/>
          <p:cNvSpPr txBox="1"/>
          <p:nvPr/>
        </p:nvSpPr>
        <p:spPr>
          <a:xfrm>
            <a:off x="179387" y="620712"/>
            <a:ext cx="88218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IX.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6000"/>
              <a:buFont typeface="Georgia"/>
              <a:buNone/>
            </a:pP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Регулярные встречи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0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и совместная молитва</a:t>
            </a:r>
            <a:endParaRPr/>
          </a:p>
        </p:txBody>
      </p:sp>
      <p:sp>
        <p:nvSpPr>
          <p:cNvPr id="859" name="Shape 859"/>
          <p:cNvSpPr txBox="1"/>
          <p:nvPr/>
        </p:nvSpPr>
        <p:spPr>
          <a:xfrm>
            <a:off x="395287" y="4329112"/>
            <a:ext cx="82803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Главное – добровольчество! Но не только…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Shape 865"/>
          <p:cNvSpPr txBox="1"/>
          <p:nvPr/>
        </p:nvSpPr>
        <p:spPr>
          <a:xfrm>
            <a:off x="214312" y="188912"/>
            <a:ext cx="88218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Georgia"/>
              <a:buNone/>
            </a:pPr>
            <a:r>
              <a:rPr lang="en-US" sz="8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X.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Расширение деятельности и </a:t>
            </a:r>
            <a:r>
              <a:rPr lang="en-US" sz="60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финансирование</a:t>
            </a:r>
            <a:endParaRPr/>
          </a:p>
        </p:txBody>
      </p:sp>
      <p:sp>
        <p:nvSpPr>
          <p:cNvPr id="866" name="Shape 866"/>
          <p:cNvSpPr txBox="1"/>
          <p:nvPr/>
        </p:nvSpPr>
        <p:spPr>
          <a:xfrm>
            <a:off x="395287" y="3933825"/>
            <a:ext cx="8280300" cy="21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добровольческая деятельность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Georgia"/>
              <a:buNone/>
            </a:pPr>
            <a:r>
              <a:rPr lang="en-US" sz="44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 требует расходов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872"/>
          <p:cNvSpPr txBox="1"/>
          <p:nvPr/>
        </p:nvSpPr>
        <p:spPr>
          <a:xfrm>
            <a:off x="215900" y="44450"/>
            <a:ext cx="88200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Georgia"/>
              <a:buNone/>
            </a:pPr>
            <a:r>
              <a:rPr lang="en-US" sz="5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Финансирование</a:t>
            </a:r>
            <a:endParaRPr/>
          </a:p>
        </p:txBody>
      </p:sp>
      <p:sp>
        <p:nvSpPr>
          <p:cNvPr id="873" name="Shape 873"/>
          <p:cNvSpPr txBox="1"/>
          <p:nvPr/>
        </p:nvSpPr>
        <p:spPr>
          <a:xfrm>
            <a:off x="250825" y="1287462"/>
            <a:ext cx="8631300" cy="53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Добровольцы не получают деньги по определению.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Координатор на первых порах может совмещать.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Небольшие расходы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(например, на нужды подопечных):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Сбор среди добровольцев / прихожан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Благотворительные акции: приходские / в торговых центрах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Более серьезные расходы </a:t>
            </a:r>
            <a:r>
              <a:rPr lang="en-US" sz="18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(например, на з/п координаторов на ставке):</a:t>
            </a:r>
            <a:endParaRPr sz="2000" b="0" i="1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Гранты, конкурсы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Привлечение благотворителей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Начинать собирать средства после того, как деятельность будет уже налажена и запущена.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B050"/>
              </a:buClr>
              <a:buSzPts val="2300"/>
              <a:buFont typeface="Georgia"/>
              <a:buNone/>
            </a:pPr>
            <a:r>
              <a:rPr lang="en-US" sz="2300" b="1" i="0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Важно, чтобы любой сбор средств был максимально прозрачен – ПОДРОБНАЯ ОТЧЁТНОСТЬ!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Shape 879"/>
          <p:cNvSpPr txBox="1"/>
          <p:nvPr/>
        </p:nvSpPr>
        <p:spPr>
          <a:xfrm>
            <a:off x="182562" y="2133600"/>
            <a:ext cx="88218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7200"/>
              <a:buFont typeface="Georgia"/>
              <a:buNone/>
            </a:pPr>
            <a:r>
              <a:rPr lang="en-US" sz="72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Технические аспекты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Shape 885"/>
          <p:cNvSpPr txBox="1"/>
          <p:nvPr/>
        </p:nvSpPr>
        <p:spPr>
          <a:xfrm>
            <a:off x="142875" y="25400"/>
            <a:ext cx="88218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Georgia"/>
              <a:buNone/>
            </a:pPr>
            <a:r>
              <a:rPr lang="en-US" sz="28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Ведение списка добровольцев/подопечных</a:t>
            </a:r>
            <a:endParaRPr/>
          </a:p>
        </p:txBody>
      </p:sp>
      <p:sp>
        <p:nvSpPr>
          <p:cNvPr id="886" name="Shape 886"/>
          <p:cNvSpPr txBox="1"/>
          <p:nvPr/>
        </p:nvSpPr>
        <p:spPr>
          <a:xfrm>
            <a:off x="0" y="549275"/>
            <a:ext cx="9144000" cy="6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Georgia"/>
              <a:buNone/>
            </a:pP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храните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разрозненно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Таблица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excel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простой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самый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удобный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способ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Нельзя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одновременно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редактировать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удалённого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другом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или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телефона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планшета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Устаревший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вариант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подходит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если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Пример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http://bit.ly/excel-spisok-primer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Онлайн-таблица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например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google-таблицы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– </a:t>
            </a:r>
            <a:r>
              <a:rPr lang="en-US" sz="2400" b="1" i="1" u="none" strike="noStrike" cap="none" dirty="0" err="1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рекомендуем</a:t>
            </a:r>
            <a:r>
              <a:rPr lang="en-US" sz="2400" b="1" i="1" u="none" strike="noStrike" cap="none" dirty="0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Немного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сложнее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функциональнее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намного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универсальнее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excel-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таблицы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Можно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использовать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совместно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несколькими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ответственными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любого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компьютера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устройства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где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есть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интернет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удалится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пропадёт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из-за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поломки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ПК.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Инструкция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«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Как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пользоваться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онлайн-таблицей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ведения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списка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добровольцев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подопечных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» +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шаблон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доступный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для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копирования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n-US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http://www.diaconia.ru/spisok-online</a:t>
            </a:r>
            <a:endParaRPr sz="18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Программа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Базы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данных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Наиболее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функциональный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наиболее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сложный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вариант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Надо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устанавливать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компьютер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учиться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пользоваться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Просьбы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подопечных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удобно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связываются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с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добровольцами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Чтобы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узнать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подробнее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пишите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600" u="sng" smtClean="0">
                <a:solidFill>
                  <a:schemeClr val="hlink"/>
                </a:solidFill>
                <a:latin typeface="Calibri"/>
                <a:ea typeface="Georgia"/>
                <a:cs typeface="Georgia"/>
                <a:sym typeface="Calibri"/>
              </a:rPr>
              <a:t>online</a:t>
            </a:r>
            <a:r>
              <a:rPr lang="en-US" sz="1600" b="0" i="0" u="sng" strike="noStrike" cap="none" smtClean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@diaconia.ru</a:t>
            </a: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Shape 892"/>
          <p:cNvSpPr txBox="1"/>
          <p:nvPr/>
        </p:nvSpPr>
        <p:spPr>
          <a:xfrm>
            <a:off x="179387" y="692150"/>
            <a:ext cx="88218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Georgia"/>
              <a:buNone/>
            </a:pPr>
            <a:r>
              <a:rPr lang="en-US" sz="44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Используйте мессенджеры и рассылки!</a:t>
            </a:r>
            <a:endParaRPr/>
          </a:p>
        </p:txBody>
      </p:sp>
      <p:sp>
        <p:nvSpPr>
          <p:cNvPr id="893" name="Shape 893"/>
          <p:cNvSpPr txBox="1"/>
          <p:nvPr/>
        </p:nvSpPr>
        <p:spPr>
          <a:xfrm>
            <a:off x="179387" y="2781300"/>
            <a:ext cx="8821800" cy="19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eorgia"/>
              <a:buNone/>
            </a:pPr>
            <a:r>
              <a:rPr lang="en-US" sz="4000" b="0" i="1" u="none" strike="noStrike" cap="none">
                <a:solidFill>
                  <a:srgbClr val="00B050"/>
                </a:solidFill>
                <a:latin typeface="Georgia"/>
                <a:ea typeface="Georgia"/>
                <a:cs typeface="Georgia"/>
                <a:sym typeface="Georgia"/>
              </a:rPr>
              <a:t>Поддерживайте связь с добровольцами, напоминайте о себе и ваших подопечных!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Shape 899"/>
          <p:cNvSpPr txBox="1"/>
          <p:nvPr/>
        </p:nvSpPr>
        <p:spPr>
          <a:xfrm>
            <a:off x="176212" y="-26987"/>
            <a:ext cx="882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Распространённые ошибки:</a:t>
            </a:r>
            <a:endParaRPr/>
          </a:p>
        </p:txBody>
      </p:sp>
      <p:sp>
        <p:nvSpPr>
          <p:cNvPr id="900" name="Shape 900"/>
          <p:cNvSpPr txBox="1"/>
          <p:nvPr/>
        </p:nvSpPr>
        <p:spPr>
          <a:xfrm>
            <a:off x="228600" y="620712"/>
            <a:ext cx="87153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ресурсов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   Отсутствие желания работать из-за отсутствия ресурсов </a:t>
            </a:r>
            <a:endParaRPr sz="28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актуальности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   Привлечение добровольцев при отсутствии актуальности </a:t>
            </a:r>
            <a:endParaRPr sz="28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Ошибки оценки собственных возможностей со стороны добровольцев и координаторов: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правильная мотивация, ожидание благодарности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Чрезмерные ожидания результата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Отсутствие физических возможностей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Желание помочь всем и сразу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Всё делать самому (особенно актуально координаторам)</a:t>
            </a:r>
            <a:endParaRPr/>
          </a:p>
          <a:p>
            <a:pPr marL="514350" marR="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 Ошибки при отборе добровольцев: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Излишнее доверие к незнакомым людям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 отправлять в первый раз в одиночку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долго без дела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Shape 906"/>
          <p:cNvSpPr txBox="1"/>
          <p:nvPr/>
        </p:nvSpPr>
        <p:spPr>
          <a:xfrm>
            <a:off x="176212" y="-25400"/>
            <a:ext cx="882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Georgia"/>
              <a:buNone/>
            </a:pPr>
            <a:r>
              <a:rPr lang="en-US" sz="3600" b="1" i="0" u="none" strike="noStrike" cap="none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Распространённые ошибки:</a:t>
            </a:r>
            <a:endParaRPr/>
          </a:p>
        </p:txBody>
      </p:sp>
      <p:sp>
        <p:nvSpPr>
          <p:cNvPr id="907" name="Shape 907"/>
          <p:cNvSpPr txBox="1"/>
          <p:nvPr/>
        </p:nvSpPr>
        <p:spPr>
          <a:xfrm>
            <a:off x="212725" y="611187"/>
            <a:ext cx="8967900" cy="6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5. Ошибки при подготовке добровольцев: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не готов к такой работе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Доброволец не осведомлён что нужно делать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Принуждение добровольцев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6. Ошибки контроля: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Проверка выполнения поручений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Недостаточная проверка просьб (актуальность помощи)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Безопасность добровольцев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Недостаточная включенность координатора в деятельность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7. Ошибки взаимоотношений с подопечными: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Навязывание помощи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Навязчивая проповедь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Подверженность манипулированию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Неисполняемые/неисполнимые обещания</a:t>
            </a:r>
            <a:endParaRPr/>
          </a:p>
          <a:p>
            <a:pPr marL="800100" marR="0" lvl="1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Оплата работы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Shape 912"/>
          <p:cNvSpPr txBox="1"/>
          <p:nvPr/>
        </p:nvSpPr>
        <p:spPr>
          <a:xfrm>
            <a:off x="223416" y="1909176"/>
            <a:ext cx="8820000" cy="263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Georgia"/>
              <a:buNone/>
            </a:pPr>
            <a:r>
              <a:rPr lang="ru-RU" sz="7200" b="1" dirty="0" smtClean="0">
                <a:solidFill>
                  <a:srgbClr val="00B0F0"/>
                </a:solidFill>
                <a:latin typeface="Georgia"/>
                <a:ea typeface="Georgia"/>
                <a:cs typeface="Georgia"/>
                <a:sym typeface="Georgia"/>
              </a:rPr>
              <a:t>ДОМАШНЕЕ ЗАДАНИЕ</a:t>
            </a:r>
            <a:endParaRPr sz="7200" b="1" i="0" u="none" strike="noStrike" cap="none" dirty="0">
              <a:solidFill>
                <a:srgbClr val="00B0F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2247</Words>
  <Application>Microsoft Office PowerPoint</Application>
  <PresentationFormat>Экран (4:3)</PresentationFormat>
  <Paragraphs>310</Paragraphs>
  <Slides>41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Касперчик Юлия</cp:lastModifiedBy>
  <cp:revision>5</cp:revision>
  <dcterms:modified xsi:type="dcterms:W3CDTF">2018-03-30T12:22:38Z</dcterms:modified>
</cp:coreProperties>
</file>